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sldIdLst>
    <p:sldId id="276" r:id="rId3"/>
    <p:sldId id="257" r:id="rId4"/>
    <p:sldId id="274" r:id="rId5"/>
    <p:sldId id="269" r:id="rId6"/>
    <p:sldId id="279" r:id="rId7"/>
    <p:sldId id="280" r:id="rId8"/>
    <p:sldId id="282" r:id="rId9"/>
  </p:sldIdLst>
  <p:sldSz cx="9144000" cy="6858000" type="screen4x3"/>
  <p:notesSz cx="7010400" cy="92964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tia Aguila Plancarte" initials="KAP"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0026"/>
    <a:srgbClr val="F493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1728" y="-16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commentAuthors" Target="commentAuthors.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printerSettings" Target="printerSettings/printerSettings1.bin"/></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s-MX" sz="1200" b="1" i="0" u="none" strike="noStrike" kern="1200" spc="0" baseline="0" noProof="0">
                <a:solidFill>
                  <a:schemeClr val="tx1">
                    <a:lumMod val="65000"/>
                    <a:lumOff val="35000"/>
                  </a:schemeClr>
                </a:solidFill>
                <a:latin typeface="Georgia" panose="02040502050405020303" pitchFamily="18" charset="0"/>
                <a:ea typeface="+mn-ea"/>
                <a:cs typeface="+mn-cs"/>
              </a:defRPr>
            </a:pPr>
            <a:r>
              <a:rPr lang="es-MX" sz="1100" b="1" noProof="0" dirty="0" smtClean="0"/>
              <a:t>Distribución de Centros</a:t>
            </a:r>
            <a:r>
              <a:rPr lang="es-MX" sz="1100" b="1" baseline="0" noProof="0" dirty="0" smtClean="0"/>
              <a:t> por subsistema</a:t>
            </a:r>
            <a:endParaRPr lang="es-MX" sz="1100" b="1" noProof="0" dirty="0"/>
          </a:p>
        </c:rich>
      </c:tx>
      <c:layout>
        <c:manualLayout>
          <c:xMode val="edge"/>
          <c:yMode val="edge"/>
          <c:x val="0.248435039905841"/>
          <c:y val="0.143518518518519"/>
        </c:manualLayout>
      </c:layout>
      <c:overlay val="0"/>
      <c:spPr>
        <a:noFill/>
        <a:ln>
          <a:noFill/>
        </a:ln>
        <a:effectLst/>
      </c:spPr>
    </c:title>
    <c:autoTitleDeleted val="0"/>
    <c:plotArea>
      <c:layout/>
      <c:barChart>
        <c:barDir val="col"/>
        <c:grouping val="clustered"/>
        <c:varyColors val="0"/>
        <c:ser>
          <c:idx val="0"/>
          <c:order val="0"/>
          <c:tx>
            <c:strRef>
              <c:f>Hoja1!$B$1</c:f>
              <c:strCache>
                <c:ptCount val="1"/>
                <c:pt idx="0">
                  <c:v>Suma de centros</c:v>
                </c:pt>
              </c:strCache>
            </c:strRef>
          </c:tx>
          <c:spPr>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540000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Georgia" panose="02040502050405020303" pitchFamily="18" charset="0"/>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Hoja1!$A$2:$A$14</c:f>
              <c:strCache>
                <c:ptCount val="13"/>
                <c:pt idx="0">
                  <c:v>CECYTE</c:v>
                </c:pt>
                <c:pt idx="1">
                  <c:v>DGETI</c:v>
                </c:pt>
                <c:pt idx="2">
                  <c:v>CONALEP</c:v>
                </c:pt>
                <c:pt idx="3">
                  <c:v>TELEBACHILLERATOS</c:v>
                </c:pt>
                <c:pt idx="4">
                  <c:v>EMSAD</c:v>
                </c:pt>
                <c:pt idx="5">
                  <c:v>CECATI</c:v>
                </c:pt>
                <c:pt idx="6">
                  <c:v>COBACH</c:v>
                </c:pt>
                <c:pt idx="7">
                  <c:v>DGETA</c:v>
                </c:pt>
                <c:pt idx="8">
                  <c:v>COLBACH MEX</c:v>
                </c:pt>
                <c:pt idx="9">
                  <c:v>ICAT</c:v>
                </c:pt>
                <c:pt idx="10">
                  <c:v>DGECYTM</c:v>
                </c:pt>
                <c:pt idx="11">
                  <c:v>DGB</c:v>
                </c:pt>
                <c:pt idx="12">
                  <c:v>BACHILLERATO ESTATAL DGE-CGE</c:v>
                </c:pt>
              </c:strCache>
            </c:strRef>
          </c:cat>
          <c:val>
            <c:numRef>
              <c:f>Hoja1!$B$2:$B$14</c:f>
              <c:numCache>
                <c:formatCode>0%</c:formatCode>
                <c:ptCount val="13"/>
                <c:pt idx="0">
                  <c:v>0.274822695035461</c:v>
                </c:pt>
                <c:pt idx="1">
                  <c:v>0.174645390070922</c:v>
                </c:pt>
                <c:pt idx="2">
                  <c:v>0.164893617021277</c:v>
                </c:pt>
                <c:pt idx="3">
                  <c:v>0.0877659574468085</c:v>
                </c:pt>
                <c:pt idx="4">
                  <c:v>0.0762411347517731</c:v>
                </c:pt>
                <c:pt idx="5">
                  <c:v>0.0726950354609929</c:v>
                </c:pt>
                <c:pt idx="6">
                  <c:v>0.0540780141843972</c:v>
                </c:pt>
                <c:pt idx="7">
                  <c:v>0.0390070921985816</c:v>
                </c:pt>
                <c:pt idx="8">
                  <c:v>0.0177304964539007</c:v>
                </c:pt>
                <c:pt idx="9" formatCode="0.0%">
                  <c:v>0.0132978723404255</c:v>
                </c:pt>
                <c:pt idx="10" formatCode="0.0%">
                  <c:v>0.0115248226950355</c:v>
                </c:pt>
                <c:pt idx="11" formatCode="0.0%">
                  <c:v>0.0106382978723404</c:v>
                </c:pt>
                <c:pt idx="12" formatCode="0.0%">
                  <c:v>0.00265957446808511</c:v>
                </c:pt>
              </c:numCache>
            </c:numRef>
          </c:val>
        </c:ser>
        <c:dLbls>
          <c:showLegendKey val="0"/>
          <c:showVal val="0"/>
          <c:showCatName val="0"/>
          <c:showSerName val="0"/>
          <c:showPercent val="0"/>
          <c:showBubbleSize val="0"/>
        </c:dLbls>
        <c:gapWidth val="219"/>
        <c:overlap val="-27"/>
        <c:axId val="2145777912"/>
        <c:axId val="2145774120"/>
      </c:barChart>
      <c:catAx>
        <c:axId val="21457779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vert="horz" wrap="square" anchor="ctr" anchorCtr="1"/>
          <a:lstStyle/>
          <a:p>
            <a:pPr>
              <a:defRPr sz="700" b="1" i="0" u="none" strike="noStrike" kern="1200" baseline="0">
                <a:solidFill>
                  <a:schemeClr val="tx1">
                    <a:lumMod val="65000"/>
                    <a:lumOff val="35000"/>
                  </a:schemeClr>
                </a:solidFill>
                <a:latin typeface="Georgia" panose="02040502050405020303" pitchFamily="18" charset="0"/>
                <a:ea typeface="+mn-ea"/>
                <a:cs typeface="+mn-cs"/>
              </a:defRPr>
            </a:pPr>
            <a:endParaRPr lang="es-ES"/>
          </a:p>
        </c:txPr>
        <c:crossAx val="2145774120"/>
        <c:crosses val="autoZero"/>
        <c:auto val="1"/>
        <c:lblAlgn val="ctr"/>
        <c:lblOffset val="100"/>
        <c:noMultiLvlLbl val="0"/>
      </c:catAx>
      <c:valAx>
        <c:axId val="2145774120"/>
        <c:scaling>
          <c:orientation val="minMax"/>
          <c:max val="0.3"/>
          <c:min val="0.0"/>
        </c:scaling>
        <c:delete val="1"/>
        <c:axPos val="l"/>
        <c:numFmt formatCode="0%" sourceLinked="1"/>
        <c:majorTickMark val="out"/>
        <c:minorTickMark val="none"/>
        <c:tickLblPos val="nextTo"/>
        <c:crossAx val="2145777912"/>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Georgia" panose="02040502050405020303" pitchFamily="18" charset="0"/>
        </a:defRPr>
      </a:pPr>
      <a:endParaRPr lang="es-ES"/>
    </a:p>
  </c:txPr>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0" dt="2015-01-16T18:30:56.513" idx="1">
    <p:pos x="5793" y="763"/>
    <p:text>Las áreas de oportunidad en 2013   por las que cinco susbsitemas no pudierón acceder al recurso y no se puedo bajar  una cantidad más fuerte fuerón tres:
1. Por ser planteles federales la solcitud recaia en la SEP lo que implicaba efectuar  cada proceso cuatro veces (plantel, DG, SEMS y SEP) y estar sujetos a autorizaciones y tiempos del área de financieros y de la UAJ.   
2. Los resultados de la convocatoría tardarón en salir (octubre) lo que complico los tiempos de respuesta institucionales.
3. La convocatoria no estaba pensada para proyectos estrátegicos ni Organismos Intermedios lo que  limitava la solicitud de recursos.</p:tex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4E8C0E7D-E916-4C79-AF8D-47C9B6E8341E}" type="datetime1">
              <a:rPr lang="es-ES"/>
              <a:pPr>
                <a:defRPr/>
              </a:pPr>
              <a:t>20/01/15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C0C40FE3-C877-4384-9EB2-21A21E0938E1}" type="slidenum">
              <a:rPr lang="es-ES"/>
              <a:pPr>
                <a:defRPr/>
              </a:pPr>
              <a:t>‹Nr.›</a:t>
            </a:fld>
            <a:endParaRPr lang="es-ES"/>
          </a:p>
        </p:txBody>
      </p:sp>
    </p:spTree>
    <p:extLst>
      <p:ext uri="{BB962C8B-B14F-4D97-AF65-F5344CB8AC3E}">
        <p14:creationId xmlns:p14="http://schemas.microsoft.com/office/powerpoint/2010/main" val="39701663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99C6E9C8-EE4E-4039-81E6-4ECF5058F1B6}" type="datetime1">
              <a:rPr lang="es-ES"/>
              <a:pPr>
                <a:defRPr/>
              </a:pPr>
              <a:t>20/01/15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825FFF3-F41F-4DA2-B15C-090096D26FCD}" type="slidenum">
              <a:rPr lang="es-ES"/>
              <a:pPr>
                <a:defRPr/>
              </a:pPr>
              <a:t>‹Nr.›</a:t>
            </a:fld>
            <a:endParaRPr lang="es-ES"/>
          </a:p>
        </p:txBody>
      </p:sp>
    </p:spTree>
    <p:extLst>
      <p:ext uri="{BB962C8B-B14F-4D97-AF65-F5344CB8AC3E}">
        <p14:creationId xmlns:p14="http://schemas.microsoft.com/office/powerpoint/2010/main" val="5880916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F3203DB6-8E64-459D-84AC-AB1BD5DE1391}" type="datetime1">
              <a:rPr lang="es-ES"/>
              <a:pPr>
                <a:defRPr/>
              </a:pPr>
              <a:t>20/01/15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8D480923-DEFF-413E-BCAA-5B1DBEF38A07}" type="slidenum">
              <a:rPr lang="es-ES"/>
              <a:pPr>
                <a:defRPr/>
              </a:pPr>
              <a:t>‹Nr.›</a:t>
            </a:fld>
            <a:endParaRPr lang="es-ES"/>
          </a:p>
        </p:txBody>
      </p:sp>
    </p:spTree>
    <p:extLst>
      <p:ext uri="{BB962C8B-B14F-4D97-AF65-F5344CB8AC3E}">
        <p14:creationId xmlns:p14="http://schemas.microsoft.com/office/powerpoint/2010/main" val="37513108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pPr>
              <a:defRPr/>
            </a:pPr>
            <a:fld id="{A8CFF7E6-FA8F-43CC-80DD-A0EDB367E4E1}" type="datetime1">
              <a:rPr lang="es-ES" smtClean="0"/>
              <a:pPr>
                <a:defRPr/>
              </a:pPr>
              <a:t>20/01/15</a:t>
            </a:fld>
            <a:endParaRPr lang="es-ES"/>
          </a:p>
        </p:txBody>
      </p:sp>
      <p:sp>
        <p:nvSpPr>
          <p:cNvPr id="4" name="3 Marcador de pie de página"/>
          <p:cNvSpPr>
            <a:spLocks noGrp="1"/>
          </p:cNvSpPr>
          <p:nvPr>
            <p:ph type="ftr" sz="quarter" idx="11"/>
          </p:nvPr>
        </p:nvSpPr>
        <p:spPr/>
        <p:txBody>
          <a:bodyPr/>
          <a:lstStyle/>
          <a:p>
            <a:pPr>
              <a:defRPr/>
            </a:pPr>
            <a:endParaRPr lang="es-ES"/>
          </a:p>
        </p:txBody>
      </p:sp>
      <p:sp>
        <p:nvSpPr>
          <p:cNvPr id="5" name="4 Marcador de número de diapositiva"/>
          <p:cNvSpPr>
            <a:spLocks noGrp="1"/>
          </p:cNvSpPr>
          <p:nvPr>
            <p:ph type="sldNum" sz="quarter" idx="12"/>
          </p:nvPr>
        </p:nvSpPr>
        <p:spPr/>
        <p:txBody>
          <a:bodyPr/>
          <a:lstStyle/>
          <a:p>
            <a:pPr>
              <a:defRPr/>
            </a:pPr>
            <a:fld id="{4D7B7AC6-F9BD-47E1-A29A-F0A5E20B6FA4}" type="slidenum">
              <a:rPr lang="es-ES" smtClean="0"/>
              <a:pPr>
                <a:defRPr/>
              </a:pPr>
              <a:t>‹Nr.›</a:t>
            </a:fld>
            <a:endParaRPr lang="es-ES"/>
          </a:p>
        </p:txBody>
      </p:sp>
    </p:spTree>
    <p:extLst>
      <p:ext uri="{BB962C8B-B14F-4D97-AF65-F5344CB8AC3E}">
        <p14:creationId xmlns:p14="http://schemas.microsoft.com/office/powerpoint/2010/main" val="15651135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4BF8125D-B9D1-4852-AC62-09A629E6A661}" type="datetime1">
              <a:rPr lang="es-ES" smtClean="0">
                <a:solidFill>
                  <a:prstClr val="black">
                    <a:tint val="75000"/>
                  </a:prstClr>
                </a:solidFill>
              </a:rPr>
              <a:pPr>
                <a:defRPr/>
              </a:pPr>
              <a:t>20/01/15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EE36449D-3BF0-4913-913F-F30F83BDFE64}" type="slidenum">
              <a:rPr lang="es-ES">
                <a:solidFill>
                  <a:prstClr val="white"/>
                </a:solidFill>
              </a:rPr>
              <a:pPr>
                <a:defRPr/>
              </a:pPr>
              <a:t>‹Nr.›</a:t>
            </a:fld>
            <a:endParaRPr lang="es-ES">
              <a:solidFill>
                <a:prstClr val="white"/>
              </a:solidFill>
            </a:endParaRPr>
          </a:p>
        </p:txBody>
      </p:sp>
    </p:spTree>
    <p:extLst>
      <p:ext uri="{BB962C8B-B14F-4D97-AF65-F5344CB8AC3E}">
        <p14:creationId xmlns:p14="http://schemas.microsoft.com/office/powerpoint/2010/main" val="23525135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1143000"/>
          </a:xfrm>
        </p:spPr>
        <p:txBody>
          <a:bodyPr/>
          <a:lstStyle/>
          <a:p>
            <a:r>
              <a:rPr lang="es-ES" dirty="0" smtClean="0"/>
              <a:t>Haga clic para modificar el estilo de título del patrón</a:t>
            </a:r>
            <a:endParaRPr lang="es-ES" dirty="0"/>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4B35B7A1-CC5B-48B4-8766-75A5B7546512}" type="datetime1">
              <a:rPr lang="es-ES" smtClean="0">
                <a:solidFill>
                  <a:prstClr val="black">
                    <a:tint val="75000"/>
                  </a:prstClr>
                </a:solidFill>
              </a:rPr>
              <a:pPr>
                <a:defRPr/>
              </a:pPr>
              <a:t>20/01/15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6" name="5 Marcador de número de diapositiva"/>
          <p:cNvSpPr>
            <a:spLocks noGrp="1"/>
          </p:cNvSpPr>
          <p:nvPr>
            <p:ph type="sldNum" sz="quarter" idx="12"/>
          </p:nvPr>
        </p:nvSpPr>
        <p:spPr>
          <a:xfrm>
            <a:off x="6553200" y="6492899"/>
            <a:ext cx="2133600" cy="365125"/>
          </a:xfrm>
        </p:spPr>
        <p:txBody>
          <a:bodyPr/>
          <a:lstStyle>
            <a:lvl1pPr>
              <a:defRPr b="1">
                <a:solidFill>
                  <a:schemeClr val="bg1"/>
                </a:solidFill>
              </a:defRPr>
            </a:lvl1pPr>
          </a:lstStyle>
          <a:p>
            <a:pPr>
              <a:defRPr/>
            </a:pPr>
            <a:fld id="{2BE73324-1AB1-4E74-BA03-BFEC245311AC}" type="slidenum">
              <a:rPr lang="es-ES" smtClean="0">
                <a:solidFill>
                  <a:prstClr val="white"/>
                </a:solidFill>
              </a:rPr>
              <a:pPr>
                <a:defRPr/>
              </a:pPr>
              <a:t>‹Nr.›</a:t>
            </a:fld>
            <a:endParaRPr lang="es-ES">
              <a:solidFill>
                <a:prstClr val="white"/>
              </a:solidFill>
            </a:endParaRPr>
          </a:p>
        </p:txBody>
      </p:sp>
    </p:spTree>
    <p:extLst>
      <p:ext uri="{BB962C8B-B14F-4D97-AF65-F5344CB8AC3E}">
        <p14:creationId xmlns:p14="http://schemas.microsoft.com/office/powerpoint/2010/main" val="34269300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89208AFE-C78A-488A-94E7-863571032066}" type="datetime1">
              <a:rPr lang="es-ES" smtClean="0">
                <a:solidFill>
                  <a:prstClr val="black">
                    <a:tint val="75000"/>
                  </a:prstClr>
                </a:solidFill>
              </a:rPr>
              <a:pPr>
                <a:defRPr/>
              </a:pPr>
              <a:t>20/01/15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99DC5324-9C4B-4BA3-97F8-06965DABA265}" type="slidenum">
              <a:rPr lang="es-ES">
                <a:solidFill>
                  <a:prstClr val="white"/>
                </a:solidFill>
              </a:rPr>
              <a:pPr>
                <a:defRPr/>
              </a:pPr>
              <a:t>‹Nr.›</a:t>
            </a:fld>
            <a:endParaRPr lang="es-ES">
              <a:solidFill>
                <a:prstClr val="white"/>
              </a:solidFill>
            </a:endParaRPr>
          </a:p>
        </p:txBody>
      </p:sp>
    </p:spTree>
    <p:extLst>
      <p:ext uri="{BB962C8B-B14F-4D97-AF65-F5344CB8AC3E}">
        <p14:creationId xmlns:p14="http://schemas.microsoft.com/office/powerpoint/2010/main" val="4100619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F441F7B8-B3E9-46E2-918F-434EB1B872DB}" type="datetime1">
              <a:rPr lang="es-ES" smtClean="0">
                <a:solidFill>
                  <a:prstClr val="black">
                    <a:tint val="75000"/>
                  </a:prstClr>
                </a:solidFill>
              </a:rPr>
              <a:pPr>
                <a:defRPr/>
              </a:pPr>
              <a:t>20/01/15</a:t>
            </a:fld>
            <a:endParaRPr lang="es-ES">
              <a:solidFill>
                <a:prstClr val="black">
                  <a:tint val="75000"/>
                </a:prstClr>
              </a:solidFill>
            </a:endParaRPr>
          </a:p>
        </p:txBody>
      </p:sp>
      <p:sp>
        <p:nvSpPr>
          <p:cNvPr id="6"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2F681C8C-E6F2-4625-8241-4BD6C8231599}" type="slidenum">
              <a:rPr lang="es-ES">
                <a:solidFill>
                  <a:prstClr val="white"/>
                </a:solidFill>
              </a:rPr>
              <a:pPr>
                <a:defRPr/>
              </a:pPr>
              <a:t>‹Nr.›</a:t>
            </a:fld>
            <a:endParaRPr lang="es-ES">
              <a:solidFill>
                <a:prstClr val="white"/>
              </a:solidFill>
            </a:endParaRPr>
          </a:p>
        </p:txBody>
      </p:sp>
    </p:spTree>
    <p:extLst>
      <p:ext uri="{BB962C8B-B14F-4D97-AF65-F5344CB8AC3E}">
        <p14:creationId xmlns:p14="http://schemas.microsoft.com/office/powerpoint/2010/main" val="40833818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8B088BAA-BF11-41E3-A902-EF3AA5491184}" type="datetime1">
              <a:rPr lang="es-ES" smtClean="0">
                <a:solidFill>
                  <a:prstClr val="black">
                    <a:tint val="75000"/>
                  </a:prstClr>
                </a:solidFill>
              </a:rPr>
              <a:pPr>
                <a:defRPr/>
              </a:pPr>
              <a:t>20/01/15</a:t>
            </a:fld>
            <a:endParaRPr lang="es-ES">
              <a:solidFill>
                <a:prstClr val="black">
                  <a:tint val="75000"/>
                </a:prstClr>
              </a:solidFill>
            </a:endParaRPr>
          </a:p>
        </p:txBody>
      </p:sp>
      <p:sp>
        <p:nvSpPr>
          <p:cNvPr id="8"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9" name="5 Marcador de número de diapositiva"/>
          <p:cNvSpPr>
            <a:spLocks noGrp="1"/>
          </p:cNvSpPr>
          <p:nvPr>
            <p:ph type="sldNum" sz="quarter" idx="12"/>
          </p:nvPr>
        </p:nvSpPr>
        <p:spPr/>
        <p:txBody>
          <a:bodyPr/>
          <a:lstStyle>
            <a:lvl1pPr>
              <a:defRPr/>
            </a:lvl1pPr>
          </a:lstStyle>
          <a:p>
            <a:pPr>
              <a:defRPr/>
            </a:pPr>
            <a:fld id="{68DDAC10-BBC8-485D-B7F4-4F515A9CBD13}" type="slidenum">
              <a:rPr lang="es-ES">
                <a:solidFill>
                  <a:prstClr val="white"/>
                </a:solidFill>
              </a:rPr>
              <a:pPr>
                <a:defRPr/>
              </a:pPr>
              <a:t>‹Nr.›</a:t>
            </a:fld>
            <a:endParaRPr lang="es-ES">
              <a:solidFill>
                <a:prstClr val="white"/>
              </a:solidFill>
            </a:endParaRPr>
          </a:p>
        </p:txBody>
      </p:sp>
    </p:spTree>
    <p:extLst>
      <p:ext uri="{BB962C8B-B14F-4D97-AF65-F5344CB8AC3E}">
        <p14:creationId xmlns:p14="http://schemas.microsoft.com/office/powerpoint/2010/main" val="11360226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C8761BCE-C983-4655-9617-E4D277DAA9BD}" type="datetime1">
              <a:rPr lang="es-ES" smtClean="0">
                <a:solidFill>
                  <a:prstClr val="black">
                    <a:tint val="75000"/>
                  </a:prstClr>
                </a:solidFill>
              </a:rPr>
              <a:pPr>
                <a:defRPr/>
              </a:pPr>
              <a:t>20/01/15</a:t>
            </a:fld>
            <a:endParaRPr lang="es-ES">
              <a:solidFill>
                <a:prstClr val="black">
                  <a:tint val="75000"/>
                </a:prstClr>
              </a:solidFill>
            </a:endParaRPr>
          </a:p>
        </p:txBody>
      </p:sp>
      <p:sp>
        <p:nvSpPr>
          <p:cNvPr id="4"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5" name="5 Marcador de número de diapositiva"/>
          <p:cNvSpPr>
            <a:spLocks noGrp="1"/>
          </p:cNvSpPr>
          <p:nvPr>
            <p:ph type="sldNum" sz="quarter" idx="12"/>
          </p:nvPr>
        </p:nvSpPr>
        <p:spPr/>
        <p:txBody>
          <a:bodyPr/>
          <a:lstStyle>
            <a:lvl1pPr>
              <a:defRPr/>
            </a:lvl1pPr>
          </a:lstStyle>
          <a:p>
            <a:pPr>
              <a:defRPr/>
            </a:pPr>
            <a:fld id="{DEA8FBB8-42C2-4B7A-B664-47582F3F1415}" type="slidenum">
              <a:rPr lang="es-ES">
                <a:solidFill>
                  <a:prstClr val="white"/>
                </a:solidFill>
              </a:rPr>
              <a:pPr>
                <a:defRPr/>
              </a:pPr>
              <a:t>‹Nr.›</a:t>
            </a:fld>
            <a:endParaRPr lang="es-ES">
              <a:solidFill>
                <a:prstClr val="white"/>
              </a:solidFill>
            </a:endParaRPr>
          </a:p>
        </p:txBody>
      </p:sp>
    </p:spTree>
    <p:extLst>
      <p:ext uri="{BB962C8B-B14F-4D97-AF65-F5344CB8AC3E}">
        <p14:creationId xmlns:p14="http://schemas.microsoft.com/office/powerpoint/2010/main" val="7021741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28D76151-7D54-4C3B-98A1-1A79E89A4305}" type="datetime1">
              <a:rPr lang="es-ES" smtClean="0">
                <a:solidFill>
                  <a:prstClr val="black">
                    <a:tint val="75000"/>
                  </a:prstClr>
                </a:solidFill>
              </a:rPr>
              <a:pPr>
                <a:defRPr/>
              </a:pPr>
              <a:t>20/01/15</a:t>
            </a:fld>
            <a:endParaRPr lang="es-ES">
              <a:solidFill>
                <a:prstClr val="black">
                  <a:tint val="75000"/>
                </a:prstClr>
              </a:solidFill>
            </a:endParaRPr>
          </a:p>
        </p:txBody>
      </p:sp>
      <p:sp>
        <p:nvSpPr>
          <p:cNvPr id="3"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4" name="5 Marcador de número de diapositiva"/>
          <p:cNvSpPr>
            <a:spLocks noGrp="1"/>
          </p:cNvSpPr>
          <p:nvPr>
            <p:ph type="sldNum" sz="quarter" idx="12"/>
          </p:nvPr>
        </p:nvSpPr>
        <p:spPr/>
        <p:txBody>
          <a:bodyPr/>
          <a:lstStyle>
            <a:lvl1pPr>
              <a:defRPr/>
            </a:lvl1pPr>
          </a:lstStyle>
          <a:p>
            <a:pPr>
              <a:defRPr/>
            </a:pPr>
            <a:fld id="{FF3560DD-0BBF-4091-B10F-DBA084FC1DFF}" type="slidenum">
              <a:rPr lang="es-ES">
                <a:solidFill>
                  <a:prstClr val="white"/>
                </a:solidFill>
              </a:rPr>
              <a:pPr>
                <a:defRPr/>
              </a:pPr>
              <a:t>‹Nr.›</a:t>
            </a:fld>
            <a:endParaRPr lang="es-ES">
              <a:solidFill>
                <a:prstClr val="white"/>
              </a:solidFill>
            </a:endParaRPr>
          </a:p>
        </p:txBody>
      </p:sp>
    </p:spTree>
    <p:extLst>
      <p:ext uri="{BB962C8B-B14F-4D97-AF65-F5344CB8AC3E}">
        <p14:creationId xmlns:p14="http://schemas.microsoft.com/office/powerpoint/2010/main" val="351162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1143000"/>
          </a:xfrm>
        </p:spPr>
        <p:txBody>
          <a:bodyPr/>
          <a:lstStyle/>
          <a:p>
            <a:r>
              <a:rPr lang="es-ES" dirty="0" smtClean="0"/>
              <a:t>Haga clic para modificar el estilo de título del patrón</a:t>
            </a:r>
            <a:endParaRPr lang="es-ES" dirty="0"/>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8138F3E7-468F-4D55-95A6-246ACD196C43}" type="datetime1">
              <a:rPr lang="es-ES"/>
              <a:pPr>
                <a:defRPr/>
              </a:pPr>
              <a:t>20/01/15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a:xfrm>
            <a:off x="6553200" y="6492875"/>
            <a:ext cx="2133600" cy="365125"/>
          </a:xfrm>
        </p:spPr>
        <p:txBody>
          <a:bodyPr/>
          <a:lstStyle>
            <a:lvl1pPr>
              <a:defRPr/>
            </a:lvl1pPr>
          </a:lstStyle>
          <a:p>
            <a:pPr>
              <a:defRPr/>
            </a:pPr>
            <a:fld id="{D40B2A1C-355B-46EC-AAE6-24347B65842C}" type="slidenum">
              <a:rPr lang="es-ES"/>
              <a:pPr>
                <a:defRPr/>
              </a:pPr>
              <a:t>‹Nr.›</a:t>
            </a:fld>
            <a:endParaRPr lang="es-ES"/>
          </a:p>
        </p:txBody>
      </p:sp>
    </p:spTree>
    <p:extLst>
      <p:ext uri="{BB962C8B-B14F-4D97-AF65-F5344CB8AC3E}">
        <p14:creationId xmlns:p14="http://schemas.microsoft.com/office/powerpoint/2010/main" val="27116849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F78A61FA-867A-4182-B6CA-3C0BB86972EB}" type="datetime1">
              <a:rPr lang="es-ES" smtClean="0">
                <a:solidFill>
                  <a:prstClr val="black">
                    <a:tint val="75000"/>
                  </a:prstClr>
                </a:solidFill>
              </a:rPr>
              <a:pPr>
                <a:defRPr/>
              </a:pPr>
              <a:t>20/01/15</a:t>
            </a:fld>
            <a:endParaRPr lang="es-ES">
              <a:solidFill>
                <a:prstClr val="black">
                  <a:tint val="75000"/>
                </a:prstClr>
              </a:solidFill>
            </a:endParaRPr>
          </a:p>
        </p:txBody>
      </p:sp>
      <p:sp>
        <p:nvSpPr>
          <p:cNvPr id="6"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1701C7F5-1B84-4950-8A6E-8B24433B027E}" type="slidenum">
              <a:rPr lang="es-ES">
                <a:solidFill>
                  <a:prstClr val="white"/>
                </a:solidFill>
              </a:rPr>
              <a:pPr>
                <a:defRPr/>
              </a:pPr>
              <a:t>‹Nr.›</a:t>
            </a:fld>
            <a:endParaRPr lang="es-ES">
              <a:solidFill>
                <a:prstClr val="white"/>
              </a:solidFill>
            </a:endParaRPr>
          </a:p>
        </p:txBody>
      </p:sp>
    </p:spTree>
    <p:extLst>
      <p:ext uri="{BB962C8B-B14F-4D97-AF65-F5344CB8AC3E}">
        <p14:creationId xmlns:p14="http://schemas.microsoft.com/office/powerpoint/2010/main" val="34714529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E460004F-64BB-4A5D-AFC9-21957790127D}" type="datetime1">
              <a:rPr lang="es-ES" smtClean="0">
                <a:solidFill>
                  <a:prstClr val="black">
                    <a:tint val="75000"/>
                  </a:prstClr>
                </a:solidFill>
              </a:rPr>
              <a:pPr>
                <a:defRPr/>
              </a:pPr>
              <a:t>20/01/15</a:t>
            </a:fld>
            <a:endParaRPr lang="es-ES">
              <a:solidFill>
                <a:prstClr val="black">
                  <a:tint val="75000"/>
                </a:prstClr>
              </a:solidFill>
            </a:endParaRPr>
          </a:p>
        </p:txBody>
      </p:sp>
      <p:sp>
        <p:nvSpPr>
          <p:cNvPr id="6"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CDD5314A-A910-43AF-96EB-03077A8F3AE5}" type="slidenum">
              <a:rPr lang="es-ES">
                <a:solidFill>
                  <a:prstClr val="white"/>
                </a:solidFill>
              </a:rPr>
              <a:pPr>
                <a:defRPr/>
              </a:pPr>
              <a:t>‹Nr.›</a:t>
            </a:fld>
            <a:endParaRPr lang="es-ES">
              <a:solidFill>
                <a:prstClr val="white"/>
              </a:solidFill>
            </a:endParaRPr>
          </a:p>
        </p:txBody>
      </p:sp>
    </p:spTree>
    <p:extLst>
      <p:ext uri="{BB962C8B-B14F-4D97-AF65-F5344CB8AC3E}">
        <p14:creationId xmlns:p14="http://schemas.microsoft.com/office/powerpoint/2010/main" val="3441478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B2889583-6008-4EA8-A4F1-9E4ED723A39C}" type="datetime1">
              <a:rPr lang="es-ES" smtClean="0">
                <a:solidFill>
                  <a:prstClr val="black">
                    <a:tint val="75000"/>
                  </a:prstClr>
                </a:solidFill>
              </a:rPr>
              <a:pPr>
                <a:defRPr/>
              </a:pPr>
              <a:t>20/01/15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8D35EA99-DD68-466E-B07C-9C71F4BAF0BA}" type="slidenum">
              <a:rPr lang="es-ES">
                <a:solidFill>
                  <a:prstClr val="white"/>
                </a:solidFill>
              </a:rPr>
              <a:pPr>
                <a:defRPr/>
              </a:pPr>
              <a:t>‹Nr.›</a:t>
            </a:fld>
            <a:endParaRPr lang="es-ES">
              <a:solidFill>
                <a:prstClr val="white"/>
              </a:solidFill>
            </a:endParaRPr>
          </a:p>
        </p:txBody>
      </p:sp>
    </p:spTree>
    <p:extLst>
      <p:ext uri="{BB962C8B-B14F-4D97-AF65-F5344CB8AC3E}">
        <p14:creationId xmlns:p14="http://schemas.microsoft.com/office/powerpoint/2010/main" val="29053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5D2CEE1E-69E7-4D54-884A-73F2874CC940}" type="datetime1">
              <a:rPr lang="es-ES" smtClean="0">
                <a:solidFill>
                  <a:prstClr val="black">
                    <a:tint val="75000"/>
                  </a:prstClr>
                </a:solidFill>
              </a:rPr>
              <a:pPr>
                <a:defRPr/>
              </a:pPr>
              <a:t>20/01/15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274F8E02-9A85-4A7B-9E8F-3635977FCF69}" type="slidenum">
              <a:rPr lang="es-ES">
                <a:solidFill>
                  <a:prstClr val="white"/>
                </a:solidFill>
              </a:rPr>
              <a:pPr>
                <a:defRPr/>
              </a:pPr>
              <a:t>‹Nr.›</a:t>
            </a:fld>
            <a:endParaRPr lang="es-ES">
              <a:solidFill>
                <a:prstClr val="white"/>
              </a:solidFill>
            </a:endParaRPr>
          </a:p>
        </p:txBody>
      </p:sp>
    </p:spTree>
    <p:extLst>
      <p:ext uri="{BB962C8B-B14F-4D97-AF65-F5344CB8AC3E}">
        <p14:creationId xmlns:p14="http://schemas.microsoft.com/office/powerpoint/2010/main" val="24815782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pPr>
              <a:defRPr/>
            </a:pPr>
            <a:fld id="{A8CFF7E6-FA8F-43CC-80DD-A0EDB367E4E1}" type="datetime1">
              <a:rPr lang="es-ES" smtClean="0">
                <a:solidFill>
                  <a:prstClr val="black">
                    <a:tint val="75000"/>
                  </a:prstClr>
                </a:solidFill>
              </a:rPr>
              <a:pPr>
                <a:defRPr/>
              </a:pPr>
              <a:t>20/01/15</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pPr>
              <a:defRPr/>
            </a:pPr>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4D7B7AC6-F9BD-47E1-A29A-F0A5E20B6FA4}" type="slidenum">
              <a:rPr lang="es-ES" smtClean="0">
                <a:solidFill>
                  <a:prstClr val="white"/>
                </a:solidFill>
              </a:rPr>
              <a:pPr>
                <a:defRPr/>
              </a:pPr>
              <a:t>‹Nr.›</a:t>
            </a:fld>
            <a:endParaRPr lang="es-ES">
              <a:solidFill>
                <a:prstClr val="white"/>
              </a:solidFill>
            </a:endParaRPr>
          </a:p>
        </p:txBody>
      </p:sp>
    </p:spTree>
    <p:extLst>
      <p:ext uri="{BB962C8B-B14F-4D97-AF65-F5344CB8AC3E}">
        <p14:creationId xmlns:p14="http://schemas.microsoft.com/office/powerpoint/2010/main" val="2449294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4584F00B-01F2-46D7-BBCD-3CB230EB2ADD}" type="datetime1">
              <a:rPr lang="es-ES"/>
              <a:pPr>
                <a:defRPr/>
              </a:pPr>
              <a:t>20/01/15</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7088A4B4-8692-48AE-9D5F-E667D088B70F}" type="slidenum">
              <a:rPr lang="es-ES"/>
              <a:pPr>
                <a:defRPr/>
              </a:pPr>
              <a:t>‹Nr.›</a:t>
            </a:fld>
            <a:endParaRPr lang="es-ES"/>
          </a:p>
        </p:txBody>
      </p:sp>
    </p:spTree>
    <p:extLst>
      <p:ext uri="{BB962C8B-B14F-4D97-AF65-F5344CB8AC3E}">
        <p14:creationId xmlns:p14="http://schemas.microsoft.com/office/powerpoint/2010/main" val="1211127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77D75D0C-72D7-4BE4-B12A-DB861848FC9B}" type="datetime1">
              <a:rPr lang="es-ES"/>
              <a:pPr>
                <a:defRPr/>
              </a:pPr>
              <a:t>20/01/15</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8E7F98FE-ED4F-46D3-B82D-F37A0DDE9B4F}" type="slidenum">
              <a:rPr lang="es-ES"/>
              <a:pPr>
                <a:defRPr/>
              </a:pPr>
              <a:t>‹Nr.›</a:t>
            </a:fld>
            <a:endParaRPr lang="es-ES"/>
          </a:p>
        </p:txBody>
      </p:sp>
    </p:spTree>
    <p:extLst>
      <p:ext uri="{BB962C8B-B14F-4D97-AF65-F5344CB8AC3E}">
        <p14:creationId xmlns:p14="http://schemas.microsoft.com/office/powerpoint/2010/main" val="3439257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84A38B0F-5D53-4340-AC7D-71F3F70AD6DC}" type="datetime1">
              <a:rPr lang="es-ES"/>
              <a:pPr>
                <a:defRPr/>
              </a:pPr>
              <a:t>20/01/15</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6D5942FA-8531-4033-9111-9B530230160A}" type="slidenum">
              <a:rPr lang="es-ES"/>
              <a:pPr>
                <a:defRPr/>
              </a:pPr>
              <a:t>‹Nr.›</a:t>
            </a:fld>
            <a:endParaRPr lang="es-ES"/>
          </a:p>
        </p:txBody>
      </p:sp>
    </p:spTree>
    <p:extLst>
      <p:ext uri="{BB962C8B-B14F-4D97-AF65-F5344CB8AC3E}">
        <p14:creationId xmlns:p14="http://schemas.microsoft.com/office/powerpoint/2010/main" val="2000353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E87A7173-FDD8-46BE-BF44-45547402FBC0}" type="datetime1">
              <a:rPr lang="es-ES"/>
              <a:pPr>
                <a:defRPr/>
              </a:pPr>
              <a:t>20/01/15</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7F46C210-F880-426E-A296-9E9871DA8CED}" type="slidenum">
              <a:rPr lang="es-ES"/>
              <a:pPr>
                <a:defRPr/>
              </a:pPr>
              <a:t>‹Nr.›</a:t>
            </a:fld>
            <a:endParaRPr lang="es-ES"/>
          </a:p>
        </p:txBody>
      </p:sp>
    </p:spTree>
    <p:extLst>
      <p:ext uri="{BB962C8B-B14F-4D97-AF65-F5344CB8AC3E}">
        <p14:creationId xmlns:p14="http://schemas.microsoft.com/office/powerpoint/2010/main" val="534416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8EC2D3A9-8235-4B2A-8B52-D6F4FD15D213}" type="datetime1">
              <a:rPr lang="es-ES" smtClean="0"/>
              <a:pPr>
                <a:defRPr/>
              </a:pPr>
              <a:t>20/01/15</a:t>
            </a:fld>
            <a:endParaRPr lang="es-ES" dirty="0"/>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AABDAE08-8B9A-4321-9454-C9347CCE1BB2}" type="slidenum">
              <a:rPr lang="es-ES"/>
              <a:pPr>
                <a:defRPr/>
              </a:pPr>
              <a:t>‹Nr.›</a:t>
            </a:fld>
            <a:endParaRPr lang="es-ES"/>
          </a:p>
        </p:txBody>
      </p:sp>
    </p:spTree>
    <p:extLst>
      <p:ext uri="{BB962C8B-B14F-4D97-AF65-F5344CB8AC3E}">
        <p14:creationId xmlns:p14="http://schemas.microsoft.com/office/powerpoint/2010/main" val="1831008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ED4545F9-C457-4F6A-8711-FC193431C0B3}" type="datetime1">
              <a:rPr lang="es-ES"/>
              <a:pPr>
                <a:defRPr/>
              </a:pPr>
              <a:t>20/01/15</a:t>
            </a:fld>
            <a:endParaRPr lang="es-ES" dirty="0"/>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163EC67A-656B-4083-A369-303DD7740079}" type="slidenum">
              <a:rPr lang="es-ES"/>
              <a:pPr>
                <a:defRPr/>
              </a:pPr>
              <a:t>‹Nr.›</a:t>
            </a:fld>
            <a:endParaRPr lang="es-ES"/>
          </a:p>
        </p:txBody>
      </p:sp>
    </p:spTree>
    <p:extLst>
      <p:ext uri="{BB962C8B-B14F-4D97-AF65-F5344CB8AC3E}">
        <p14:creationId xmlns:p14="http://schemas.microsoft.com/office/powerpoint/2010/main" val="3578614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E88850CB-4634-4F38-B04F-8DDE764A3876}" type="datetime1">
              <a:rPr lang="es-ES"/>
              <a:pPr>
                <a:defRPr/>
              </a:pPr>
              <a:t>20/01/15</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34CD97A8-8002-4700-97FB-C1CAF0E15FB9}" type="slidenum">
              <a:rPr lang="es-ES"/>
              <a:pPr>
                <a:defRPr/>
              </a:pPr>
              <a:t>‹Nr.›</a:t>
            </a:fld>
            <a:endParaRPr lang="es-ES"/>
          </a:p>
        </p:txBody>
      </p:sp>
    </p:spTree>
    <p:extLst>
      <p:ext uri="{BB962C8B-B14F-4D97-AF65-F5344CB8AC3E}">
        <p14:creationId xmlns:p14="http://schemas.microsoft.com/office/powerpoint/2010/main" val="154463869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theme" Target="../theme/theme2.xml"/><Relationship Id="rId14" Type="http://schemas.openxmlformats.org/officeDocument/2006/relationships/image" Target="../media/image1.jpe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13 Rectángulo"/>
          <p:cNvSpPr/>
          <p:nvPr/>
        </p:nvSpPr>
        <p:spPr>
          <a:xfrm>
            <a:off x="0" y="6453188"/>
            <a:ext cx="9144000" cy="404812"/>
          </a:xfrm>
          <a:prstGeom prst="rect">
            <a:avLst/>
          </a:prstGeom>
          <a:gradFill>
            <a:gsLst>
              <a:gs pos="0">
                <a:schemeClr val="bg1"/>
              </a:gs>
              <a:gs pos="50000">
                <a:schemeClr val="bg1">
                  <a:lumMod val="75000"/>
                </a:schemeClr>
              </a:gs>
              <a:gs pos="100000">
                <a:schemeClr val="bg1">
                  <a:lumMod val="6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s-MX" sz="2400">
              <a:solidFill>
                <a:prstClr val="white"/>
              </a:solidFill>
            </a:endParaRPr>
          </a:p>
        </p:txBody>
      </p:sp>
      <p:sp>
        <p:nvSpPr>
          <p:cNvPr id="15" name="14 CuadroTexto"/>
          <p:cNvSpPr txBox="1"/>
          <p:nvPr/>
        </p:nvSpPr>
        <p:spPr>
          <a:xfrm>
            <a:off x="34925" y="6515497"/>
            <a:ext cx="5905500" cy="369887"/>
          </a:xfrm>
          <a:prstGeom prst="rect">
            <a:avLst/>
          </a:prstGeom>
          <a:noFill/>
        </p:spPr>
        <p:txBody>
          <a:bodyPr>
            <a:spAutoFit/>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fontAlgn="base">
              <a:spcBef>
                <a:spcPct val="0"/>
              </a:spcBef>
              <a:spcAft>
                <a:spcPct val="0"/>
              </a:spcAft>
              <a:defRPr/>
            </a:pPr>
            <a:r>
              <a:rPr lang="es-MX" sz="1800" b="1" dirty="0" smtClean="0">
                <a:solidFill>
                  <a:srgbClr val="7F7F7F"/>
                </a:solidFill>
                <a:effectLst>
                  <a:outerShdw blurRad="38100" dist="38100" dir="2700000" algn="tl">
                    <a:srgbClr val="C0C0C0"/>
                  </a:outerShdw>
                </a:effectLst>
                <a:latin typeface="Arial Narrow" pitchFamily="34" charset="0"/>
              </a:rPr>
              <a:t>SUBSECRETARÍA DE EDUCACIÓN MEDIA SUPERIOR</a:t>
            </a:r>
          </a:p>
        </p:txBody>
      </p:sp>
      <p:sp>
        <p:nvSpPr>
          <p:cNvPr id="12" name="11 Rectángulo"/>
          <p:cNvSpPr/>
          <p:nvPr/>
        </p:nvSpPr>
        <p:spPr>
          <a:xfrm>
            <a:off x="973138" y="0"/>
            <a:ext cx="8170862" cy="1190625"/>
          </a:xfrm>
          <a:prstGeom prst="rect">
            <a:avLst/>
          </a:prstGeom>
          <a:gradFill flip="none" rotWithShape="1">
            <a:gsLst>
              <a:gs pos="0">
                <a:schemeClr val="bg1"/>
              </a:gs>
              <a:gs pos="50000">
                <a:schemeClr val="bg1">
                  <a:lumMod val="75000"/>
                </a:schemeClr>
              </a:gs>
              <a:gs pos="100000">
                <a:schemeClr val="bg1">
                  <a:lumMod val="6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s-MX" sz="2400">
              <a:solidFill>
                <a:prstClr val="white"/>
              </a:solidFill>
            </a:endParaRPr>
          </a:p>
        </p:txBody>
      </p:sp>
      <p:pic>
        <p:nvPicPr>
          <p:cNvPr id="1029" name="12 Imagen"/>
          <p:cNvPicPr>
            <a:picLocks noChangeAspect="1"/>
          </p:cNvPicPr>
          <p:nvPr/>
        </p:nvPicPr>
        <p:blipFill>
          <a:blip r:embed="rId14" cstate="print">
            <a:extLst>
              <a:ext uri="{28A0092B-C50C-407E-A947-70E740481C1C}">
                <a14:useLocalDpi xmlns:a14="http://schemas.microsoft.com/office/drawing/2010/main" val="0"/>
              </a:ext>
            </a:extLst>
          </a:blip>
          <a:srcRect l="3622" t="2086"/>
          <a:stretch>
            <a:fillRect/>
          </a:stretch>
        </p:blipFill>
        <p:spPr bwMode="auto">
          <a:xfrm>
            <a:off x="0" y="0"/>
            <a:ext cx="971550"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31" name="2 Marcador de texto"/>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0" hangingPunct="0">
              <a:defRPr sz="1200">
                <a:solidFill>
                  <a:srgbClr val="898989"/>
                </a:solidFill>
              </a:defRPr>
            </a:lvl1pPr>
          </a:lstStyle>
          <a:p>
            <a:pPr fontAlgn="base">
              <a:spcBef>
                <a:spcPct val="0"/>
              </a:spcBef>
              <a:spcAft>
                <a:spcPct val="0"/>
              </a:spcAft>
              <a:defRPr/>
            </a:pPr>
            <a:fld id="{A8CFF7E6-FA8F-43CC-80DD-A0EDB367E4E1}" type="datetime1">
              <a:rPr lang="es-ES">
                <a:ea typeface="MS PGothic" pitchFamily="34" charset="-128"/>
              </a:rPr>
              <a:pPr fontAlgn="base">
                <a:spcBef>
                  <a:spcPct val="0"/>
                </a:spcBef>
                <a:spcAft>
                  <a:spcPct val="0"/>
                </a:spcAft>
                <a:defRPr/>
              </a:pPr>
              <a:t>20/01/15</a:t>
            </a:fld>
            <a:endParaRPr lang="es-ES">
              <a:ea typeface="MS PGothic" pitchFamily="34" charset="-128"/>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fontAlgn="auto" hangingPunct="0">
              <a:spcBef>
                <a:spcPts val="0"/>
              </a:spcBef>
              <a:spcAft>
                <a:spcPts val="0"/>
              </a:spcAft>
              <a:defRPr sz="1200">
                <a:solidFill>
                  <a:prstClr val="black">
                    <a:tint val="75000"/>
                  </a:prstClr>
                </a:solidFill>
                <a:latin typeface="+mn-lt"/>
                <a:ea typeface="+mn-ea"/>
                <a:cs typeface="+mn-cs"/>
              </a:defRPr>
            </a:lvl1pPr>
          </a:lstStyle>
          <a:p>
            <a:pPr>
              <a:defRPr/>
            </a:pPr>
            <a:endParaRPr lang="es-ES"/>
          </a:p>
        </p:txBody>
      </p:sp>
      <p:sp>
        <p:nvSpPr>
          <p:cNvPr id="6" name="5 Marcador de número de diapositiva"/>
          <p:cNvSpPr>
            <a:spLocks noGrp="1"/>
          </p:cNvSpPr>
          <p:nvPr>
            <p:ph type="sldNum" sz="quarter" idx="4"/>
          </p:nvPr>
        </p:nvSpPr>
        <p:spPr>
          <a:xfrm>
            <a:off x="6553200" y="6500813"/>
            <a:ext cx="2133600" cy="365125"/>
          </a:xfrm>
          <a:prstGeom prst="rect">
            <a:avLst/>
          </a:prstGeom>
        </p:spPr>
        <p:txBody>
          <a:bodyPr vert="horz" wrap="square" lIns="91440" tIns="45720" rIns="91440" bIns="45720" numCol="1" anchor="ctr" anchorCtr="0" compatLnSpc="1">
            <a:prstTxWarp prst="textNoShape">
              <a:avLst/>
            </a:prstTxWarp>
          </a:bodyPr>
          <a:lstStyle>
            <a:lvl1pPr algn="r" eaLnBrk="0" hangingPunct="0">
              <a:defRPr sz="1200" b="1">
                <a:solidFill>
                  <a:srgbClr val="FFFFFF"/>
                </a:solidFill>
              </a:defRPr>
            </a:lvl1pPr>
          </a:lstStyle>
          <a:p>
            <a:pPr fontAlgn="base">
              <a:spcBef>
                <a:spcPct val="0"/>
              </a:spcBef>
              <a:spcAft>
                <a:spcPct val="0"/>
              </a:spcAft>
              <a:defRPr/>
            </a:pPr>
            <a:fld id="{4D7B7AC6-F9BD-47E1-A29A-F0A5E20B6FA4}" type="slidenum">
              <a:rPr lang="es-ES">
                <a:ea typeface="MS PGothic" pitchFamily="34" charset="-128"/>
              </a:rPr>
              <a:pPr fontAlgn="base">
                <a:spcBef>
                  <a:spcPct val="0"/>
                </a:spcBef>
                <a:spcAft>
                  <a:spcPct val="0"/>
                </a:spcAft>
                <a:defRPr/>
              </a:pPr>
              <a:t>‹Nr.›</a:t>
            </a:fld>
            <a:endParaRPr lang="es-ES">
              <a:ea typeface="MS PGothic" pitchFamily="34" charset="-128"/>
            </a:endParaRPr>
          </a:p>
        </p:txBody>
      </p:sp>
    </p:spTree>
    <p:extLst>
      <p:ext uri="{BB962C8B-B14F-4D97-AF65-F5344CB8AC3E}">
        <p14:creationId xmlns:p14="http://schemas.microsoft.com/office/powerpoint/2010/main" val="15568059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rtl="0" eaLnBrk="0" fontAlgn="base" hangingPunct="0">
        <a:spcBef>
          <a:spcPct val="0"/>
        </a:spcBef>
        <a:spcAft>
          <a:spcPct val="0"/>
        </a:spcAft>
        <a:defRPr sz="3200" kern="1200">
          <a:solidFill>
            <a:schemeClr val="tx1"/>
          </a:solidFill>
          <a:latin typeface="Georgia" pitchFamily="18" charset="0"/>
          <a:ea typeface="MS PGothic" pitchFamily="34" charset="-128"/>
          <a:cs typeface="+mj-cs"/>
        </a:defRPr>
      </a:lvl1pPr>
      <a:lvl2pPr algn="ctr" rtl="0" eaLnBrk="0" fontAlgn="base" hangingPunct="0">
        <a:spcBef>
          <a:spcPct val="0"/>
        </a:spcBef>
        <a:spcAft>
          <a:spcPct val="0"/>
        </a:spcAft>
        <a:defRPr sz="3200">
          <a:solidFill>
            <a:schemeClr val="tx1"/>
          </a:solidFill>
          <a:latin typeface="Georgia" pitchFamily="18" charset="0"/>
          <a:ea typeface="MS PGothic" pitchFamily="34" charset="-128"/>
        </a:defRPr>
      </a:lvl2pPr>
      <a:lvl3pPr algn="ctr" rtl="0" eaLnBrk="0" fontAlgn="base" hangingPunct="0">
        <a:spcBef>
          <a:spcPct val="0"/>
        </a:spcBef>
        <a:spcAft>
          <a:spcPct val="0"/>
        </a:spcAft>
        <a:defRPr sz="3200">
          <a:solidFill>
            <a:schemeClr val="tx1"/>
          </a:solidFill>
          <a:latin typeface="Georgia" pitchFamily="18" charset="0"/>
          <a:ea typeface="MS PGothic" pitchFamily="34" charset="-128"/>
        </a:defRPr>
      </a:lvl3pPr>
      <a:lvl4pPr algn="ctr" rtl="0" eaLnBrk="0" fontAlgn="base" hangingPunct="0">
        <a:spcBef>
          <a:spcPct val="0"/>
        </a:spcBef>
        <a:spcAft>
          <a:spcPct val="0"/>
        </a:spcAft>
        <a:defRPr sz="3200">
          <a:solidFill>
            <a:schemeClr val="tx1"/>
          </a:solidFill>
          <a:latin typeface="Georgia" pitchFamily="18" charset="0"/>
          <a:ea typeface="MS PGothic" pitchFamily="34" charset="-128"/>
        </a:defRPr>
      </a:lvl4pPr>
      <a:lvl5pPr algn="ctr" rtl="0" eaLnBrk="0" fontAlgn="base" hangingPunct="0">
        <a:spcBef>
          <a:spcPct val="0"/>
        </a:spcBef>
        <a:spcAft>
          <a:spcPct val="0"/>
        </a:spcAft>
        <a:defRPr sz="3200">
          <a:solidFill>
            <a:schemeClr val="tx1"/>
          </a:solidFill>
          <a:latin typeface="Georgia" pitchFamily="18" charset="0"/>
          <a:ea typeface="MS PGothic" pitchFamily="34" charset="-128"/>
        </a:defRPr>
      </a:lvl5pPr>
      <a:lvl6pPr marL="457200" algn="ctr" rtl="0" fontAlgn="base">
        <a:spcBef>
          <a:spcPct val="0"/>
        </a:spcBef>
        <a:spcAft>
          <a:spcPct val="0"/>
        </a:spcAft>
        <a:defRPr sz="3200">
          <a:solidFill>
            <a:schemeClr val="tx1"/>
          </a:solidFill>
          <a:latin typeface="Georgia" pitchFamily="18" charset="0"/>
        </a:defRPr>
      </a:lvl6pPr>
      <a:lvl7pPr marL="914400" algn="ctr" rtl="0" fontAlgn="base">
        <a:spcBef>
          <a:spcPct val="0"/>
        </a:spcBef>
        <a:spcAft>
          <a:spcPct val="0"/>
        </a:spcAft>
        <a:defRPr sz="3200">
          <a:solidFill>
            <a:schemeClr val="tx1"/>
          </a:solidFill>
          <a:latin typeface="Georgia" pitchFamily="18" charset="0"/>
        </a:defRPr>
      </a:lvl7pPr>
      <a:lvl8pPr marL="1371600" algn="ctr" rtl="0" fontAlgn="base">
        <a:spcBef>
          <a:spcPct val="0"/>
        </a:spcBef>
        <a:spcAft>
          <a:spcPct val="0"/>
        </a:spcAft>
        <a:defRPr sz="3200">
          <a:solidFill>
            <a:schemeClr val="tx1"/>
          </a:solidFill>
          <a:latin typeface="Georgia" pitchFamily="18" charset="0"/>
        </a:defRPr>
      </a:lvl8pPr>
      <a:lvl9pPr marL="1828800" algn="ctr" rtl="0" fontAlgn="base">
        <a:spcBef>
          <a:spcPct val="0"/>
        </a:spcBef>
        <a:spcAft>
          <a:spcPct val="0"/>
        </a:spcAft>
        <a:defRPr sz="3200">
          <a:solidFill>
            <a:schemeClr val="tx1"/>
          </a:solidFill>
          <a:latin typeface="Georgia" pitchFamily="18" charset="0"/>
        </a:defRPr>
      </a:lvl9pPr>
    </p:titleStyle>
    <p:bodyStyle>
      <a:lvl1pPr marL="342900" indent="-342900" algn="l" rtl="0" eaLnBrk="0" fontAlgn="base" hangingPunct="0">
        <a:spcBef>
          <a:spcPct val="20000"/>
        </a:spcBef>
        <a:spcAft>
          <a:spcPct val="0"/>
        </a:spcAft>
        <a:buFont typeface="Arial" charset="0"/>
        <a:buChar char="•"/>
        <a:defRPr sz="2400" kern="1200">
          <a:solidFill>
            <a:schemeClr val="tx1"/>
          </a:solidFill>
          <a:latin typeface="Georgia" pitchFamily="18" charset="0"/>
          <a:ea typeface="MS PGothic" pitchFamily="34" charset="-128"/>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Georgia" pitchFamily="18" charset="0"/>
          <a:ea typeface="MS PGothic" pitchFamily="34"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Georgia" pitchFamily="18" charset="0"/>
          <a:ea typeface="MS PGothic" pitchFamily="34" charset="-128"/>
          <a:cs typeface="+mn-cs"/>
        </a:defRPr>
      </a:lvl3pPr>
      <a:lvl4pPr marL="1600200" indent="-228600" algn="l" rtl="0" eaLnBrk="0" fontAlgn="base" hangingPunct="0">
        <a:spcBef>
          <a:spcPct val="20000"/>
        </a:spcBef>
        <a:spcAft>
          <a:spcPct val="0"/>
        </a:spcAft>
        <a:buFont typeface="Arial" charset="0"/>
        <a:buChar char="–"/>
        <a:defRPr sz="2400" kern="1200">
          <a:solidFill>
            <a:schemeClr val="tx1"/>
          </a:solidFill>
          <a:latin typeface="Georgia" pitchFamily="18" charset="0"/>
          <a:ea typeface="MS PGothic" pitchFamily="34" charset="-128"/>
          <a:cs typeface="+mn-cs"/>
        </a:defRPr>
      </a:lvl4pPr>
      <a:lvl5pPr marL="2057400" indent="-228600" algn="l" rtl="0" eaLnBrk="0" fontAlgn="base" hangingPunct="0">
        <a:spcBef>
          <a:spcPct val="20000"/>
        </a:spcBef>
        <a:spcAft>
          <a:spcPct val="0"/>
        </a:spcAft>
        <a:buFont typeface="Arial" charset="0"/>
        <a:buChar char="»"/>
        <a:defRPr sz="2400" kern="1200">
          <a:solidFill>
            <a:schemeClr val="tx1"/>
          </a:solidFill>
          <a:latin typeface="Georgia" pitchFamily="18" charset="0"/>
          <a:ea typeface="MS PGothic"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13 Rectángulo"/>
          <p:cNvSpPr/>
          <p:nvPr/>
        </p:nvSpPr>
        <p:spPr>
          <a:xfrm>
            <a:off x="0" y="6453336"/>
            <a:ext cx="9144000" cy="404664"/>
          </a:xfrm>
          <a:prstGeom prst="rect">
            <a:avLst/>
          </a:prstGeom>
          <a:gradFill>
            <a:gsLst>
              <a:gs pos="0">
                <a:schemeClr val="bg1">
                  <a:lumMod val="95000"/>
                </a:schemeClr>
              </a:gs>
              <a:gs pos="50000">
                <a:schemeClr val="bg1">
                  <a:lumMod val="75000"/>
                </a:schemeClr>
              </a:gs>
              <a:gs pos="100000">
                <a:schemeClr val="bg1">
                  <a:lumMod val="6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s-MX" sz="2400">
              <a:solidFill>
                <a:prstClr val="white"/>
              </a:solidFill>
            </a:endParaRPr>
          </a:p>
        </p:txBody>
      </p:sp>
      <p:sp>
        <p:nvSpPr>
          <p:cNvPr id="15" name="14 CuadroTexto"/>
          <p:cNvSpPr txBox="1"/>
          <p:nvPr/>
        </p:nvSpPr>
        <p:spPr>
          <a:xfrm>
            <a:off x="35496" y="6453336"/>
            <a:ext cx="5904656" cy="369332"/>
          </a:xfrm>
          <a:prstGeom prst="rect">
            <a:avLst/>
          </a:prstGeom>
          <a:noFill/>
        </p:spPr>
        <p:txBody>
          <a:bodyPr wrap="square" rtlCol="0">
            <a:spAutoFit/>
          </a:bodyPr>
          <a:lstStyle/>
          <a:p>
            <a:pPr eaLnBrk="0" fontAlgn="base" hangingPunct="0">
              <a:spcBef>
                <a:spcPct val="0"/>
              </a:spcBef>
              <a:spcAft>
                <a:spcPct val="0"/>
              </a:spcAft>
            </a:pPr>
            <a:r>
              <a:rPr lang="es-MX" b="1" cap="small" dirty="0">
                <a:solidFill>
                  <a:prstClr val="white">
                    <a:lumMod val="65000"/>
                  </a:prstClr>
                </a:solidFill>
                <a:effectLst>
                  <a:outerShdw blurRad="38100" dist="38100" dir="2700000" algn="tl">
                    <a:srgbClr val="000000">
                      <a:alpha val="43137"/>
                    </a:srgbClr>
                  </a:outerShdw>
                </a:effectLst>
                <a:latin typeface="Arial Narrow" pitchFamily="34" charset="0"/>
                <a:cs typeface="Arial" charset="0"/>
              </a:rPr>
              <a:t>Subsecretaría de Educación Media Superior</a:t>
            </a:r>
          </a:p>
        </p:txBody>
      </p:sp>
      <p:sp>
        <p:nvSpPr>
          <p:cNvPr id="12" name="11 Rectángulo"/>
          <p:cNvSpPr/>
          <p:nvPr/>
        </p:nvSpPr>
        <p:spPr>
          <a:xfrm>
            <a:off x="972616" y="-27384"/>
            <a:ext cx="8171384" cy="1217348"/>
          </a:xfrm>
          <a:prstGeom prst="rect">
            <a:avLst/>
          </a:prstGeom>
          <a:gradFill flip="none" rotWithShape="1">
            <a:gsLst>
              <a:gs pos="0">
                <a:schemeClr val="bg1"/>
              </a:gs>
              <a:gs pos="50000">
                <a:schemeClr val="bg1">
                  <a:lumMod val="85000"/>
                </a:schemeClr>
              </a:gs>
              <a:gs pos="100000">
                <a:schemeClr val="bg1">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s-MX" sz="2400">
              <a:solidFill>
                <a:prstClr val="white"/>
              </a:solidFill>
            </a:endParaRPr>
          </a:p>
        </p:txBody>
      </p:sp>
      <p:pic>
        <p:nvPicPr>
          <p:cNvPr id="13" name="12 Imagen"/>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6512" y="-27384"/>
            <a:ext cx="1008112" cy="1313047"/>
          </a:xfrm>
          <a:prstGeom prst="rect">
            <a:avLst/>
          </a:prstGeom>
        </p:spPr>
      </p:pic>
      <p:sp>
        <p:nvSpPr>
          <p:cNvPr id="6147"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6148"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eaLnBrk="0" hangingPunct="0">
              <a:defRPr/>
            </a:pPr>
            <a:fld id="{F33639B4-4ED3-48F0-9C68-F1A755489217}" type="datetime1">
              <a:rPr lang="es-ES" smtClean="0">
                <a:solidFill>
                  <a:prstClr val="black">
                    <a:tint val="75000"/>
                  </a:prstClr>
                </a:solidFill>
              </a:rPr>
              <a:pPr eaLnBrk="0" hangingPunct="0">
                <a:defRPr/>
              </a:pPr>
              <a:t>20/01/15</a:t>
            </a:fld>
            <a:endParaRPr lang="es-E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eaLnBrk="0" hangingPunct="0">
              <a:defRPr/>
            </a:pPr>
            <a:endParaRPr lang="es-ES">
              <a:solidFill>
                <a:prstClr val="black">
                  <a:tint val="75000"/>
                </a:prstClr>
              </a:solidFill>
            </a:endParaRPr>
          </a:p>
        </p:txBody>
      </p:sp>
      <p:sp>
        <p:nvSpPr>
          <p:cNvPr id="6" name="5 Marcador de número de diapositiva"/>
          <p:cNvSpPr>
            <a:spLocks noGrp="1"/>
          </p:cNvSpPr>
          <p:nvPr>
            <p:ph type="sldNum" sz="quarter" idx="4"/>
          </p:nvPr>
        </p:nvSpPr>
        <p:spPr>
          <a:xfrm>
            <a:off x="6553200" y="6500834"/>
            <a:ext cx="2133600" cy="365125"/>
          </a:xfrm>
          <a:prstGeom prst="rect">
            <a:avLst/>
          </a:prstGeom>
        </p:spPr>
        <p:txBody>
          <a:bodyPr vert="horz" lIns="91440" tIns="45720" rIns="91440" bIns="45720" rtlCol="0" anchor="ctr"/>
          <a:lstStyle>
            <a:lvl1pPr algn="r" fontAlgn="auto">
              <a:spcBef>
                <a:spcPts val="0"/>
              </a:spcBef>
              <a:spcAft>
                <a:spcPts val="0"/>
              </a:spcAft>
              <a:defRPr sz="1200" b="1">
                <a:solidFill>
                  <a:schemeClr val="bg1"/>
                </a:solidFill>
                <a:latin typeface="+mn-lt"/>
                <a:cs typeface="+mn-cs"/>
              </a:defRPr>
            </a:lvl1pPr>
          </a:lstStyle>
          <a:p>
            <a:pPr eaLnBrk="0" hangingPunct="0">
              <a:defRPr/>
            </a:pPr>
            <a:fld id="{CE0E0074-E4DC-4E1D-B817-223E261FC5D6}" type="slidenum">
              <a:rPr lang="es-ES" smtClean="0">
                <a:solidFill>
                  <a:prstClr val="white"/>
                </a:solidFill>
              </a:rPr>
              <a:pPr eaLnBrk="0" hangingPunct="0">
                <a:defRPr/>
              </a:pPr>
              <a:t>‹Nr.›</a:t>
            </a:fld>
            <a:endParaRPr lang="es-ES">
              <a:solidFill>
                <a:prstClr val="white"/>
              </a:solidFill>
            </a:endParaRPr>
          </a:p>
        </p:txBody>
      </p:sp>
    </p:spTree>
    <p:extLst>
      <p:ext uri="{BB962C8B-B14F-4D97-AF65-F5344CB8AC3E}">
        <p14:creationId xmlns:p14="http://schemas.microsoft.com/office/powerpoint/2010/main" val="187350446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hdr="0" ftr="0" dt="0"/>
  <p:txStyles>
    <p:titleStyle>
      <a:lvl1pPr algn="ctr" rtl="0" eaLnBrk="0" fontAlgn="base" hangingPunct="0">
        <a:spcBef>
          <a:spcPct val="0"/>
        </a:spcBef>
        <a:spcAft>
          <a:spcPct val="0"/>
        </a:spcAft>
        <a:defRPr sz="3200" kern="1200">
          <a:solidFill>
            <a:schemeClr val="tx1"/>
          </a:solidFill>
          <a:latin typeface="Georgia" pitchFamily="18" charset="0"/>
          <a:ea typeface="+mj-ea"/>
          <a:cs typeface="+mj-cs"/>
        </a:defRPr>
      </a:lvl1pPr>
      <a:lvl2pPr algn="ctr" rtl="0" eaLnBrk="0" fontAlgn="base" hangingPunct="0">
        <a:spcBef>
          <a:spcPct val="0"/>
        </a:spcBef>
        <a:spcAft>
          <a:spcPct val="0"/>
        </a:spcAft>
        <a:defRPr sz="3200">
          <a:solidFill>
            <a:schemeClr val="tx1"/>
          </a:solidFill>
          <a:latin typeface="Georgia" pitchFamily="18" charset="0"/>
        </a:defRPr>
      </a:lvl2pPr>
      <a:lvl3pPr algn="ctr" rtl="0" eaLnBrk="0" fontAlgn="base" hangingPunct="0">
        <a:spcBef>
          <a:spcPct val="0"/>
        </a:spcBef>
        <a:spcAft>
          <a:spcPct val="0"/>
        </a:spcAft>
        <a:defRPr sz="3200">
          <a:solidFill>
            <a:schemeClr val="tx1"/>
          </a:solidFill>
          <a:latin typeface="Georgia" pitchFamily="18" charset="0"/>
        </a:defRPr>
      </a:lvl3pPr>
      <a:lvl4pPr algn="ctr" rtl="0" eaLnBrk="0" fontAlgn="base" hangingPunct="0">
        <a:spcBef>
          <a:spcPct val="0"/>
        </a:spcBef>
        <a:spcAft>
          <a:spcPct val="0"/>
        </a:spcAft>
        <a:defRPr sz="3200">
          <a:solidFill>
            <a:schemeClr val="tx1"/>
          </a:solidFill>
          <a:latin typeface="Georgia" pitchFamily="18" charset="0"/>
        </a:defRPr>
      </a:lvl4pPr>
      <a:lvl5pPr algn="ctr" rtl="0" eaLnBrk="0" fontAlgn="base" hangingPunct="0">
        <a:spcBef>
          <a:spcPct val="0"/>
        </a:spcBef>
        <a:spcAft>
          <a:spcPct val="0"/>
        </a:spcAft>
        <a:defRPr sz="3200">
          <a:solidFill>
            <a:schemeClr val="tx1"/>
          </a:solidFill>
          <a:latin typeface="Georgia" pitchFamily="18" charset="0"/>
        </a:defRPr>
      </a:lvl5pPr>
      <a:lvl6pPr marL="457200" algn="ctr" rtl="0" fontAlgn="base">
        <a:spcBef>
          <a:spcPct val="0"/>
        </a:spcBef>
        <a:spcAft>
          <a:spcPct val="0"/>
        </a:spcAft>
        <a:defRPr sz="3200">
          <a:solidFill>
            <a:schemeClr val="tx1"/>
          </a:solidFill>
          <a:latin typeface="Georgia" pitchFamily="18" charset="0"/>
        </a:defRPr>
      </a:lvl6pPr>
      <a:lvl7pPr marL="914400" algn="ctr" rtl="0" fontAlgn="base">
        <a:spcBef>
          <a:spcPct val="0"/>
        </a:spcBef>
        <a:spcAft>
          <a:spcPct val="0"/>
        </a:spcAft>
        <a:defRPr sz="3200">
          <a:solidFill>
            <a:schemeClr val="tx1"/>
          </a:solidFill>
          <a:latin typeface="Georgia" pitchFamily="18" charset="0"/>
        </a:defRPr>
      </a:lvl7pPr>
      <a:lvl8pPr marL="1371600" algn="ctr" rtl="0" fontAlgn="base">
        <a:spcBef>
          <a:spcPct val="0"/>
        </a:spcBef>
        <a:spcAft>
          <a:spcPct val="0"/>
        </a:spcAft>
        <a:defRPr sz="3200">
          <a:solidFill>
            <a:schemeClr val="tx1"/>
          </a:solidFill>
          <a:latin typeface="Georgia" pitchFamily="18" charset="0"/>
        </a:defRPr>
      </a:lvl8pPr>
      <a:lvl9pPr marL="1828800" algn="ctr" rtl="0" fontAlgn="base">
        <a:spcBef>
          <a:spcPct val="0"/>
        </a:spcBef>
        <a:spcAft>
          <a:spcPct val="0"/>
        </a:spcAft>
        <a:defRPr sz="3200">
          <a:solidFill>
            <a:schemeClr val="tx1"/>
          </a:solidFill>
          <a:latin typeface="Georgia" pitchFamily="18" charset="0"/>
        </a:defRPr>
      </a:lvl9pPr>
    </p:titleStyle>
    <p:bodyStyle>
      <a:lvl1pPr marL="342900" indent="-342900" algn="l" rtl="0" eaLnBrk="0" fontAlgn="base" hangingPunct="0">
        <a:spcBef>
          <a:spcPct val="20000"/>
        </a:spcBef>
        <a:spcAft>
          <a:spcPct val="0"/>
        </a:spcAft>
        <a:buFont typeface="Arial" pitchFamily="34" charset="0"/>
        <a:buChar char="•"/>
        <a:defRPr sz="2400" kern="1200">
          <a:solidFill>
            <a:schemeClr val="tx1"/>
          </a:solidFill>
          <a:latin typeface="Georgia" pitchFamily="18" charset="0"/>
          <a:ea typeface="+mn-ea"/>
          <a:cs typeface="+mn-cs"/>
        </a:defRPr>
      </a:lvl1pPr>
      <a:lvl2pPr marL="742950" indent="-285750" algn="l" rtl="0" eaLnBrk="0" fontAlgn="base" hangingPunct="0">
        <a:spcBef>
          <a:spcPct val="20000"/>
        </a:spcBef>
        <a:spcAft>
          <a:spcPct val="0"/>
        </a:spcAft>
        <a:buFont typeface="Arial" pitchFamily="34" charset="0"/>
        <a:buChar char="–"/>
        <a:defRPr sz="2400" kern="1200">
          <a:solidFill>
            <a:schemeClr val="tx1"/>
          </a:solidFill>
          <a:latin typeface="Georgia" pitchFamily="18" charset="0"/>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Georgia" pitchFamily="18" charset="0"/>
          <a:ea typeface="+mn-ea"/>
          <a:cs typeface="+mn-cs"/>
        </a:defRPr>
      </a:lvl3pPr>
      <a:lvl4pPr marL="1600200" indent="-228600" algn="l" rtl="0" eaLnBrk="0" fontAlgn="base" hangingPunct="0">
        <a:spcBef>
          <a:spcPct val="20000"/>
        </a:spcBef>
        <a:spcAft>
          <a:spcPct val="0"/>
        </a:spcAft>
        <a:buFont typeface="Arial" pitchFamily="34" charset="0"/>
        <a:buChar char="–"/>
        <a:defRPr sz="2400" kern="1200">
          <a:solidFill>
            <a:schemeClr val="tx1"/>
          </a:solidFill>
          <a:latin typeface="Georgia" pitchFamily="18" charset="0"/>
          <a:ea typeface="+mn-ea"/>
          <a:cs typeface="+mn-cs"/>
        </a:defRPr>
      </a:lvl4pPr>
      <a:lvl5pPr marL="2057400" indent="-228600" algn="l" rtl="0" eaLnBrk="0" fontAlgn="base" hangingPunct="0">
        <a:spcBef>
          <a:spcPct val="20000"/>
        </a:spcBef>
        <a:spcAft>
          <a:spcPct val="0"/>
        </a:spcAft>
        <a:buFont typeface="Arial" pitchFamily="34" charset="0"/>
        <a:buChar char="»"/>
        <a:defRPr sz="2400" kern="1200">
          <a:solidFill>
            <a:schemeClr val="tx1"/>
          </a:solidFill>
          <a:latin typeface="Georgi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png"/><Relationship Id="rId5" Type="http://schemas.openxmlformats.org/officeDocument/2006/relationships/image" Target="../media/image5.jpe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9" Type="http://schemas.openxmlformats.org/officeDocument/2006/relationships/image" Target="../media/image9.png"/><Relationship Id="rId10" Type="http://schemas.openxmlformats.org/officeDocument/2006/relationships/image" Target="../media/image10.jpeg"/><Relationship Id="rId11"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 Id="rId3" Type="http://schemas.openxmlformats.org/officeDocument/2006/relationships/image" Target="../media/image12.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3.png"/><Relationship Id="rId5" Type="http://schemas.openxmlformats.org/officeDocument/2006/relationships/chart" Target="../charts/chart1.xml"/><Relationship Id="rId6" Type="http://schemas.openxmlformats.org/officeDocument/2006/relationships/image" Target="../media/image14.png"/><Relationship Id="rId7"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jpeg"/><Relationship Id="rId5" Type="http://schemas.openxmlformats.org/officeDocument/2006/relationships/image" Target="../media/image18.png"/><Relationship Id="rId6" Type="http://schemas.openxmlformats.org/officeDocument/2006/relationships/image" Target="../media/image19.png"/><Relationship Id="rId7" Type="http://schemas.openxmlformats.org/officeDocument/2006/relationships/image" Target="../media/image20.png"/><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 Id="rId3" Type="http://schemas.openxmlformats.org/officeDocument/2006/relationships/comments" Target="../comments/commen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2"/>
          <p:cNvSpPr txBox="1">
            <a:spLocks/>
          </p:cNvSpPr>
          <p:nvPr/>
        </p:nvSpPr>
        <p:spPr>
          <a:xfrm>
            <a:off x="725398" y="1981200"/>
            <a:ext cx="8106183" cy="1717010"/>
          </a:xfrm>
          <a:prstGeom prst="rect">
            <a:avLst/>
          </a:prstGeom>
          <a:noFill/>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s-MX" sz="3800" b="1" dirty="0" smtClean="0">
                <a:solidFill>
                  <a:prstClr val="black"/>
                </a:solidFill>
                <a:latin typeface="Georgia" pitchFamily="18" charset="0"/>
                <a:cs typeface="Cambria"/>
              </a:rPr>
              <a:t>M</a:t>
            </a:r>
            <a:r>
              <a:rPr lang="es-MX" sz="2800" b="1" dirty="0" smtClean="0">
                <a:solidFill>
                  <a:prstClr val="black"/>
                </a:solidFill>
                <a:latin typeface="Georgia" pitchFamily="18" charset="0"/>
                <a:cs typeface="Cambria"/>
              </a:rPr>
              <a:t>ODELO</a:t>
            </a:r>
            <a:r>
              <a:rPr lang="es-MX" sz="3900" b="1" dirty="0" smtClean="0">
                <a:solidFill>
                  <a:prstClr val="black"/>
                </a:solidFill>
                <a:latin typeface="Georgia" pitchFamily="18" charset="0"/>
                <a:cs typeface="Cambria"/>
              </a:rPr>
              <a:t> </a:t>
            </a:r>
            <a:r>
              <a:rPr lang="es-MX" sz="2100" b="1" dirty="0" smtClean="0">
                <a:solidFill>
                  <a:prstClr val="black"/>
                </a:solidFill>
                <a:latin typeface="Georgia" pitchFamily="18" charset="0"/>
                <a:cs typeface="Cambria"/>
              </a:rPr>
              <a:t>DE </a:t>
            </a:r>
            <a:r>
              <a:rPr lang="es-MX" sz="3800" b="1" dirty="0" smtClean="0">
                <a:solidFill>
                  <a:prstClr val="black"/>
                </a:solidFill>
                <a:latin typeface="Georgia" pitchFamily="18" charset="0"/>
                <a:cs typeface="Cambria"/>
              </a:rPr>
              <a:t>E</a:t>
            </a:r>
            <a:r>
              <a:rPr lang="es-MX" sz="2800" b="1" dirty="0" smtClean="0">
                <a:solidFill>
                  <a:prstClr val="black"/>
                </a:solidFill>
                <a:latin typeface="Georgia" pitchFamily="18" charset="0"/>
                <a:cs typeface="Cambria"/>
              </a:rPr>
              <a:t>MPRENDEDORES</a:t>
            </a:r>
            <a:r>
              <a:rPr lang="es-MX" sz="3900" b="1" dirty="0" smtClean="0">
                <a:solidFill>
                  <a:prstClr val="black"/>
                </a:solidFill>
                <a:latin typeface="Georgia" pitchFamily="18" charset="0"/>
                <a:cs typeface="Cambria"/>
              </a:rPr>
              <a:t> </a:t>
            </a:r>
            <a:r>
              <a:rPr lang="es-MX" sz="2100" b="1" dirty="0" smtClean="0">
                <a:solidFill>
                  <a:prstClr val="black"/>
                </a:solidFill>
                <a:latin typeface="Georgia" pitchFamily="18" charset="0"/>
                <a:cs typeface="Cambria"/>
              </a:rPr>
              <a:t>PARA LA </a:t>
            </a:r>
            <a:r>
              <a:rPr lang="es-MX" sz="3800" b="1" dirty="0" smtClean="0">
                <a:solidFill>
                  <a:prstClr val="black"/>
                </a:solidFill>
                <a:latin typeface="Georgia" pitchFamily="18" charset="0"/>
                <a:cs typeface="Cambria"/>
              </a:rPr>
              <a:t>E</a:t>
            </a:r>
            <a:r>
              <a:rPr lang="es-MX" sz="2800" b="1" dirty="0" smtClean="0">
                <a:solidFill>
                  <a:prstClr val="black"/>
                </a:solidFill>
                <a:latin typeface="Georgia" pitchFamily="18" charset="0"/>
                <a:cs typeface="Cambria"/>
              </a:rPr>
              <a:t>DUCACIÓN</a:t>
            </a:r>
            <a:r>
              <a:rPr lang="es-MX" sz="3900" b="1" dirty="0" smtClean="0">
                <a:solidFill>
                  <a:prstClr val="black"/>
                </a:solidFill>
                <a:latin typeface="Georgia" pitchFamily="18" charset="0"/>
                <a:cs typeface="Cambria"/>
              </a:rPr>
              <a:t> </a:t>
            </a:r>
            <a:r>
              <a:rPr lang="es-MX" sz="3800" b="1" dirty="0" smtClean="0">
                <a:solidFill>
                  <a:prstClr val="black"/>
                </a:solidFill>
                <a:latin typeface="Georgia" pitchFamily="18" charset="0"/>
                <a:cs typeface="Cambria"/>
              </a:rPr>
              <a:t>M</a:t>
            </a:r>
            <a:r>
              <a:rPr lang="es-MX" sz="2800" b="1" dirty="0" smtClean="0">
                <a:solidFill>
                  <a:prstClr val="black"/>
                </a:solidFill>
                <a:latin typeface="Georgia" pitchFamily="18" charset="0"/>
                <a:cs typeface="Cambria"/>
              </a:rPr>
              <a:t>EDIA</a:t>
            </a:r>
            <a:r>
              <a:rPr lang="es-MX" sz="3900" b="1" dirty="0" smtClean="0">
                <a:solidFill>
                  <a:prstClr val="black"/>
                </a:solidFill>
                <a:latin typeface="Georgia" pitchFamily="18" charset="0"/>
                <a:cs typeface="Cambria"/>
              </a:rPr>
              <a:t> </a:t>
            </a:r>
            <a:r>
              <a:rPr lang="es-MX" sz="3800" b="1" dirty="0" smtClean="0">
                <a:solidFill>
                  <a:prstClr val="black"/>
                </a:solidFill>
                <a:latin typeface="Georgia" pitchFamily="18" charset="0"/>
                <a:cs typeface="Cambria"/>
              </a:rPr>
              <a:t>S</a:t>
            </a:r>
            <a:r>
              <a:rPr lang="es-MX" sz="2800" b="1" dirty="0" smtClean="0">
                <a:solidFill>
                  <a:prstClr val="black"/>
                </a:solidFill>
                <a:latin typeface="Georgia" pitchFamily="18" charset="0"/>
                <a:cs typeface="Cambria"/>
              </a:rPr>
              <a:t>UPERIOR</a:t>
            </a:r>
            <a:endParaRPr lang="es-MX" sz="2800" b="1" dirty="0">
              <a:solidFill>
                <a:prstClr val="black"/>
              </a:solidFill>
              <a:latin typeface="Georgia" pitchFamily="18" charset="0"/>
              <a:cs typeface="Cambria"/>
            </a:endParaRPr>
          </a:p>
        </p:txBody>
      </p:sp>
      <p:sp>
        <p:nvSpPr>
          <p:cNvPr id="10" name="9 Rectángulo"/>
          <p:cNvSpPr/>
          <p:nvPr/>
        </p:nvSpPr>
        <p:spPr>
          <a:xfrm>
            <a:off x="1066800" y="3352800"/>
            <a:ext cx="7162800" cy="738664"/>
          </a:xfrm>
          <a:prstGeom prst="rect">
            <a:avLst/>
          </a:prstGeom>
        </p:spPr>
        <p:txBody>
          <a:bodyPr wrap="square">
            <a:spAutoFit/>
          </a:bodyPr>
          <a:lstStyle/>
          <a:p>
            <a:pPr algn="ctr"/>
            <a:r>
              <a:rPr lang="es-MX" sz="2100" b="1" dirty="0" smtClean="0">
                <a:solidFill>
                  <a:prstClr val="black"/>
                </a:solidFill>
                <a:latin typeface="Georgia" pitchFamily="18" charset="0"/>
                <a:cs typeface="Cambria"/>
              </a:rPr>
              <a:t>“</a:t>
            </a:r>
            <a:r>
              <a:rPr lang="es-MX" sz="2100" b="1" dirty="0">
                <a:solidFill>
                  <a:prstClr val="black"/>
                </a:solidFill>
                <a:latin typeface="Georgia" pitchFamily="18" charset="0"/>
                <a:cs typeface="Cambria"/>
              </a:rPr>
              <a:t>Agenda educativa para el emprendimiento en México”</a:t>
            </a:r>
            <a:endParaRPr lang="es-MX" dirty="0">
              <a:solidFill>
                <a:prstClr val="black"/>
              </a:solidFill>
              <a:latin typeface="Georgia" pitchFamily="18" charset="0"/>
            </a:endParaRPr>
          </a:p>
        </p:txBody>
      </p:sp>
      <p:sp>
        <p:nvSpPr>
          <p:cNvPr id="12" name="11 Rectángulo"/>
          <p:cNvSpPr/>
          <p:nvPr/>
        </p:nvSpPr>
        <p:spPr>
          <a:xfrm>
            <a:off x="1673976" y="4821451"/>
            <a:ext cx="6324575" cy="415498"/>
          </a:xfrm>
          <a:prstGeom prst="rect">
            <a:avLst/>
          </a:prstGeom>
        </p:spPr>
        <p:txBody>
          <a:bodyPr wrap="square">
            <a:spAutoFit/>
          </a:bodyPr>
          <a:lstStyle/>
          <a:p>
            <a:pPr algn="ctr"/>
            <a:r>
              <a:rPr lang="es-MX" sz="2100" b="1" dirty="0">
                <a:solidFill>
                  <a:prstClr val="black"/>
                </a:solidFill>
                <a:latin typeface="Georgia" pitchFamily="18" charset="0"/>
                <a:cs typeface="Cambria"/>
              </a:rPr>
              <a:t>C</a:t>
            </a:r>
            <a:r>
              <a:rPr lang="es-MX" sz="1700" b="1" dirty="0">
                <a:solidFill>
                  <a:prstClr val="black"/>
                </a:solidFill>
                <a:latin typeface="Georgia" pitchFamily="18" charset="0"/>
                <a:cs typeface="Cambria"/>
              </a:rPr>
              <a:t>OORDINACIÓN</a:t>
            </a:r>
            <a:r>
              <a:rPr lang="es-MX" sz="2100" b="1" dirty="0">
                <a:solidFill>
                  <a:prstClr val="black"/>
                </a:solidFill>
                <a:latin typeface="Georgia" pitchFamily="18" charset="0"/>
                <a:cs typeface="Cambria"/>
              </a:rPr>
              <a:t> S</a:t>
            </a:r>
            <a:r>
              <a:rPr lang="es-MX" sz="1700" b="1" dirty="0">
                <a:solidFill>
                  <a:prstClr val="black"/>
                </a:solidFill>
                <a:latin typeface="Georgia" pitchFamily="18" charset="0"/>
                <a:cs typeface="Cambria"/>
              </a:rPr>
              <a:t>ECTORIAL</a:t>
            </a:r>
            <a:r>
              <a:rPr lang="es-MX" sz="2100" b="1" dirty="0">
                <a:solidFill>
                  <a:prstClr val="black"/>
                </a:solidFill>
                <a:latin typeface="Georgia" pitchFamily="18" charset="0"/>
                <a:cs typeface="Cambria"/>
              </a:rPr>
              <a:t> </a:t>
            </a:r>
            <a:r>
              <a:rPr lang="es-MX" sz="1500" b="1" dirty="0">
                <a:solidFill>
                  <a:prstClr val="black"/>
                </a:solidFill>
                <a:latin typeface="Georgia" pitchFamily="18" charset="0"/>
                <a:cs typeface="Cambria"/>
              </a:rPr>
              <a:t>DE</a:t>
            </a:r>
            <a:r>
              <a:rPr lang="es-MX" sz="2100" b="1" dirty="0">
                <a:solidFill>
                  <a:prstClr val="black"/>
                </a:solidFill>
                <a:latin typeface="Georgia" pitchFamily="18" charset="0"/>
                <a:cs typeface="Cambria"/>
              </a:rPr>
              <a:t> V</a:t>
            </a:r>
            <a:r>
              <a:rPr lang="es-MX" sz="1700" b="1" dirty="0">
                <a:solidFill>
                  <a:prstClr val="black"/>
                </a:solidFill>
                <a:latin typeface="Georgia" pitchFamily="18" charset="0"/>
                <a:cs typeface="Cambria"/>
              </a:rPr>
              <a:t>INCULACIÓN</a:t>
            </a:r>
            <a:endParaRPr lang="es-MX" sz="1700" dirty="0">
              <a:solidFill>
                <a:prstClr val="black"/>
              </a:solidFill>
              <a:latin typeface="Georgia" pitchFamily="18" charset="0"/>
            </a:endParaRPr>
          </a:p>
        </p:txBody>
      </p:sp>
      <p:sp>
        <p:nvSpPr>
          <p:cNvPr id="13" name="12 Rectángulo"/>
          <p:cNvSpPr/>
          <p:nvPr/>
        </p:nvSpPr>
        <p:spPr>
          <a:xfrm>
            <a:off x="6455229" y="6030255"/>
            <a:ext cx="2376352" cy="338554"/>
          </a:xfrm>
          <a:prstGeom prst="rect">
            <a:avLst/>
          </a:prstGeom>
        </p:spPr>
        <p:txBody>
          <a:bodyPr wrap="square">
            <a:spAutoFit/>
          </a:bodyPr>
          <a:lstStyle/>
          <a:p>
            <a:pPr algn="r"/>
            <a:r>
              <a:rPr lang="es-MX" sz="1600" dirty="0" smtClean="0">
                <a:solidFill>
                  <a:prstClr val="black"/>
                </a:solidFill>
                <a:latin typeface="Georgia" pitchFamily="18" charset="0"/>
                <a:cs typeface="Cambria"/>
              </a:rPr>
              <a:t>19 de enero de </a:t>
            </a:r>
            <a:r>
              <a:rPr lang="es-MX" sz="1600" dirty="0">
                <a:solidFill>
                  <a:prstClr val="black"/>
                </a:solidFill>
                <a:latin typeface="Georgia" pitchFamily="18" charset="0"/>
                <a:cs typeface="Cambria"/>
              </a:rPr>
              <a:t>2014</a:t>
            </a:r>
            <a:endParaRPr lang="es-MX" sz="1600" dirty="0">
              <a:solidFill>
                <a:prstClr val="black"/>
              </a:solidFill>
              <a:latin typeface="Georgia" pitchFamily="18" charset="0"/>
            </a:endParaRPr>
          </a:p>
        </p:txBody>
      </p:sp>
      <p:cxnSp>
        <p:nvCxnSpPr>
          <p:cNvPr id="14" name="13 Conector recto"/>
          <p:cNvCxnSpPr/>
          <p:nvPr/>
        </p:nvCxnSpPr>
        <p:spPr>
          <a:xfrm>
            <a:off x="611560" y="1981200"/>
            <a:ext cx="7992888" cy="0"/>
          </a:xfrm>
          <a:prstGeom prst="line">
            <a:avLst/>
          </a:prstGeom>
          <a:ln w="88900">
            <a:gradFill flip="none" rotWithShape="1">
              <a:gsLst>
                <a:gs pos="0">
                  <a:schemeClr val="bg1">
                    <a:lumMod val="85000"/>
                  </a:schemeClr>
                </a:gs>
                <a:gs pos="50000">
                  <a:schemeClr val="bg1">
                    <a:lumMod val="50000"/>
                  </a:schemeClr>
                </a:gs>
                <a:gs pos="100000">
                  <a:schemeClr val="bg1">
                    <a:lumMod val="85000"/>
                  </a:schemeClr>
                </a:gs>
              </a:gsLst>
              <a:lin ang="0" scaled="1"/>
              <a:tileRect/>
            </a:gradFill>
          </a:ln>
          <a:effectLst>
            <a:outerShdw blurRad="50800" dist="38100" dir="2700000" algn="tl" rotWithShape="0">
              <a:prstClr val="black">
                <a:alpha val="40000"/>
              </a:prstClr>
            </a:outerShdw>
          </a:effectLst>
          <a:scene3d>
            <a:camera prst="orthographicFront"/>
            <a:lightRig rig="threePt" dir="t"/>
          </a:scene3d>
          <a:sp3d>
            <a:bevelT/>
            <a:bevelB/>
          </a:sp3d>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611560" y="4267200"/>
            <a:ext cx="7992888" cy="0"/>
          </a:xfrm>
          <a:prstGeom prst="line">
            <a:avLst/>
          </a:prstGeom>
          <a:ln w="88900">
            <a:gradFill flip="none" rotWithShape="1">
              <a:gsLst>
                <a:gs pos="0">
                  <a:schemeClr val="bg1">
                    <a:lumMod val="85000"/>
                  </a:schemeClr>
                </a:gs>
                <a:gs pos="50000">
                  <a:schemeClr val="bg1">
                    <a:lumMod val="50000"/>
                  </a:schemeClr>
                </a:gs>
                <a:gs pos="100000">
                  <a:schemeClr val="bg1">
                    <a:lumMod val="85000"/>
                  </a:schemeClr>
                </a:gs>
              </a:gsLst>
              <a:lin ang="0" scaled="1"/>
              <a:tileRect/>
            </a:gradFill>
          </a:ln>
          <a:effectLst>
            <a:outerShdw blurRad="50800" dist="38100" dir="2700000" algn="tl" rotWithShape="0">
              <a:prstClr val="black">
                <a:alpha val="40000"/>
              </a:prstClr>
            </a:outerShdw>
          </a:effectLst>
          <a:scene3d>
            <a:camera prst="orthographicFront"/>
            <a:lightRig rig="threePt" dir="t"/>
          </a:scene3d>
          <a:sp3d>
            <a:bevelT/>
            <a:bevelB/>
          </a:sp3d>
        </p:spPr>
        <p:style>
          <a:lnRef idx="1">
            <a:schemeClr val="accent1"/>
          </a:lnRef>
          <a:fillRef idx="0">
            <a:schemeClr val="accent1"/>
          </a:fillRef>
          <a:effectRef idx="0">
            <a:schemeClr val="accent1"/>
          </a:effectRef>
          <a:fontRef idx="minor">
            <a:schemeClr val="tx1"/>
          </a:fontRef>
        </p:style>
      </p:cxnSp>
      <p:pic>
        <p:nvPicPr>
          <p:cNvPr id="8" name="7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45782" y="373595"/>
            <a:ext cx="685799" cy="559628"/>
          </a:xfrm>
          <a:prstGeom prst="rect">
            <a:avLst/>
          </a:prstGeom>
        </p:spPr>
      </p:pic>
    </p:spTree>
    <p:extLst>
      <p:ext uri="{BB962C8B-B14F-4D97-AF65-F5344CB8AC3E}">
        <p14:creationId xmlns:p14="http://schemas.microsoft.com/office/powerpoint/2010/main" val="4966530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Marcador de número de diapositiva"/>
          <p:cNvSpPr>
            <a:spLocks noGrp="1"/>
          </p:cNvSpPr>
          <p:nvPr>
            <p:ph type="sldNum" sz="quarter" idx="12"/>
          </p:nvPr>
        </p:nvSpPr>
        <p:spPr bwMode="auto">
          <a:xfrm>
            <a:off x="6876256" y="6520259"/>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fld id="{A655F924-C94D-4DB1-86E2-335085917AF8}" type="slidenum">
              <a:rPr lang="es-ES" sz="1100" smtClean="0">
                <a:solidFill>
                  <a:srgbClr val="FFFFFF"/>
                </a:solidFill>
                <a:latin typeface="Georgia" pitchFamily="18" charset="0"/>
              </a:rPr>
              <a:pPr/>
              <a:t>2</a:t>
            </a:fld>
            <a:endParaRPr lang="es-ES" sz="1100" dirty="0" smtClean="0">
              <a:solidFill>
                <a:srgbClr val="FFFFFF"/>
              </a:solidFill>
              <a:latin typeface="Georgia" pitchFamily="18" charset="0"/>
            </a:endParaRPr>
          </a:p>
        </p:txBody>
      </p:sp>
      <p:sp>
        <p:nvSpPr>
          <p:cNvPr id="5" name="26 CuadroTexto"/>
          <p:cNvSpPr txBox="1">
            <a:spLocks noChangeArrowheads="1"/>
          </p:cNvSpPr>
          <p:nvPr/>
        </p:nvSpPr>
        <p:spPr bwMode="auto">
          <a:xfrm>
            <a:off x="971600" y="228600"/>
            <a:ext cx="731565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algn="ctr" eaLnBrk="1" fontAlgn="base" hangingPunct="1">
              <a:spcBef>
                <a:spcPct val="0"/>
              </a:spcBef>
              <a:spcAft>
                <a:spcPct val="0"/>
              </a:spcAft>
            </a:pPr>
            <a:r>
              <a:rPr lang="es-MX" sz="2000" b="1" dirty="0" smtClean="0">
                <a:solidFill>
                  <a:prstClr val="black"/>
                </a:solidFill>
                <a:latin typeface="Georgia"/>
                <a:cs typeface="Georgia"/>
              </a:rPr>
              <a:t>¿En qué consiste la estrategia de formación de competencias emprendedoras en la EMS?</a:t>
            </a:r>
            <a:endParaRPr lang="es-MX" sz="2000" b="1" dirty="0">
              <a:solidFill>
                <a:prstClr val="black"/>
              </a:solidFill>
              <a:latin typeface="Georgia"/>
              <a:cs typeface="Georgia"/>
            </a:endParaRPr>
          </a:p>
        </p:txBody>
      </p:sp>
      <p:pic>
        <p:nvPicPr>
          <p:cNvPr id="33" name="7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45782" y="373595"/>
            <a:ext cx="685799" cy="559628"/>
          </a:xfrm>
          <a:prstGeom prst="rect">
            <a:avLst/>
          </a:prstGeom>
        </p:spPr>
      </p:pic>
      <p:sp>
        <p:nvSpPr>
          <p:cNvPr id="36" name="35 CuadroTexto"/>
          <p:cNvSpPr txBox="1"/>
          <p:nvPr/>
        </p:nvSpPr>
        <p:spPr>
          <a:xfrm>
            <a:off x="76200" y="1690554"/>
            <a:ext cx="2438400" cy="692497"/>
          </a:xfrm>
          <a:prstGeom prst="rect">
            <a:avLst/>
          </a:prstGeom>
          <a:solidFill>
            <a:schemeClr val="bg1">
              <a:lumMod val="95000"/>
            </a:schemeClr>
          </a:solidFill>
        </p:spPr>
        <p:txBody>
          <a:bodyPr wrap="square" rtlCol="0">
            <a:spAutoFit/>
          </a:bodyPr>
          <a:lstStyle/>
          <a:p>
            <a:pPr algn="ctr"/>
            <a:r>
              <a:rPr lang="es-MX" sz="1300" b="1" dirty="0" smtClean="0">
                <a:latin typeface="Georgia"/>
                <a:cs typeface="Georgia"/>
              </a:rPr>
              <a:t>Articulación con organizaciones  de la sociedad civil</a:t>
            </a:r>
            <a:endParaRPr lang="es-MX" sz="1300" b="1" dirty="0">
              <a:latin typeface="Georgia"/>
              <a:cs typeface="Georgia"/>
            </a:endParaRPr>
          </a:p>
        </p:txBody>
      </p:sp>
      <p:sp>
        <p:nvSpPr>
          <p:cNvPr id="38" name="37 CuadroTexto"/>
          <p:cNvSpPr txBox="1"/>
          <p:nvPr/>
        </p:nvSpPr>
        <p:spPr>
          <a:xfrm>
            <a:off x="76200" y="3560311"/>
            <a:ext cx="2286000" cy="492443"/>
          </a:xfrm>
          <a:prstGeom prst="rect">
            <a:avLst/>
          </a:prstGeom>
          <a:solidFill>
            <a:schemeClr val="bg1">
              <a:lumMod val="95000"/>
            </a:schemeClr>
          </a:solidFill>
        </p:spPr>
        <p:txBody>
          <a:bodyPr wrap="square" rtlCol="0">
            <a:spAutoFit/>
          </a:bodyPr>
          <a:lstStyle/>
          <a:p>
            <a:pPr algn="ctr"/>
            <a:r>
              <a:rPr lang="es-MX" sz="1300" b="1" dirty="0" smtClean="0">
                <a:latin typeface="Georgia"/>
                <a:cs typeface="Georgia"/>
              </a:rPr>
              <a:t>Diagnóstico de competencias en el MCC</a:t>
            </a:r>
            <a:endParaRPr lang="es-MX" sz="1300" b="1" dirty="0">
              <a:latin typeface="Georgia"/>
              <a:cs typeface="Georgia"/>
            </a:endParaRPr>
          </a:p>
        </p:txBody>
      </p:sp>
      <p:grpSp>
        <p:nvGrpSpPr>
          <p:cNvPr id="46" name="45 Grupo"/>
          <p:cNvGrpSpPr/>
          <p:nvPr/>
        </p:nvGrpSpPr>
        <p:grpSpPr>
          <a:xfrm>
            <a:off x="260193" y="2538189"/>
            <a:ext cx="2027174" cy="403662"/>
            <a:chOff x="3543829" y="3018257"/>
            <a:chExt cx="2027174" cy="421323"/>
          </a:xfrm>
        </p:grpSpPr>
        <p:pic>
          <p:nvPicPr>
            <p:cNvPr id="55" name="5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10963" y="3018257"/>
              <a:ext cx="360040" cy="411796"/>
            </a:xfrm>
            <a:prstGeom prst="rect">
              <a:avLst/>
            </a:prstGeom>
          </p:spPr>
        </p:pic>
        <p:pic>
          <p:nvPicPr>
            <p:cNvPr id="56" name="55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61724" y="3170477"/>
              <a:ext cx="816120" cy="232229"/>
            </a:xfrm>
            <a:prstGeom prst="rect">
              <a:avLst/>
            </a:prstGeom>
          </p:spPr>
        </p:pic>
        <p:pic>
          <p:nvPicPr>
            <p:cNvPr id="57" name="56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43829" y="3044901"/>
              <a:ext cx="441221" cy="394679"/>
            </a:xfrm>
            <a:prstGeom prst="rect">
              <a:avLst/>
            </a:prstGeom>
          </p:spPr>
        </p:pic>
      </p:grpSp>
      <p:sp>
        <p:nvSpPr>
          <p:cNvPr id="58" name="47 Rectángulo"/>
          <p:cNvSpPr/>
          <p:nvPr/>
        </p:nvSpPr>
        <p:spPr>
          <a:xfrm>
            <a:off x="76200" y="5271954"/>
            <a:ext cx="2514600" cy="900246"/>
          </a:xfrm>
          <a:prstGeom prst="rect">
            <a:avLst/>
          </a:prstGeom>
          <a:noFill/>
          <a:scene3d>
            <a:camera prst="orthographicFront"/>
            <a:lightRig rig="threePt" dir="t"/>
          </a:scene3d>
          <a:sp3d>
            <a:bevelT/>
          </a:sp3d>
        </p:spPr>
        <p:txBody>
          <a:bodyPr wrap="square">
            <a:spAutoFit/>
          </a:bodyPr>
          <a:lstStyle/>
          <a:p>
            <a:pPr algn="ctr">
              <a:buClr>
                <a:srgbClr val="339966"/>
              </a:buClr>
            </a:pPr>
            <a:r>
              <a:rPr lang="es-MX" sz="1050" dirty="0" smtClean="0">
                <a:solidFill>
                  <a:srgbClr val="7F7F7F"/>
                </a:solidFill>
                <a:latin typeface="Georgia"/>
                <a:cs typeface="Georgia"/>
              </a:rPr>
              <a:t>El 58% de las competencias genericas y el 26% de las disciplinares del MCC </a:t>
            </a:r>
            <a:r>
              <a:rPr lang="es-MX" sz="1050" b="1" dirty="0">
                <a:solidFill>
                  <a:schemeClr val="tx1">
                    <a:lumMod val="50000"/>
                    <a:lumOff val="50000"/>
                  </a:schemeClr>
                </a:solidFill>
                <a:latin typeface="Georgia"/>
                <a:cs typeface="Georgia"/>
              </a:rPr>
              <a:t>inciden</a:t>
            </a:r>
            <a:r>
              <a:rPr lang="es-MX" sz="1050" dirty="0" smtClean="0">
                <a:solidFill>
                  <a:srgbClr val="7F7F7F"/>
                </a:solidFill>
                <a:latin typeface="Georgia"/>
                <a:cs typeface="Georgia"/>
              </a:rPr>
              <a:t> en las características emprendedoras. No se desarrollan Liderazgo y Empatía</a:t>
            </a:r>
            <a:endParaRPr lang="es-MX" sz="1050" dirty="0">
              <a:solidFill>
                <a:srgbClr val="7F7F7F"/>
              </a:solidFill>
              <a:latin typeface="Georgia"/>
              <a:cs typeface="Georgia"/>
            </a:endParaRPr>
          </a:p>
        </p:txBody>
      </p:sp>
      <p:sp>
        <p:nvSpPr>
          <p:cNvPr id="59" name="54 Rectángulo"/>
          <p:cNvSpPr/>
          <p:nvPr/>
        </p:nvSpPr>
        <p:spPr>
          <a:xfrm>
            <a:off x="0" y="4357554"/>
            <a:ext cx="2438400" cy="577081"/>
          </a:xfrm>
          <a:prstGeom prst="rect">
            <a:avLst/>
          </a:prstGeom>
        </p:spPr>
        <p:txBody>
          <a:bodyPr wrap="square">
            <a:spAutoFit/>
          </a:bodyPr>
          <a:lstStyle/>
          <a:p>
            <a:pPr algn="ctr"/>
            <a:r>
              <a:rPr lang="es-MX" sz="1050" dirty="0" smtClean="0">
                <a:solidFill>
                  <a:schemeClr val="tx1">
                    <a:lumMod val="50000"/>
                    <a:lumOff val="50000"/>
                  </a:schemeClr>
                </a:solidFill>
                <a:latin typeface="Georgia"/>
                <a:cs typeface="Georgia"/>
              </a:rPr>
              <a:t>Definición de 20 características actitudinales y cognoscitivas que identifican al emprendedor</a:t>
            </a:r>
            <a:endParaRPr lang="es-MX" sz="1050" dirty="0">
              <a:solidFill>
                <a:schemeClr val="tx1">
                  <a:lumMod val="50000"/>
                  <a:lumOff val="50000"/>
                </a:schemeClr>
              </a:solidFill>
              <a:latin typeface="Georgia"/>
              <a:cs typeface="Georgia"/>
            </a:endParaRPr>
          </a:p>
        </p:txBody>
      </p:sp>
      <p:cxnSp>
        <p:nvCxnSpPr>
          <p:cNvPr id="60" name="Conector recto de flecha 34"/>
          <p:cNvCxnSpPr/>
          <p:nvPr/>
        </p:nvCxnSpPr>
        <p:spPr>
          <a:xfrm>
            <a:off x="1219200" y="4981973"/>
            <a:ext cx="0" cy="289981"/>
          </a:xfrm>
          <a:prstGeom prst="straightConnector1">
            <a:avLst/>
          </a:prstGeom>
          <a:ln>
            <a:solidFill>
              <a:srgbClr val="C60026"/>
            </a:solidFill>
            <a:tailEnd type="arrow"/>
          </a:ln>
        </p:spPr>
        <p:style>
          <a:lnRef idx="2">
            <a:schemeClr val="accent1"/>
          </a:lnRef>
          <a:fillRef idx="0">
            <a:schemeClr val="accent1"/>
          </a:fillRef>
          <a:effectRef idx="1">
            <a:schemeClr val="accent1"/>
          </a:effectRef>
          <a:fontRef idx="minor">
            <a:schemeClr val="tx1"/>
          </a:fontRef>
        </p:style>
      </p:cxnSp>
      <p:pic>
        <p:nvPicPr>
          <p:cNvPr id="61"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3745" t="24226" r="40428" b="27762"/>
          <a:stretch/>
        </p:blipFill>
        <p:spPr bwMode="auto">
          <a:xfrm>
            <a:off x="3060293" y="3200400"/>
            <a:ext cx="1182743"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2"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r="5743"/>
          <a:stretch/>
        </p:blipFill>
        <p:spPr bwMode="auto">
          <a:xfrm>
            <a:off x="3916218" y="4191000"/>
            <a:ext cx="4999181" cy="2304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3" name="Agrupar 51"/>
          <p:cNvGrpSpPr/>
          <p:nvPr/>
        </p:nvGrpSpPr>
        <p:grpSpPr>
          <a:xfrm>
            <a:off x="4648200" y="2538189"/>
            <a:ext cx="1828800" cy="1500411"/>
            <a:chOff x="4724400" y="2336884"/>
            <a:chExt cx="1828800" cy="1500411"/>
          </a:xfrm>
        </p:grpSpPr>
        <p:sp>
          <p:nvSpPr>
            <p:cNvPr id="64" name="20 CuadroTexto"/>
            <p:cNvSpPr txBox="1"/>
            <p:nvPr/>
          </p:nvSpPr>
          <p:spPr>
            <a:xfrm>
              <a:off x="4876800" y="2590800"/>
              <a:ext cx="1676400" cy="1246495"/>
            </a:xfrm>
            <a:prstGeom prst="rect">
              <a:avLst/>
            </a:prstGeom>
            <a:noFill/>
          </p:spPr>
          <p:txBody>
            <a:bodyPr wrap="square" rtlCol="0">
              <a:spAutoFit/>
            </a:bodyPr>
            <a:lstStyle/>
            <a:p>
              <a:pPr>
                <a:spcBef>
                  <a:spcPts val="300"/>
                </a:spcBef>
              </a:pPr>
              <a:r>
                <a:rPr lang="es-MX" sz="1300" dirty="0" smtClean="0">
                  <a:latin typeface="Georgia" pitchFamily="18" charset="0"/>
                </a:rPr>
                <a:t>Liderazgo</a:t>
              </a:r>
            </a:p>
            <a:p>
              <a:pPr>
                <a:spcBef>
                  <a:spcPts val="300"/>
                </a:spcBef>
              </a:pPr>
              <a:r>
                <a:rPr lang="es-MX" sz="1300" dirty="0" smtClean="0">
                  <a:latin typeface="Georgia" pitchFamily="18" charset="0"/>
                </a:rPr>
                <a:t>Empatía </a:t>
              </a:r>
              <a:endParaRPr lang="es-MX" sz="1300" dirty="0">
                <a:latin typeface="Georgia" pitchFamily="18" charset="0"/>
              </a:endParaRPr>
            </a:p>
            <a:p>
              <a:pPr>
                <a:spcBef>
                  <a:spcPts val="300"/>
                </a:spcBef>
              </a:pPr>
              <a:r>
                <a:rPr lang="es-MX" sz="1300" dirty="0" smtClean="0">
                  <a:latin typeface="Georgia" pitchFamily="18" charset="0"/>
                </a:rPr>
                <a:t>Comunicación </a:t>
              </a:r>
            </a:p>
            <a:p>
              <a:pPr>
                <a:spcBef>
                  <a:spcPts val="300"/>
                </a:spcBef>
              </a:pPr>
              <a:r>
                <a:rPr lang="es-MX" sz="1300" dirty="0" smtClean="0">
                  <a:latin typeface="Georgia" pitchFamily="18" charset="0"/>
                </a:rPr>
                <a:t>Innovación</a:t>
              </a:r>
              <a:endParaRPr lang="es-MX" sz="1300" dirty="0">
                <a:latin typeface="Georgia" pitchFamily="18" charset="0"/>
              </a:endParaRPr>
            </a:p>
            <a:p>
              <a:pPr>
                <a:spcBef>
                  <a:spcPts val="300"/>
                </a:spcBef>
              </a:pPr>
              <a:r>
                <a:rPr lang="es-MX" sz="1300" dirty="0" smtClean="0">
                  <a:latin typeface="Georgia" pitchFamily="18" charset="0"/>
                </a:rPr>
                <a:t>Trabajo </a:t>
              </a:r>
              <a:r>
                <a:rPr lang="es-MX" sz="1300" dirty="0">
                  <a:latin typeface="Georgia" pitchFamily="18" charset="0"/>
                </a:rPr>
                <a:t>en </a:t>
              </a:r>
              <a:r>
                <a:rPr lang="es-MX" sz="1300" dirty="0" smtClean="0">
                  <a:latin typeface="Georgia" pitchFamily="18" charset="0"/>
                </a:rPr>
                <a:t>equipo</a:t>
              </a:r>
              <a:endParaRPr lang="es-MX" sz="1300" dirty="0">
                <a:latin typeface="Georgia" pitchFamily="18" charset="0"/>
              </a:endParaRPr>
            </a:p>
          </p:txBody>
        </p:sp>
        <p:pic>
          <p:nvPicPr>
            <p:cNvPr id="65"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30623" r="14750" b="60667"/>
            <a:stretch/>
          </p:blipFill>
          <p:spPr bwMode="auto">
            <a:xfrm>
              <a:off x="4796296" y="2590800"/>
              <a:ext cx="156704" cy="25886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30623" r="14750" b="60667"/>
            <a:stretch/>
          </p:blipFill>
          <p:spPr bwMode="auto">
            <a:xfrm>
              <a:off x="4796296" y="2819400"/>
              <a:ext cx="156704" cy="25886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7"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30623" r="14750" b="60667"/>
            <a:stretch/>
          </p:blipFill>
          <p:spPr bwMode="auto">
            <a:xfrm>
              <a:off x="4800600" y="3048000"/>
              <a:ext cx="156704" cy="25886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8"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30623" r="14750" b="60667"/>
            <a:stretch/>
          </p:blipFill>
          <p:spPr bwMode="auto">
            <a:xfrm>
              <a:off x="4800600" y="3276600"/>
              <a:ext cx="156704" cy="25886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30623" r="14750" b="60667"/>
            <a:stretch/>
          </p:blipFill>
          <p:spPr bwMode="auto">
            <a:xfrm>
              <a:off x="4800600" y="3505200"/>
              <a:ext cx="156704" cy="25886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 name="CuadroTexto 44"/>
            <p:cNvSpPr txBox="1"/>
            <p:nvPr/>
          </p:nvSpPr>
          <p:spPr>
            <a:xfrm>
              <a:off x="4724400" y="2336884"/>
              <a:ext cx="1447800" cy="292388"/>
            </a:xfrm>
            <a:prstGeom prst="rect">
              <a:avLst/>
            </a:prstGeom>
            <a:solidFill>
              <a:srgbClr val="C60026"/>
            </a:solidFill>
          </p:spPr>
          <p:txBody>
            <a:bodyPr wrap="square" rtlCol="0">
              <a:spAutoFit/>
            </a:bodyPr>
            <a:lstStyle/>
            <a:p>
              <a:pPr algn="ctr"/>
              <a:r>
                <a:rPr lang="es-ES" sz="1300" b="1" dirty="0" smtClean="0">
                  <a:solidFill>
                    <a:schemeClr val="bg1"/>
                  </a:solidFill>
                  <a:latin typeface="Off Kilter"/>
                  <a:cs typeface="Off Kilter"/>
                </a:rPr>
                <a:t>C</a:t>
              </a:r>
              <a:r>
                <a:rPr lang="es-ES" sz="1050" b="1" dirty="0" smtClean="0">
                  <a:solidFill>
                    <a:schemeClr val="bg1"/>
                  </a:solidFill>
                  <a:latin typeface="Off Kilter"/>
                  <a:cs typeface="Off Kilter"/>
                </a:rPr>
                <a:t>OMPETENCIAS</a:t>
              </a:r>
              <a:endParaRPr lang="es-ES" sz="1050" b="1" dirty="0">
                <a:solidFill>
                  <a:schemeClr val="bg1"/>
                </a:solidFill>
                <a:latin typeface="Off Kilter"/>
                <a:cs typeface="Off Kilter"/>
              </a:endParaRPr>
            </a:p>
          </p:txBody>
        </p:sp>
      </p:grpSp>
      <p:sp>
        <p:nvSpPr>
          <p:cNvPr id="71" name="CuadroTexto 47"/>
          <p:cNvSpPr txBox="1"/>
          <p:nvPr/>
        </p:nvSpPr>
        <p:spPr>
          <a:xfrm>
            <a:off x="5325979" y="1323201"/>
            <a:ext cx="998621" cy="292388"/>
          </a:xfrm>
          <a:prstGeom prst="rect">
            <a:avLst/>
          </a:prstGeom>
          <a:solidFill>
            <a:srgbClr val="C60026"/>
          </a:solidFill>
        </p:spPr>
        <p:txBody>
          <a:bodyPr wrap="square" rtlCol="0">
            <a:spAutoFit/>
          </a:bodyPr>
          <a:lstStyle/>
          <a:p>
            <a:pPr algn="ctr"/>
            <a:r>
              <a:rPr lang="es-ES" sz="1300" b="1" dirty="0" smtClean="0">
                <a:solidFill>
                  <a:schemeClr val="bg1"/>
                </a:solidFill>
                <a:latin typeface="Off Kilter"/>
                <a:cs typeface="Off Kilter"/>
              </a:rPr>
              <a:t>O</a:t>
            </a:r>
            <a:r>
              <a:rPr lang="es-ES" sz="1050" b="1" dirty="0" smtClean="0">
                <a:solidFill>
                  <a:schemeClr val="bg1"/>
                </a:solidFill>
                <a:latin typeface="Off Kilter"/>
                <a:cs typeface="Off Kilter"/>
              </a:rPr>
              <a:t>BJETIVO</a:t>
            </a:r>
            <a:endParaRPr lang="es-ES" sz="1050" b="1" dirty="0">
              <a:solidFill>
                <a:schemeClr val="bg1"/>
              </a:solidFill>
              <a:latin typeface="Off Kilter"/>
              <a:cs typeface="Off Kilter"/>
            </a:endParaRPr>
          </a:p>
        </p:txBody>
      </p:sp>
      <p:sp>
        <p:nvSpPr>
          <p:cNvPr id="72" name="20 CuadroTexto"/>
          <p:cNvSpPr txBox="1"/>
          <p:nvPr/>
        </p:nvSpPr>
        <p:spPr>
          <a:xfrm>
            <a:off x="3048000" y="1600200"/>
            <a:ext cx="6096000" cy="523220"/>
          </a:xfrm>
          <a:prstGeom prst="rect">
            <a:avLst/>
          </a:prstGeom>
          <a:noFill/>
        </p:spPr>
        <p:txBody>
          <a:bodyPr wrap="square" rtlCol="0">
            <a:spAutoFit/>
          </a:bodyPr>
          <a:lstStyle/>
          <a:p>
            <a:pPr algn="ctr"/>
            <a:r>
              <a:rPr lang="es-MX" sz="1400" dirty="0" smtClean="0">
                <a:latin typeface="Georgia" pitchFamily="18" charset="0"/>
              </a:rPr>
              <a:t>Formar a los estudiantes de Educación Media Superior en competencias emprendedoras para una proyección de vida emprendedora</a:t>
            </a:r>
            <a:endParaRPr lang="es-MX" sz="1400" dirty="0">
              <a:latin typeface="Georgia" pitchFamily="18" charset="0"/>
            </a:endParaRPr>
          </a:p>
        </p:txBody>
      </p:sp>
      <p:sp>
        <p:nvSpPr>
          <p:cNvPr id="73" name="CuadroTexto 50"/>
          <p:cNvSpPr txBox="1"/>
          <p:nvPr/>
        </p:nvSpPr>
        <p:spPr>
          <a:xfrm>
            <a:off x="3657600" y="4927684"/>
            <a:ext cx="1295399" cy="292388"/>
          </a:xfrm>
          <a:prstGeom prst="rect">
            <a:avLst/>
          </a:prstGeom>
          <a:solidFill>
            <a:srgbClr val="C60026"/>
          </a:solidFill>
        </p:spPr>
        <p:txBody>
          <a:bodyPr wrap="square" rtlCol="0">
            <a:spAutoFit/>
          </a:bodyPr>
          <a:lstStyle/>
          <a:p>
            <a:pPr algn="ctr"/>
            <a:r>
              <a:rPr lang="es-ES" sz="1300" b="1" dirty="0" smtClean="0">
                <a:solidFill>
                  <a:schemeClr val="bg1"/>
                </a:solidFill>
                <a:latin typeface="Off Kilter"/>
                <a:cs typeface="Off Kilter"/>
              </a:rPr>
              <a:t>C</a:t>
            </a:r>
            <a:r>
              <a:rPr lang="es-ES" sz="1050" b="1" dirty="0" smtClean="0">
                <a:solidFill>
                  <a:schemeClr val="bg1"/>
                </a:solidFill>
                <a:latin typeface="Off Kilter"/>
                <a:cs typeface="Off Kilter"/>
              </a:rPr>
              <a:t>OMPONENTES</a:t>
            </a:r>
            <a:endParaRPr lang="es-ES" sz="1050" b="1" dirty="0">
              <a:solidFill>
                <a:schemeClr val="bg1"/>
              </a:solidFill>
              <a:latin typeface="Off Kilter"/>
              <a:cs typeface="Off Kilter"/>
            </a:endParaRPr>
          </a:p>
        </p:txBody>
      </p:sp>
      <p:grpSp>
        <p:nvGrpSpPr>
          <p:cNvPr id="74" name="Agrupar 49"/>
          <p:cNvGrpSpPr/>
          <p:nvPr/>
        </p:nvGrpSpPr>
        <p:grpSpPr>
          <a:xfrm>
            <a:off x="6642161" y="2743200"/>
            <a:ext cx="2273239" cy="1564617"/>
            <a:chOff x="6725536" y="2536842"/>
            <a:chExt cx="2273239" cy="1564617"/>
          </a:xfrm>
        </p:grpSpPr>
        <p:pic>
          <p:nvPicPr>
            <p:cNvPr id="75" name="Picture 4"/>
            <p:cNvPicPr>
              <a:picLocks noChangeAspect="1" noChangeArrowheads="1"/>
            </p:cNvPicPr>
            <p:nvPr/>
          </p:nvPicPr>
          <p:blipFill rotWithShape="1">
            <a:blip r:embed="rId9">
              <a:extLst>
                <a:ext uri="{28A0092B-C50C-407E-A947-70E740481C1C}">
                  <a14:useLocalDpi xmlns:a14="http://schemas.microsoft.com/office/drawing/2010/main" val="0"/>
                </a:ext>
              </a:extLst>
            </a:blip>
            <a:srcRect l="67941" t="7154" r="5907" b="7765"/>
            <a:stretch/>
          </p:blipFill>
          <p:spPr bwMode="auto">
            <a:xfrm rot="873056">
              <a:off x="8109622" y="2601486"/>
              <a:ext cx="889153" cy="126957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6" name="Imagen 30" descr="Portada MEEMS_ M2.jp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21319443">
              <a:off x="6725536" y="2536842"/>
              <a:ext cx="927097" cy="1282743"/>
            </a:xfrm>
            <a:prstGeom prst="rect">
              <a:avLst/>
            </a:prstGeom>
            <a:ln>
              <a:noFill/>
            </a:ln>
            <a:effectLst>
              <a:outerShdw blurRad="292100" dist="139700" dir="2700000" algn="tl" rotWithShape="0">
                <a:srgbClr val="333333">
                  <a:alpha val="65000"/>
                </a:srgbClr>
              </a:outerShdw>
            </a:effectLst>
          </p:spPr>
        </p:pic>
        <p:pic>
          <p:nvPicPr>
            <p:cNvPr id="77" name="Imagen 3" descr="Portada_MEEMS_Modulo1.jp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391400" y="2819400"/>
              <a:ext cx="914823" cy="1282059"/>
            </a:xfrm>
            <a:prstGeom prst="rect">
              <a:avLst/>
            </a:prstGeom>
            <a:ln>
              <a:noFill/>
            </a:ln>
            <a:effectLst>
              <a:outerShdw blurRad="292100" dist="139700" dir="2700000" algn="tl" rotWithShape="0">
                <a:srgbClr val="333333">
                  <a:alpha val="65000"/>
                </a:srgbClr>
              </a:outerShdw>
            </a:effectLst>
          </p:spPr>
        </p:pic>
      </p:grpSp>
      <p:sp>
        <p:nvSpPr>
          <p:cNvPr id="78" name="CuadroTexto 52"/>
          <p:cNvSpPr txBox="1"/>
          <p:nvPr/>
        </p:nvSpPr>
        <p:spPr>
          <a:xfrm>
            <a:off x="7239001" y="2362200"/>
            <a:ext cx="1295399" cy="292388"/>
          </a:xfrm>
          <a:prstGeom prst="rect">
            <a:avLst/>
          </a:prstGeom>
          <a:solidFill>
            <a:srgbClr val="C60026"/>
          </a:solidFill>
        </p:spPr>
        <p:txBody>
          <a:bodyPr wrap="square" rtlCol="0">
            <a:spAutoFit/>
          </a:bodyPr>
          <a:lstStyle/>
          <a:p>
            <a:pPr algn="ctr"/>
            <a:r>
              <a:rPr lang="es-ES" sz="1300" b="1" dirty="0" smtClean="0">
                <a:solidFill>
                  <a:schemeClr val="bg1"/>
                </a:solidFill>
                <a:latin typeface="Off Kilter"/>
                <a:cs typeface="Off Kilter"/>
              </a:rPr>
              <a:t>M</a:t>
            </a:r>
            <a:r>
              <a:rPr lang="es-ES" sz="1050" b="1" dirty="0" smtClean="0">
                <a:solidFill>
                  <a:schemeClr val="bg1"/>
                </a:solidFill>
                <a:latin typeface="Off Kilter"/>
                <a:cs typeface="Off Kilter"/>
              </a:rPr>
              <a:t>ATERIALES</a:t>
            </a:r>
            <a:endParaRPr lang="es-ES" sz="1050" b="1" dirty="0">
              <a:solidFill>
                <a:schemeClr val="bg1"/>
              </a:solidFill>
              <a:latin typeface="Off Kilter"/>
              <a:cs typeface="Off Kilter"/>
            </a:endParaRPr>
          </a:p>
        </p:txBody>
      </p:sp>
      <p:sp>
        <p:nvSpPr>
          <p:cNvPr id="79" name="CuadroTexto 53"/>
          <p:cNvSpPr txBox="1"/>
          <p:nvPr/>
        </p:nvSpPr>
        <p:spPr>
          <a:xfrm>
            <a:off x="914401" y="1346284"/>
            <a:ext cx="609599" cy="27699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ES" sz="1200" b="1" dirty="0" smtClean="0">
                <a:solidFill>
                  <a:schemeClr val="tx1">
                    <a:lumMod val="95000"/>
                    <a:lumOff val="5000"/>
                  </a:schemeClr>
                </a:solidFill>
                <a:latin typeface="Georgia"/>
                <a:cs typeface="Georgia"/>
              </a:rPr>
              <a:t>2013</a:t>
            </a:r>
            <a:endParaRPr lang="es-ES" sz="1200" b="1" dirty="0">
              <a:solidFill>
                <a:schemeClr val="tx1">
                  <a:lumMod val="95000"/>
                  <a:lumOff val="5000"/>
                </a:schemeClr>
              </a:solidFill>
              <a:latin typeface="Georgia"/>
              <a:cs typeface="Georgia"/>
            </a:endParaRPr>
          </a:p>
        </p:txBody>
      </p:sp>
      <p:sp>
        <p:nvSpPr>
          <p:cNvPr id="80" name="40 Flecha derecha"/>
          <p:cNvSpPr/>
          <p:nvPr/>
        </p:nvSpPr>
        <p:spPr>
          <a:xfrm>
            <a:off x="2514600" y="3505200"/>
            <a:ext cx="370151" cy="546015"/>
          </a:xfrm>
          <a:prstGeom prst="rightArrow">
            <a:avLst/>
          </a:prstGeom>
          <a:ln w="12700">
            <a:solidFill>
              <a:srgbClr val="C00000"/>
            </a:solidFill>
            <a:prstDash val="sysDash"/>
          </a:ln>
        </p:spPr>
        <p:txBody>
          <a:bodyPr wrap="square">
            <a:spAutoFit/>
          </a:bodyPr>
          <a:lstStyle/>
          <a:p>
            <a:pPr algn="ctr" fontAlgn="base">
              <a:spcBef>
                <a:spcPct val="0"/>
              </a:spcBef>
              <a:spcAft>
                <a:spcPct val="0"/>
              </a:spcAft>
            </a:pPr>
            <a:endParaRPr lang="es-MX" sz="1400" b="1" kern="0" dirty="0">
              <a:solidFill>
                <a:prstClr val="black">
                  <a:hueOff val="0"/>
                  <a:satOff val="0"/>
                  <a:lumOff val="0"/>
                  <a:alphaOff val="0"/>
                </a:prstClr>
              </a:solidFill>
              <a:latin typeface="Georgia" pitchFamily="18" charset="0"/>
              <a:cs typeface="Arial" pitchFamily="34" charset="0"/>
            </a:endParaRPr>
          </a:p>
        </p:txBody>
      </p:sp>
    </p:spTree>
    <p:extLst>
      <p:ext uri="{BB962C8B-B14F-4D97-AF65-F5344CB8AC3E}">
        <p14:creationId xmlns:p14="http://schemas.microsoft.com/office/powerpoint/2010/main" val="221417701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Marcador de número de diapositiva"/>
          <p:cNvSpPr>
            <a:spLocks noGrp="1"/>
          </p:cNvSpPr>
          <p:nvPr>
            <p:ph type="sldNum" sz="quarter" idx="12"/>
          </p:nvPr>
        </p:nvSpPr>
        <p:spPr bwMode="auto">
          <a:xfrm>
            <a:off x="6876256" y="6520259"/>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fld id="{A655F924-C94D-4DB1-86E2-335085917AF8}" type="slidenum">
              <a:rPr lang="es-ES" sz="1100" smtClean="0">
                <a:solidFill>
                  <a:srgbClr val="FFFFFF"/>
                </a:solidFill>
                <a:latin typeface="Georgia" pitchFamily="18" charset="0"/>
              </a:rPr>
              <a:pPr/>
              <a:t>3</a:t>
            </a:fld>
            <a:endParaRPr lang="es-ES" sz="1100" dirty="0" smtClean="0">
              <a:solidFill>
                <a:srgbClr val="FFFFFF"/>
              </a:solidFill>
              <a:latin typeface="Georgia" pitchFamily="18" charset="0"/>
            </a:endParaRPr>
          </a:p>
        </p:txBody>
      </p:sp>
      <p:sp>
        <p:nvSpPr>
          <p:cNvPr id="5" name="26 CuadroTexto"/>
          <p:cNvSpPr txBox="1">
            <a:spLocks noChangeArrowheads="1"/>
          </p:cNvSpPr>
          <p:nvPr/>
        </p:nvSpPr>
        <p:spPr bwMode="auto">
          <a:xfrm>
            <a:off x="1294947" y="361890"/>
            <a:ext cx="731565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algn="ctr" eaLnBrk="1" fontAlgn="base" hangingPunct="1">
              <a:spcBef>
                <a:spcPct val="0"/>
              </a:spcBef>
              <a:spcAft>
                <a:spcPct val="0"/>
              </a:spcAft>
            </a:pPr>
            <a:r>
              <a:rPr lang="es-MX" sz="2000" b="1" dirty="0" smtClean="0">
                <a:solidFill>
                  <a:prstClr val="black"/>
                </a:solidFill>
                <a:latin typeface="Georgia"/>
                <a:cs typeface="Georgia"/>
              </a:rPr>
              <a:t>Elementos de la formación emprendedora</a:t>
            </a:r>
          </a:p>
        </p:txBody>
      </p:sp>
      <p:pic>
        <p:nvPicPr>
          <p:cNvPr id="24" name="7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45782" y="373595"/>
            <a:ext cx="685799" cy="559628"/>
          </a:xfrm>
          <a:prstGeom prst="rect">
            <a:avLst/>
          </a:prstGeom>
        </p:spPr>
      </p:pic>
      <p:pic>
        <p:nvPicPr>
          <p:cNvPr id="25" name="Picture 3" descr="C:\Users\katia.aguilap\Desktop\CEEMS operación memorias\CBTIS 123 IMG_497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581" t="21770" r="35470" b="1069"/>
          <a:stretch/>
        </p:blipFill>
        <p:spPr bwMode="auto">
          <a:xfrm>
            <a:off x="-76200" y="1219199"/>
            <a:ext cx="2286000" cy="530600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grpSp>
        <p:nvGrpSpPr>
          <p:cNvPr id="33" name="Agrupar 2"/>
          <p:cNvGrpSpPr/>
          <p:nvPr/>
        </p:nvGrpSpPr>
        <p:grpSpPr>
          <a:xfrm>
            <a:off x="2209800" y="1183546"/>
            <a:ext cx="6477000" cy="430887"/>
            <a:chOff x="2133600" y="1290935"/>
            <a:chExt cx="6477000" cy="430887"/>
          </a:xfrm>
        </p:grpSpPr>
        <p:sp>
          <p:nvSpPr>
            <p:cNvPr id="35" name="CuadroTexto 1"/>
            <p:cNvSpPr txBox="1"/>
            <p:nvPr/>
          </p:nvSpPr>
          <p:spPr>
            <a:xfrm>
              <a:off x="2133600" y="1290935"/>
              <a:ext cx="1600200" cy="430887"/>
            </a:xfrm>
            <a:prstGeom prst="rect">
              <a:avLst/>
            </a:prstGeom>
            <a:solidFill>
              <a:srgbClr val="C60026"/>
            </a:solidFill>
          </p:spPr>
          <p:txBody>
            <a:bodyPr wrap="square" rtlCol="0">
              <a:spAutoFit/>
            </a:bodyPr>
            <a:lstStyle/>
            <a:p>
              <a:pPr algn="ctr"/>
              <a:r>
                <a:rPr lang="es-ES" sz="1100" dirty="0" smtClean="0">
                  <a:solidFill>
                    <a:schemeClr val="bg1"/>
                  </a:solidFill>
                  <a:latin typeface="Georgia" pitchFamily="18" charset="0"/>
                  <a:cs typeface="Off Kilter"/>
                </a:rPr>
                <a:t>COMPETENCIAS</a:t>
              </a:r>
            </a:p>
            <a:p>
              <a:pPr algn="ctr"/>
              <a:r>
                <a:rPr lang="es-ES" sz="1100" dirty="0">
                  <a:solidFill>
                    <a:schemeClr val="bg1"/>
                  </a:solidFill>
                  <a:latin typeface="Georgia" pitchFamily="18" charset="0"/>
                  <a:cs typeface="Off Kilter"/>
                </a:rPr>
                <a:t>G</a:t>
              </a:r>
              <a:r>
                <a:rPr lang="es-ES" sz="1100" dirty="0" smtClean="0">
                  <a:solidFill>
                    <a:schemeClr val="bg1"/>
                  </a:solidFill>
                  <a:latin typeface="Georgia" pitchFamily="18" charset="0"/>
                  <a:cs typeface="Off Kilter"/>
                </a:rPr>
                <a:t>ENERALES</a:t>
              </a:r>
              <a:r>
                <a:rPr lang="es-ES" sz="1100" dirty="0" smtClean="0">
                  <a:solidFill>
                    <a:schemeClr val="bg1"/>
                  </a:solidFill>
                  <a:latin typeface="Off Kilter"/>
                  <a:cs typeface="Off Kilter"/>
                </a:rPr>
                <a:t> </a:t>
              </a:r>
              <a:endParaRPr lang="es-ES" sz="1100" dirty="0">
                <a:solidFill>
                  <a:schemeClr val="bg1"/>
                </a:solidFill>
                <a:latin typeface="Off Kilter"/>
                <a:cs typeface="Off Kilter"/>
              </a:endParaRPr>
            </a:p>
          </p:txBody>
        </p:sp>
        <p:sp>
          <p:nvSpPr>
            <p:cNvPr id="36" name="CuadroTexto 15"/>
            <p:cNvSpPr txBox="1"/>
            <p:nvPr/>
          </p:nvSpPr>
          <p:spPr>
            <a:xfrm>
              <a:off x="3581400" y="1290935"/>
              <a:ext cx="5029200" cy="430887"/>
            </a:xfrm>
            <a:prstGeom prst="rect">
              <a:avLst/>
            </a:prstGeom>
            <a:solidFill>
              <a:srgbClr val="C60026"/>
            </a:solidFill>
          </p:spPr>
          <p:txBody>
            <a:bodyPr wrap="square" rtlCol="0">
              <a:spAutoFit/>
            </a:bodyPr>
            <a:lstStyle>
              <a:defPPr>
                <a:defRPr lang="es-MX"/>
              </a:defPPr>
              <a:lvl1pPr algn="ctr">
                <a:defRPr sz="1200">
                  <a:solidFill>
                    <a:schemeClr val="bg1"/>
                  </a:solidFill>
                  <a:latin typeface="Off Kilter"/>
                  <a:cs typeface="Off Kilter"/>
                </a:defRPr>
              </a:lvl1pPr>
            </a:lstStyle>
            <a:p>
              <a:r>
                <a:rPr lang="es-ES" sz="1100" dirty="0" smtClean="0">
                  <a:latin typeface="Georgia" pitchFamily="18" charset="0"/>
                </a:rPr>
                <a:t>      COMPETENCIAS </a:t>
              </a:r>
            </a:p>
            <a:p>
              <a:r>
                <a:rPr lang="es-ES" sz="1100" dirty="0" smtClean="0">
                  <a:latin typeface="Georgia" pitchFamily="18" charset="0"/>
                </a:rPr>
                <a:t>         ESPECÍFICAS</a:t>
              </a:r>
              <a:endParaRPr lang="es-ES" sz="1100" dirty="0">
                <a:latin typeface="Georgia" pitchFamily="18" charset="0"/>
              </a:endParaRPr>
            </a:p>
          </p:txBody>
        </p:sp>
      </p:grpSp>
      <p:graphicFrame>
        <p:nvGraphicFramePr>
          <p:cNvPr id="7" name="6 Tabla"/>
          <p:cNvGraphicFramePr>
            <a:graphicFrameLocks noGrp="1"/>
          </p:cNvGraphicFramePr>
          <p:nvPr>
            <p:extLst>
              <p:ext uri="{D42A27DB-BD31-4B8C-83A1-F6EECF244321}">
                <p14:modId xmlns:p14="http://schemas.microsoft.com/office/powerpoint/2010/main" val="1939683488"/>
              </p:ext>
            </p:extLst>
          </p:nvPr>
        </p:nvGraphicFramePr>
        <p:xfrm>
          <a:off x="2209801" y="1600200"/>
          <a:ext cx="6476999" cy="4895086"/>
        </p:xfrm>
        <a:graphic>
          <a:graphicData uri="http://schemas.openxmlformats.org/drawingml/2006/table">
            <a:tbl>
              <a:tblPr firstRow="1" bandRow="1">
                <a:tableStyleId>{5C22544A-7EE6-4342-B048-85BDC9FD1C3A}</a:tableStyleId>
              </a:tblPr>
              <a:tblGrid>
                <a:gridCol w="1455506"/>
                <a:gridCol w="5021493"/>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300" b="1" i="1" dirty="0" smtClean="0">
                          <a:solidFill>
                            <a:schemeClr val="tx1"/>
                          </a:solidFill>
                          <a:latin typeface="Georgia" pitchFamily="18" charset="0"/>
                        </a:rPr>
                        <a:t>Liderazgo</a:t>
                      </a:r>
                    </a:p>
                    <a:p>
                      <a:pPr marL="0" marR="0" indent="0" algn="ctr" defTabSz="914400" rtl="0" eaLnBrk="1" fontAlgn="auto" latinLnBrk="0" hangingPunct="1">
                        <a:lnSpc>
                          <a:spcPct val="100000"/>
                        </a:lnSpc>
                        <a:spcBef>
                          <a:spcPts val="0"/>
                        </a:spcBef>
                        <a:spcAft>
                          <a:spcPts val="0"/>
                        </a:spcAft>
                        <a:buClrTx/>
                        <a:buSzTx/>
                        <a:buFontTx/>
                        <a:buNone/>
                        <a:tabLst/>
                        <a:defRPr/>
                      </a:pPr>
                      <a:r>
                        <a:rPr lang="es-ES_tradnl" sz="1300" dirty="0" smtClean="0">
                          <a:solidFill>
                            <a:schemeClr val="tx1"/>
                          </a:solidFill>
                          <a:latin typeface="Georgia" pitchFamily="18" charset="0"/>
                        </a:rPr>
                        <a:t> </a:t>
                      </a:r>
                    </a:p>
                    <a:p>
                      <a:pPr marL="0" marR="0" indent="0" algn="ctr" defTabSz="914400" rtl="0" eaLnBrk="1" fontAlgn="auto" latinLnBrk="0" hangingPunct="1">
                        <a:lnSpc>
                          <a:spcPct val="100000"/>
                        </a:lnSpc>
                        <a:spcBef>
                          <a:spcPts val="0"/>
                        </a:spcBef>
                        <a:spcAft>
                          <a:spcPts val="0"/>
                        </a:spcAft>
                        <a:buClrTx/>
                        <a:buSzTx/>
                        <a:buFontTx/>
                        <a:buNone/>
                        <a:tabLst/>
                        <a:defRPr/>
                      </a:pPr>
                      <a:endParaRPr lang="es-ES" sz="1300" b="1" i="1" dirty="0" smtClean="0">
                        <a:solidFill>
                          <a:schemeClr val="tx1"/>
                        </a:solidFill>
                        <a:latin typeface="Georgia" pitchFamily="18" charset="0"/>
                      </a:endParaRPr>
                    </a:p>
                    <a:p>
                      <a:pPr algn="ctr"/>
                      <a:endParaRPr lang="es-MX" sz="1300" dirty="0">
                        <a:solidFill>
                          <a:schemeClr val="tx1"/>
                        </a:solidFill>
                        <a:latin typeface="Georgia"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buFont typeface="Wingdings" pitchFamily="2" charset="2"/>
                        <a:buChar char="ü"/>
                      </a:pPr>
                      <a:r>
                        <a:rPr lang="es-MX" sz="1120" b="0" dirty="0" smtClean="0">
                          <a:solidFill>
                            <a:schemeClr val="tx1"/>
                          </a:solidFill>
                          <a:latin typeface="Georgia" pitchFamily="18" charset="0"/>
                        </a:rPr>
                        <a:t>Toma decisiones</a:t>
                      </a:r>
                    </a:p>
                    <a:p>
                      <a:pPr marL="171450" indent="-171450">
                        <a:buFont typeface="Wingdings" pitchFamily="2" charset="2"/>
                        <a:buChar char="ü"/>
                      </a:pPr>
                      <a:r>
                        <a:rPr lang="es-MX" sz="1120" b="0" dirty="0" smtClean="0">
                          <a:solidFill>
                            <a:schemeClr val="tx1"/>
                          </a:solidFill>
                          <a:latin typeface="Georgia" pitchFamily="18" charset="0"/>
                        </a:rPr>
                        <a:t>Confiar en sí mismo</a:t>
                      </a:r>
                    </a:p>
                    <a:p>
                      <a:pPr marL="171450" indent="-171450">
                        <a:buFont typeface="Wingdings" pitchFamily="2" charset="2"/>
                        <a:buChar char="ü"/>
                      </a:pPr>
                      <a:r>
                        <a:rPr lang="es-MX" sz="1120" b="0" dirty="0" smtClean="0">
                          <a:solidFill>
                            <a:schemeClr val="tx1"/>
                          </a:solidFill>
                          <a:latin typeface="Georgia" pitchFamily="18" charset="0"/>
                        </a:rPr>
                        <a:t>Cumple compromisos</a:t>
                      </a:r>
                    </a:p>
                    <a:p>
                      <a:pPr marL="171450" indent="-171450">
                        <a:buFont typeface="Wingdings" pitchFamily="2" charset="2"/>
                        <a:buChar char="ü"/>
                      </a:pPr>
                      <a:r>
                        <a:rPr lang="es-MX" sz="1120" b="0" dirty="0" smtClean="0">
                          <a:solidFill>
                            <a:schemeClr val="tx1"/>
                          </a:solidFill>
                          <a:latin typeface="Georgia" pitchFamily="18" charset="0"/>
                        </a:rPr>
                        <a:t>Toma la iniciativa y motiva a los demás</a:t>
                      </a:r>
                    </a:p>
                    <a:p>
                      <a:pPr marL="171450" indent="-171450">
                        <a:buFont typeface="Wingdings" pitchFamily="2" charset="2"/>
                        <a:buChar char="ü"/>
                      </a:pPr>
                      <a:r>
                        <a:rPr lang="es-MX" sz="1120" b="0" dirty="0" smtClean="0">
                          <a:solidFill>
                            <a:schemeClr val="tx1"/>
                          </a:solidFill>
                          <a:latin typeface="Georgia" pitchFamily="18" charset="0"/>
                        </a:rPr>
                        <a:t>Maneja tiempos y recursos</a:t>
                      </a:r>
                    </a:p>
                    <a:p>
                      <a:pPr marL="171450" indent="-171450">
                        <a:buFont typeface="Wingdings" pitchFamily="2" charset="2"/>
                        <a:buChar char="ü"/>
                      </a:pPr>
                      <a:r>
                        <a:rPr lang="es-MX" sz="1120" b="0" dirty="0" smtClean="0">
                          <a:solidFill>
                            <a:schemeClr val="tx1"/>
                          </a:solidFill>
                          <a:latin typeface="Georgia" pitchFamily="18" charset="0"/>
                        </a:rPr>
                        <a:t>Trabaja bajo presión</a:t>
                      </a:r>
                    </a:p>
                    <a:p>
                      <a:pPr marL="171450" indent="-171450">
                        <a:buFont typeface="Wingdings" pitchFamily="2" charset="2"/>
                        <a:buChar char="ü"/>
                      </a:pPr>
                      <a:r>
                        <a:rPr lang="es-MX" sz="1120" b="0" dirty="0" smtClean="0">
                          <a:solidFill>
                            <a:schemeClr val="tx1"/>
                          </a:solidFill>
                          <a:latin typeface="Georgia" pitchFamily="18" charset="0"/>
                        </a:rPr>
                        <a:t>Tiene tolerancia a la frustración</a:t>
                      </a:r>
                    </a:p>
                    <a:p>
                      <a:pPr marL="171450" indent="-171450">
                        <a:buFont typeface="Wingdings" pitchFamily="2" charset="2"/>
                        <a:buChar char="ü"/>
                      </a:pPr>
                      <a:r>
                        <a:rPr lang="es-MX" sz="1120" b="0" dirty="0" smtClean="0">
                          <a:solidFill>
                            <a:schemeClr val="tx1"/>
                          </a:solidFill>
                          <a:latin typeface="Georgia" pitchFamily="18" charset="0"/>
                        </a:rPr>
                        <a:t>Disposición para aprender de forma continua</a:t>
                      </a:r>
                    </a:p>
                    <a:p>
                      <a:pPr marL="171450" indent="-171450">
                        <a:buFont typeface="Wingdings" pitchFamily="2" charset="2"/>
                        <a:buChar char="ü"/>
                      </a:pPr>
                      <a:r>
                        <a:rPr lang="es-MX" sz="1120" b="0" dirty="0" smtClean="0">
                          <a:solidFill>
                            <a:schemeClr val="tx1"/>
                          </a:solidFill>
                          <a:latin typeface="Georgia" pitchFamily="18" charset="0"/>
                        </a:rPr>
                        <a:t>Perseverancia</a:t>
                      </a:r>
                      <a:endParaRPr lang="es-ES_tradnl" sz="1120" b="0" dirty="0" smtClean="0">
                        <a:solidFill>
                          <a:schemeClr val="tx1"/>
                        </a:solidFill>
                        <a:latin typeface="Georgia"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algn="ctr"/>
                      <a:r>
                        <a:rPr lang="es-ES_tradnl" sz="1300" b="1" i="1" dirty="0" smtClean="0">
                          <a:solidFill>
                            <a:schemeClr val="tx1"/>
                          </a:solidFill>
                          <a:latin typeface="Georgia" pitchFamily="18" charset="0"/>
                        </a:rPr>
                        <a:t>Empatía</a:t>
                      </a:r>
                      <a:endParaRPr lang="es-MX" sz="1300" dirty="0">
                        <a:solidFill>
                          <a:schemeClr val="tx1"/>
                        </a:solidFill>
                        <a:latin typeface="Georgia"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buFont typeface="Wingdings" pitchFamily="2" charset="2"/>
                        <a:buChar char="ü"/>
                      </a:pPr>
                      <a:r>
                        <a:rPr lang="es-ES_tradnl" sz="1120" b="0" kern="1200" dirty="0" smtClean="0">
                          <a:solidFill>
                            <a:schemeClr val="tx1"/>
                          </a:solidFill>
                          <a:latin typeface="Georgia" pitchFamily="18" charset="0"/>
                          <a:ea typeface="+mn-ea"/>
                          <a:cs typeface="+mn-cs"/>
                        </a:rPr>
                        <a:t>Inteligencia emocional y social</a:t>
                      </a:r>
                    </a:p>
                    <a:p>
                      <a:pPr marL="171450" indent="-171450">
                        <a:buFont typeface="Wingdings" pitchFamily="2" charset="2"/>
                        <a:buChar char="ü"/>
                      </a:pPr>
                      <a:r>
                        <a:rPr lang="es-ES_tradnl" sz="1120" b="0" kern="1200" dirty="0" smtClean="0">
                          <a:solidFill>
                            <a:schemeClr val="tx1"/>
                          </a:solidFill>
                          <a:latin typeface="Georgia" pitchFamily="18" charset="0"/>
                          <a:ea typeface="+mn-ea"/>
                          <a:cs typeface="+mn-cs"/>
                        </a:rPr>
                        <a:t>Automotivación</a:t>
                      </a:r>
                    </a:p>
                    <a:p>
                      <a:pPr marL="171450" indent="-171450">
                        <a:buFont typeface="Wingdings" pitchFamily="2" charset="2"/>
                        <a:buChar char="ü"/>
                      </a:pPr>
                      <a:r>
                        <a:rPr lang="es-ES_tradnl" sz="1120" b="0" kern="1200" dirty="0" smtClean="0">
                          <a:solidFill>
                            <a:schemeClr val="tx1"/>
                          </a:solidFill>
                          <a:latin typeface="Georgia" pitchFamily="18" charset="0"/>
                          <a:ea typeface="+mn-ea"/>
                          <a:cs typeface="+mn-cs"/>
                        </a:rPr>
                        <a:t>Fija metas</a:t>
                      </a:r>
                    </a:p>
                    <a:p>
                      <a:pPr marL="171450" indent="-171450">
                        <a:buFont typeface="Wingdings" pitchFamily="2" charset="2"/>
                        <a:buChar char="ü"/>
                      </a:pPr>
                      <a:r>
                        <a:rPr lang="es-ES_tradnl" sz="1120" b="0" kern="1200" dirty="0" smtClean="0">
                          <a:solidFill>
                            <a:schemeClr val="tx1"/>
                          </a:solidFill>
                          <a:latin typeface="Georgia" pitchFamily="18" charset="0"/>
                          <a:ea typeface="+mn-ea"/>
                          <a:cs typeface="+mn-cs"/>
                        </a:rPr>
                        <a:t>Inicia y mantiene relaciones personales y profesionales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300" b="1" i="1" dirty="0" smtClean="0">
                          <a:solidFill>
                            <a:schemeClr val="tx1"/>
                          </a:solidFill>
                          <a:latin typeface="Georgia" pitchFamily="18" charset="0"/>
                        </a:rPr>
                        <a:t>Trabajo en equipo</a:t>
                      </a:r>
                      <a:endParaRPr lang="es-ES_tradnl" sz="1300" dirty="0" smtClean="0">
                        <a:solidFill>
                          <a:schemeClr val="tx1"/>
                        </a:solidFill>
                        <a:latin typeface="Georgia" pitchFamily="18" charset="0"/>
                      </a:endParaRPr>
                    </a:p>
                    <a:p>
                      <a:pPr algn="ctr"/>
                      <a:endParaRPr lang="es-MX" sz="1300" dirty="0">
                        <a:solidFill>
                          <a:schemeClr val="tx1"/>
                        </a:solidFill>
                        <a:latin typeface="Georgia"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buFont typeface="Wingdings" pitchFamily="2" charset="2"/>
                        <a:buChar char="ü"/>
                      </a:pPr>
                      <a:r>
                        <a:rPr lang="es-ES_tradnl" sz="1120" b="0" dirty="0" smtClean="0">
                          <a:solidFill>
                            <a:schemeClr val="tx1"/>
                          </a:solidFill>
                          <a:latin typeface="Georgia" pitchFamily="18" charset="0"/>
                        </a:rPr>
                        <a:t>Coordina y gestiona equipos de trabajo</a:t>
                      </a:r>
                    </a:p>
                    <a:p>
                      <a:pPr marL="171450" indent="-171450">
                        <a:buFont typeface="Wingdings" pitchFamily="2" charset="2"/>
                        <a:buChar char="ü"/>
                      </a:pPr>
                      <a:r>
                        <a:rPr lang="es-ES_tradnl" sz="1120" b="0" dirty="0" smtClean="0">
                          <a:solidFill>
                            <a:schemeClr val="tx1"/>
                          </a:solidFill>
                          <a:latin typeface="Georgia" pitchFamily="18" charset="0"/>
                        </a:rPr>
                        <a:t>Resolver problemas y negocia</a:t>
                      </a:r>
                      <a:br>
                        <a:rPr lang="es-ES_tradnl" sz="1120" b="0" dirty="0" smtClean="0">
                          <a:solidFill>
                            <a:schemeClr val="tx1"/>
                          </a:solidFill>
                          <a:latin typeface="Georgia" pitchFamily="18" charset="0"/>
                        </a:rPr>
                      </a:br>
                      <a:r>
                        <a:rPr lang="es-ES_tradnl" sz="1120" b="0" dirty="0" smtClean="0">
                          <a:solidFill>
                            <a:schemeClr val="tx1"/>
                          </a:solidFill>
                          <a:latin typeface="Georgia" pitchFamily="18" charset="0"/>
                        </a:rPr>
                        <a:t>Se conoce a sí mismo</a:t>
                      </a:r>
                    </a:p>
                    <a:p>
                      <a:pPr marL="171450" indent="-171450">
                        <a:buFont typeface="Wingdings" pitchFamily="2" charset="2"/>
                        <a:buChar char="ü"/>
                      </a:pPr>
                      <a:r>
                        <a:rPr lang="es-ES_tradnl" sz="1120" b="0" dirty="0" smtClean="0">
                          <a:solidFill>
                            <a:schemeClr val="tx1"/>
                          </a:solidFill>
                          <a:latin typeface="Georgia" pitchFamily="18" charset="0"/>
                        </a:rPr>
                        <a:t>Tiene pensamiento crítico, comunicación asertiva y escucha activa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algn="ctr"/>
                      <a:r>
                        <a:rPr lang="es-ES" sz="1300" b="1" i="1" dirty="0" smtClean="0">
                          <a:solidFill>
                            <a:schemeClr val="tx1"/>
                          </a:solidFill>
                          <a:latin typeface="Georgia" pitchFamily="18" charset="0"/>
                        </a:rPr>
                        <a:t>Comunicación</a:t>
                      </a:r>
                      <a:endParaRPr lang="es-MX" sz="1300" dirty="0">
                        <a:solidFill>
                          <a:schemeClr val="tx1"/>
                        </a:solidFill>
                        <a:latin typeface="Georgia"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buFont typeface="Wingdings" pitchFamily="2" charset="2"/>
                        <a:buChar char="ü"/>
                      </a:pPr>
                      <a:r>
                        <a:rPr lang="es-ES_tradnl" sz="1120" b="0" dirty="0" smtClean="0">
                          <a:solidFill>
                            <a:schemeClr val="tx1"/>
                          </a:solidFill>
                          <a:latin typeface="Georgia" pitchFamily="18" charset="0"/>
                        </a:rPr>
                        <a:t>Se comunica efectivamente de forma escrita y oral</a:t>
                      </a:r>
                    </a:p>
                    <a:p>
                      <a:pPr marL="171450" indent="-171450">
                        <a:buFont typeface="Wingdings" pitchFamily="2" charset="2"/>
                        <a:buChar char="ü"/>
                      </a:pPr>
                      <a:r>
                        <a:rPr lang="es-ES_tradnl" sz="1120" b="0" dirty="0" smtClean="0">
                          <a:solidFill>
                            <a:schemeClr val="tx1"/>
                          </a:solidFill>
                          <a:latin typeface="Georgia" pitchFamily="18" charset="0"/>
                        </a:rPr>
                        <a:t>Da y recibe retroalimentación</a:t>
                      </a:r>
                    </a:p>
                    <a:p>
                      <a:pPr marL="171450" indent="-171450">
                        <a:buFont typeface="Wingdings" pitchFamily="2" charset="2"/>
                        <a:buChar char="ü"/>
                      </a:pPr>
                      <a:r>
                        <a:rPr lang="es-ES_tradnl" sz="1120" b="0" dirty="0" smtClean="0">
                          <a:solidFill>
                            <a:schemeClr val="tx1"/>
                          </a:solidFill>
                          <a:latin typeface="Georgia" pitchFamily="18" charset="0"/>
                        </a:rPr>
                        <a:t>Habla en público y argumenta lógica y claramente sus ideas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300" b="1" i="1" dirty="0" smtClean="0">
                          <a:solidFill>
                            <a:schemeClr val="tx1"/>
                          </a:solidFill>
                          <a:latin typeface="Georgia" pitchFamily="18" charset="0"/>
                        </a:rPr>
                        <a:t>Innovación</a:t>
                      </a:r>
                    </a:p>
                    <a:p>
                      <a:pPr algn="ctr"/>
                      <a:endParaRPr lang="es-MX" sz="1300" dirty="0">
                        <a:solidFill>
                          <a:schemeClr val="tx1"/>
                        </a:solidFill>
                        <a:latin typeface="Georgia"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buFont typeface="Wingdings" pitchFamily="2" charset="2"/>
                        <a:buChar char="ü"/>
                      </a:pPr>
                      <a:r>
                        <a:rPr lang="es-MX" sz="1120" b="0" kern="1200" dirty="0" smtClean="0">
                          <a:solidFill>
                            <a:schemeClr val="tx1"/>
                          </a:solidFill>
                          <a:latin typeface="Georgia" pitchFamily="18" charset="0"/>
                          <a:ea typeface="+mn-ea"/>
                          <a:cs typeface="+mn-cs"/>
                        </a:rPr>
                        <a:t>Detecta oportunidades</a:t>
                      </a:r>
                    </a:p>
                    <a:p>
                      <a:pPr marL="171450" indent="-171450">
                        <a:buFont typeface="Wingdings" pitchFamily="2" charset="2"/>
                        <a:buChar char="ü"/>
                      </a:pPr>
                      <a:r>
                        <a:rPr lang="es-MX" sz="1120" b="0" kern="1200" dirty="0" smtClean="0">
                          <a:solidFill>
                            <a:schemeClr val="tx1"/>
                          </a:solidFill>
                          <a:latin typeface="Georgia" pitchFamily="18" charset="0"/>
                          <a:ea typeface="+mn-ea"/>
                          <a:cs typeface="+mn-cs"/>
                        </a:rPr>
                        <a:t>Prueba ideas audaces</a:t>
                      </a:r>
                    </a:p>
                    <a:p>
                      <a:pPr marL="171450" indent="-171450">
                        <a:buFont typeface="Wingdings" pitchFamily="2" charset="2"/>
                        <a:buChar char="ü"/>
                      </a:pPr>
                      <a:r>
                        <a:rPr lang="es-MX" sz="1120" b="0" kern="1200" dirty="0" smtClean="0">
                          <a:solidFill>
                            <a:schemeClr val="tx1"/>
                          </a:solidFill>
                          <a:latin typeface="Georgia" pitchFamily="18" charset="0"/>
                          <a:ea typeface="+mn-ea"/>
                          <a:cs typeface="+mn-cs"/>
                        </a:rPr>
                        <a:t>Crea valor</a:t>
                      </a:r>
                    </a:p>
                    <a:p>
                      <a:pPr marL="171450" indent="-171450">
                        <a:buFont typeface="Wingdings" pitchFamily="2" charset="2"/>
                        <a:buChar char="ü"/>
                      </a:pPr>
                      <a:r>
                        <a:rPr lang="es-MX" sz="1120" b="0" kern="1200" dirty="0" smtClean="0">
                          <a:solidFill>
                            <a:schemeClr val="tx1"/>
                          </a:solidFill>
                          <a:latin typeface="Georgia" pitchFamily="18" charset="0"/>
                          <a:ea typeface="+mn-ea"/>
                          <a:cs typeface="+mn-cs"/>
                        </a:rPr>
                        <a:t>Gestiona nuevos proyectos</a:t>
                      </a:r>
                    </a:p>
                    <a:p>
                      <a:pPr marL="171450" indent="-171450">
                        <a:buFont typeface="Wingdings" pitchFamily="2" charset="2"/>
                        <a:buChar char="ü"/>
                      </a:pPr>
                      <a:r>
                        <a:rPr lang="es-MX" sz="1120" b="0" kern="1200" dirty="0" smtClean="0">
                          <a:solidFill>
                            <a:schemeClr val="tx1"/>
                          </a:solidFill>
                          <a:latin typeface="Georgia" pitchFamily="18" charset="0"/>
                          <a:ea typeface="+mn-ea"/>
                          <a:cs typeface="+mn-cs"/>
                        </a:rPr>
                        <a:t>Cuenta con manejo de finanzas básicas</a:t>
                      </a:r>
                    </a:p>
                    <a:p>
                      <a:pPr marL="171450" indent="-171450">
                        <a:buFont typeface="Wingdings" pitchFamily="2" charset="2"/>
                        <a:buChar char="ü"/>
                      </a:pPr>
                      <a:r>
                        <a:rPr lang="es-MX" sz="1120" b="0" kern="1200" dirty="0" smtClean="0">
                          <a:solidFill>
                            <a:schemeClr val="tx1"/>
                          </a:solidFill>
                          <a:latin typeface="Georgia" pitchFamily="18" charset="0"/>
                          <a:ea typeface="+mn-ea"/>
                          <a:cs typeface="+mn-cs"/>
                        </a:rPr>
                        <a:t>Desarrolla alianzas estratégicas</a:t>
                      </a:r>
                      <a:endParaRPr lang="es-MX" sz="1120" b="0" kern="1200" dirty="0">
                        <a:solidFill>
                          <a:schemeClr val="tx1"/>
                        </a:solidFill>
                        <a:latin typeface="Georgia" pitchFamily="18"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4769717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Marcador de número de diapositiva"/>
          <p:cNvSpPr>
            <a:spLocks noGrp="1"/>
          </p:cNvSpPr>
          <p:nvPr>
            <p:ph type="sldNum" sz="quarter" idx="12"/>
          </p:nvPr>
        </p:nvSpPr>
        <p:spPr bwMode="auto">
          <a:xfrm>
            <a:off x="6876256" y="6520259"/>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fld id="{A655F924-C94D-4DB1-86E2-335085917AF8}" type="slidenum">
              <a:rPr lang="es-ES" sz="1100" smtClean="0">
                <a:solidFill>
                  <a:srgbClr val="FFFFFF"/>
                </a:solidFill>
                <a:latin typeface="Georgia" pitchFamily="18" charset="0"/>
              </a:rPr>
              <a:pPr/>
              <a:t>4</a:t>
            </a:fld>
            <a:endParaRPr lang="es-ES" sz="1100" dirty="0" smtClean="0">
              <a:solidFill>
                <a:srgbClr val="FFFFFF"/>
              </a:solidFill>
              <a:latin typeface="Georgia" pitchFamily="18" charset="0"/>
            </a:endParaRPr>
          </a:p>
        </p:txBody>
      </p:sp>
      <p:sp>
        <p:nvSpPr>
          <p:cNvPr id="5" name="26 CuadroTexto"/>
          <p:cNvSpPr txBox="1">
            <a:spLocks noChangeArrowheads="1"/>
          </p:cNvSpPr>
          <p:nvPr/>
        </p:nvSpPr>
        <p:spPr bwMode="auto">
          <a:xfrm>
            <a:off x="971600" y="228600"/>
            <a:ext cx="731565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algn="ctr" eaLnBrk="1" fontAlgn="base" hangingPunct="1">
              <a:spcBef>
                <a:spcPct val="0"/>
              </a:spcBef>
              <a:spcAft>
                <a:spcPct val="0"/>
              </a:spcAft>
            </a:pPr>
            <a:r>
              <a:rPr lang="es-MX" sz="2400" b="1" dirty="0" smtClean="0">
                <a:solidFill>
                  <a:prstClr val="black"/>
                </a:solidFill>
                <a:latin typeface="Georgia"/>
                <a:cs typeface="Georgia"/>
              </a:rPr>
              <a:t>Avances y metas</a:t>
            </a:r>
            <a:endParaRPr lang="es-MX" sz="2400" b="1" dirty="0">
              <a:solidFill>
                <a:prstClr val="black"/>
              </a:solidFill>
              <a:latin typeface="Georgia"/>
              <a:cs typeface="Georgia"/>
            </a:endParaRPr>
          </a:p>
        </p:txBody>
      </p:sp>
      <p:pic>
        <p:nvPicPr>
          <p:cNvPr id="26" name="7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45782" y="373595"/>
            <a:ext cx="685799" cy="559628"/>
          </a:xfrm>
          <a:prstGeom prst="rect">
            <a:avLst/>
          </a:prstGeom>
        </p:spPr>
      </p:pic>
      <p:pic>
        <p:nvPicPr>
          <p:cNvPr id="3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623" r="14750" b="60667"/>
          <a:stretch/>
        </p:blipFill>
        <p:spPr bwMode="auto">
          <a:xfrm>
            <a:off x="283053" y="1623272"/>
            <a:ext cx="174147" cy="25886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623" r="14750" b="60667"/>
          <a:stretch/>
        </p:blipFill>
        <p:spPr bwMode="auto">
          <a:xfrm>
            <a:off x="283050" y="3246332"/>
            <a:ext cx="174147" cy="25886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623" r="14750" b="60667"/>
          <a:stretch/>
        </p:blipFill>
        <p:spPr bwMode="auto">
          <a:xfrm>
            <a:off x="283053" y="2971800"/>
            <a:ext cx="174147" cy="25886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60674" y="1203968"/>
            <a:ext cx="4258732" cy="387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9" name="93 Tabla"/>
          <p:cNvGraphicFramePr>
            <a:graphicFrameLocks noGrp="1"/>
          </p:cNvGraphicFramePr>
          <p:nvPr>
            <p:extLst>
              <p:ext uri="{D42A27DB-BD31-4B8C-83A1-F6EECF244321}">
                <p14:modId xmlns:p14="http://schemas.microsoft.com/office/powerpoint/2010/main" val="1524595736"/>
              </p:ext>
            </p:extLst>
          </p:nvPr>
        </p:nvGraphicFramePr>
        <p:xfrm>
          <a:off x="457200" y="1600200"/>
          <a:ext cx="4129255" cy="2301240"/>
        </p:xfrm>
        <a:graphic>
          <a:graphicData uri="http://schemas.openxmlformats.org/drawingml/2006/table">
            <a:tbl>
              <a:tblPr firstRow="1" bandRow="1">
                <a:effectLst>
                  <a:outerShdw blurRad="50800" dist="38100" dir="16200000" rotWithShape="0">
                    <a:prstClr val="black">
                      <a:alpha val="40000"/>
                    </a:prstClr>
                  </a:outerShdw>
                </a:effectLst>
                <a:tableStyleId>{2D5ABB26-0587-4C30-8999-92F81FD0307C}</a:tableStyleId>
              </a:tblPr>
              <a:tblGrid>
                <a:gridCol w="4129255"/>
              </a:tblGrid>
              <a:tr h="641881">
                <a:tc>
                  <a:txBody>
                    <a:bodyPr/>
                    <a:lstStyle/>
                    <a:p>
                      <a:pPr marL="0" marR="0" lvl="0" indent="0" algn="l" defTabSz="914400" rtl="0" eaLnBrk="1" fontAlgn="auto" latinLnBrk="0" hangingPunct="1">
                        <a:lnSpc>
                          <a:spcPct val="100000"/>
                        </a:lnSpc>
                        <a:spcBef>
                          <a:spcPts val="600"/>
                        </a:spcBef>
                        <a:spcAft>
                          <a:spcPts val="0"/>
                        </a:spcAft>
                        <a:buClr>
                          <a:srgbClr val="298A22"/>
                        </a:buClr>
                        <a:buSzTx/>
                        <a:buFontTx/>
                        <a:buNone/>
                        <a:tabLst/>
                        <a:defRPr/>
                      </a:pPr>
                      <a:r>
                        <a:rPr kumimoji="0" lang="es-MX" sz="1250" b="1" u="none" strike="noStrike" kern="1200" cap="none" spc="0" normalizeH="0" baseline="0" dirty="0" smtClean="0">
                          <a:ln>
                            <a:noFill/>
                          </a:ln>
                          <a:solidFill>
                            <a:schemeClr val="tx1">
                              <a:lumMod val="75000"/>
                              <a:lumOff val="25000"/>
                            </a:schemeClr>
                          </a:solidFill>
                          <a:effectLst/>
                          <a:uLnTx/>
                          <a:uFillTx/>
                          <a:latin typeface="Georgia" pitchFamily="18" charset="0"/>
                        </a:rPr>
                        <a:t>1,128</a:t>
                      </a:r>
                      <a:r>
                        <a:rPr kumimoji="0" lang="es-MX" sz="1250" u="none" strike="noStrike" kern="1200" cap="none" spc="0" normalizeH="0" baseline="0" dirty="0" smtClean="0">
                          <a:ln>
                            <a:noFill/>
                          </a:ln>
                          <a:solidFill>
                            <a:schemeClr val="tx1">
                              <a:lumMod val="75000"/>
                              <a:lumOff val="25000"/>
                            </a:schemeClr>
                          </a:solidFill>
                          <a:effectLst/>
                          <a:uLnTx/>
                          <a:uFillTx/>
                          <a:latin typeface="Georgia" pitchFamily="18" charset="0"/>
                        </a:rPr>
                        <a:t> centros emprendedores creados a través de 10 procesos de transferencia del modelo (nacional, regional, y estatal)</a:t>
                      </a:r>
                    </a:p>
                    <a:p>
                      <a:pPr marL="0" marR="0" lvl="0" indent="0" algn="l" defTabSz="914400" rtl="0" eaLnBrk="1" fontAlgn="auto" latinLnBrk="0" hangingPunct="1">
                        <a:lnSpc>
                          <a:spcPct val="100000"/>
                        </a:lnSpc>
                        <a:spcBef>
                          <a:spcPts val="600"/>
                        </a:spcBef>
                        <a:spcAft>
                          <a:spcPts val="0"/>
                        </a:spcAft>
                        <a:buClr>
                          <a:srgbClr val="298A22"/>
                        </a:buClr>
                        <a:buSzTx/>
                        <a:buFontTx/>
                        <a:buNone/>
                        <a:tabLst/>
                        <a:defRPr/>
                      </a:pPr>
                      <a:r>
                        <a:rPr kumimoji="0" lang="es-MX" sz="1250" b="1" i="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2,256 </a:t>
                      </a:r>
                      <a:r>
                        <a:rPr kumimoji="0" lang="es-MX" sz="1250" b="0" i="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docentes capacitados</a:t>
                      </a:r>
                    </a:p>
                    <a:p>
                      <a:pPr marL="0" marR="0" lvl="0" indent="0" algn="l" defTabSz="914400" rtl="0" eaLnBrk="1" fontAlgn="auto" latinLnBrk="0" hangingPunct="1">
                        <a:lnSpc>
                          <a:spcPct val="100000"/>
                        </a:lnSpc>
                        <a:spcBef>
                          <a:spcPts val="600"/>
                        </a:spcBef>
                        <a:spcAft>
                          <a:spcPts val="0"/>
                        </a:spcAft>
                        <a:buClr>
                          <a:srgbClr val="298A22"/>
                        </a:buClr>
                        <a:buSzTx/>
                        <a:buFontTx/>
                        <a:buNone/>
                        <a:tabLst/>
                        <a:defRPr/>
                      </a:pPr>
                      <a:r>
                        <a:rPr kumimoji="0" lang="es-MX" sz="1250" b="1" i="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56 </a:t>
                      </a:r>
                      <a:r>
                        <a:rPr kumimoji="0" lang="es-MX" sz="1250" b="0" i="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mil estudiantes atendidos directament</a:t>
                      </a:r>
                      <a:r>
                        <a:rPr kumimoji="0" lang="es-MX" sz="1250" b="1" i="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e//</a:t>
                      </a:r>
                      <a:r>
                        <a:rPr kumimoji="0" lang="es-MX" sz="1250" b="0" i="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beneficiarios potenciales </a:t>
                      </a:r>
                      <a:r>
                        <a:rPr kumimoji="0" lang="es-MX" sz="1250" b="1" i="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898,778.</a:t>
                      </a:r>
                    </a:p>
                    <a:p>
                      <a:pPr marL="0" marR="0" lvl="0" indent="0" algn="l" defTabSz="914400" rtl="0" eaLnBrk="1" fontAlgn="auto" latinLnBrk="0" hangingPunct="1">
                        <a:lnSpc>
                          <a:spcPct val="100000"/>
                        </a:lnSpc>
                        <a:spcBef>
                          <a:spcPts val="600"/>
                        </a:spcBef>
                        <a:spcAft>
                          <a:spcPts val="0"/>
                        </a:spcAft>
                        <a:buClr>
                          <a:srgbClr val="298A22"/>
                        </a:buClr>
                        <a:buSzTx/>
                        <a:buFontTx/>
                        <a:buNone/>
                        <a:tabLst/>
                        <a:defRPr/>
                      </a:pPr>
                      <a:r>
                        <a:rPr kumimoji="0" lang="es-MX" sz="1250" b="1" i="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46 </a:t>
                      </a:r>
                      <a:r>
                        <a:rPr kumimoji="0" lang="es-MX" sz="1250" b="0" i="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líderes multiplicadores</a:t>
                      </a:r>
                    </a:p>
                    <a:p>
                      <a:pPr marL="0" marR="0" lvl="0" indent="0" algn="l" defTabSz="914400" rtl="0" eaLnBrk="1" fontAlgn="auto" latinLnBrk="0" hangingPunct="1">
                        <a:lnSpc>
                          <a:spcPct val="100000"/>
                        </a:lnSpc>
                        <a:spcBef>
                          <a:spcPts val="600"/>
                        </a:spcBef>
                        <a:spcAft>
                          <a:spcPts val="0"/>
                        </a:spcAft>
                        <a:buClr>
                          <a:srgbClr val="298A22"/>
                        </a:buClr>
                        <a:buSzTx/>
                        <a:buFontTx/>
                        <a:buNone/>
                        <a:tabLst/>
                        <a:defRPr/>
                      </a:pPr>
                      <a:r>
                        <a:rPr kumimoji="0" lang="es-MX" sz="1250" b="1"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Reconocimiento</a:t>
                      </a:r>
                      <a:r>
                        <a:rPr kumimoji="0" lang="es-MX" sz="125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 de la metodología como una </a:t>
                      </a:r>
                      <a:r>
                        <a:rPr kumimoji="0" lang="es-MX" sz="1250" b="1"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buena práctica  </a:t>
                      </a:r>
                      <a:r>
                        <a:rPr kumimoji="0" lang="es-MX" sz="125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en la Cumbre de Líderes en Acción por la Educación (</a:t>
                      </a:r>
                      <a:r>
                        <a:rPr kumimoji="0" lang="es-MX" sz="1250" b="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CLASE 2014</a:t>
                      </a:r>
                      <a:r>
                        <a:rPr kumimoji="0" lang="es-MX" sz="125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a:t>
                      </a:r>
                    </a:p>
                  </a:txBody>
                  <a:tcP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r>
            </a:tbl>
          </a:graphicData>
        </a:graphic>
      </p:graphicFrame>
      <p:graphicFrame>
        <p:nvGraphicFramePr>
          <p:cNvPr id="40" name="Gráfico 18"/>
          <p:cNvGraphicFramePr/>
          <p:nvPr>
            <p:extLst>
              <p:ext uri="{D42A27DB-BD31-4B8C-83A1-F6EECF244321}">
                <p14:modId xmlns:p14="http://schemas.microsoft.com/office/powerpoint/2010/main" val="678028189"/>
              </p:ext>
            </p:extLst>
          </p:nvPr>
        </p:nvGraphicFramePr>
        <p:xfrm>
          <a:off x="5096932" y="3824604"/>
          <a:ext cx="3894668" cy="2743200"/>
        </p:xfrm>
        <a:graphic>
          <a:graphicData uri="http://schemas.openxmlformats.org/drawingml/2006/chart">
            <c:chart xmlns:c="http://schemas.openxmlformats.org/drawingml/2006/chart" xmlns:r="http://schemas.openxmlformats.org/officeDocument/2006/relationships" r:id="rId5"/>
          </a:graphicData>
        </a:graphic>
      </p:graphicFrame>
      <p:pic>
        <p:nvPicPr>
          <p:cNvPr id="4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623" r="14750" b="60667"/>
          <a:stretch/>
        </p:blipFill>
        <p:spPr bwMode="auto">
          <a:xfrm>
            <a:off x="283053" y="4191000"/>
            <a:ext cx="174147" cy="25886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623" r="14750" b="60667"/>
          <a:stretch/>
        </p:blipFill>
        <p:spPr bwMode="auto">
          <a:xfrm>
            <a:off x="283053" y="4648200"/>
            <a:ext cx="174147" cy="25886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623" r="14750" b="60667"/>
          <a:stretch/>
        </p:blipFill>
        <p:spPr bwMode="auto">
          <a:xfrm>
            <a:off x="283053" y="4937336"/>
            <a:ext cx="174147" cy="25886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4" name="93 Tabla"/>
          <p:cNvGraphicFramePr>
            <a:graphicFrameLocks noGrp="1"/>
          </p:cNvGraphicFramePr>
          <p:nvPr>
            <p:extLst>
              <p:ext uri="{D42A27DB-BD31-4B8C-83A1-F6EECF244321}">
                <p14:modId xmlns:p14="http://schemas.microsoft.com/office/powerpoint/2010/main" val="2227175132"/>
              </p:ext>
            </p:extLst>
          </p:nvPr>
        </p:nvGraphicFramePr>
        <p:xfrm>
          <a:off x="457200" y="4175760"/>
          <a:ext cx="4101023" cy="2453640"/>
        </p:xfrm>
        <a:graphic>
          <a:graphicData uri="http://schemas.openxmlformats.org/drawingml/2006/table">
            <a:tbl>
              <a:tblPr firstRow="1" bandRow="1">
                <a:effectLst>
                  <a:outerShdw blurRad="50800" dist="38100" dir="16200000" rotWithShape="0">
                    <a:prstClr val="black">
                      <a:alpha val="40000"/>
                    </a:prstClr>
                  </a:outerShdw>
                </a:effectLst>
                <a:tableStyleId>{2D5ABB26-0587-4C30-8999-92F81FD0307C}</a:tableStyleId>
              </a:tblPr>
              <a:tblGrid>
                <a:gridCol w="4101023"/>
              </a:tblGrid>
              <a:tr h="641881">
                <a:tc>
                  <a:txBody>
                    <a:bodyPr/>
                    <a:lstStyle/>
                    <a:p>
                      <a:pPr marL="0" marR="0" lvl="0" indent="0" algn="l" defTabSz="914400" rtl="0" eaLnBrk="1" fontAlgn="auto" latinLnBrk="0" hangingPunct="1">
                        <a:lnSpc>
                          <a:spcPct val="100000"/>
                        </a:lnSpc>
                        <a:spcBef>
                          <a:spcPts val="600"/>
                        </a:spcBef>
                        <a:spcAft>
                          <a:spcPts val="0"/>
                        </a:spcAft>
                        <a:buClr>
                          <a:srgbClr val="298A22"/>
                        </a:buClr>
                        <a:buSzTx/>
                        <a:buFontTx/>
                        <a:buNone/>
                        <a:tabLst/>
                        <a:defRPr/>
                      </a:pPr>
                      <a:r>
                        <a:rPr kumimoji="0" lang="es-MX" sz="1250" b="0" u="none" strike="noStrike" kern="1200" cap="none" spc="0" normalizeH="0" baseline="0" dirty="0" smtClean="0">
                          <a:ln>
                            <a:noFill/>
                          </a:ln>
                          <a:solidFill>
                            <a:schemeClr val="tx1">
                              <a:lumMod val="75000"/>
                              <a:lumOff val="25000"/>
                            </a:schemeClr>
                          </a:solidFill>
                          <a:effectLst/>
                          <a:uLnTx/>
                          <a:uFillTx/>
                          <a:latin typeface="Georgia" pitchFamily="18" charset="0"/>
                        </a:rPr>
                        <a:t>Llegar a </a:t>
                      </a:r>
                      <a:r>
                        <a:rPr kumimoji="0" lang="es-MX" sz="1250" b="1" u="none" strike="noStrike" kern="1200" cap="none" spc="0" normalizeH="0" baseline="0" dirty="0" smtClean="0">
                          <a:ln>
                            <a:noFill/>
                          </a:ln>
                          <a:solidFill>
                            <a:schemeClr val="tx1">
                              <a:lumMod val="75000"/>
                              <a:lumOff val="25000"/>
                            </a:schemeClr>
                          </a:solidFill>
                          <a:effectLst/>
                          <a:uLnTx/>
                          <a:uFillTx/>
                          <a:latin typeface="Georgia" pitchFamily="18" charset="0"/>
                        </a:rPr>
                        <a:t>2,628</a:t>
                      </a:r>
                      <a:r>
                        <a:rPr kumimoji="0" lang="es-MX" sz="1250" u="none" strike="noStrike" kern="1200" cap="none" spc="0" normalizeH="0" baseline="0" dirty="0" smtClean="0">
                          <a:ln>
                            <a:noFill/>
                          </a:ln>
                          <a:solidFill>
                            <a:schemeClr val="tx1">
                              <a:lumMod val="75000"/>
                              <a:lumOff val="25000"/>
                            </a:schemeClr>
                          </a:solidFill>
                          <a:effectLst/>
                          <a:uLnTx/>
                          <a:uFillTx/>
                          <a:latin typeface="Georgia" pitchFamily="18" charset="0"/>
                        </a:rPr>
                        <a:t> centros emprendedores,  en un proceso de 14 transferencias.</a:t>
                      </a:r>
                      <a:endParaRPr kumimoji="0" lang="es-MX" sz="1250" b="0" i="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endParaRPr>
                    </a:p>
                    <a:p>
                      <a:pPr marL="0" marR="0" lvl="0" indent="0" algn="l" defTabSz="914400" rtl="0" eaLnBrk="1" fontAlgn="auto" latinLnBrk="0" hangingPunct="1">
                        <a:lnSpc>
                          <a:spcPct val="100000"/>
                        </a:lnSpc>
                        <a:spcBef>
                          <a:spcPts val="600"/>
                        </a:spcBef>
                        <a:spcAft>
                          <a:spcPts val="0"/>
                        </a:spcAft>
                        <a:buClr>
                          <a:srgbClr val="298A22"/>
                        </a:buClr>
                        <a:buSzTx/>
                        <a:buFontTx/>
                        <a:buNone/>
                        <a:tabLst/>
                        <a:defRPr/>
                      </a:pPr>
                      <a:r>
                        <a:rPr kumimoji="0" lang="es-MX" sz="1250" b="1" u="none" strike="noStrike" kern="1200" cap="none" spc="0" normalizeH="0" baseline="0" dirty="0" smtClean="0">
                          <a:ln>
                            <a:noFill/>
                          </a:ln>
                          <a:solidFill>
                            <a:schemeClr val="tx1">
                              <a:lumMod val="75000"/>
                              <a:lumOff val="25000"/>
                            </a:schemeClr>
                          </a:solidFill>
                          <a:effectLst/>
                          <a:uLnTx/>
                          <a:uFillTx/>
                          <a:latin typeface="Georgia" pitchFamily="18" charset="0"/>
                        </a:rPr>
                        <a:t>5,256</a:t>
                      </a:r>
                      <a:r>
                        <a:rPr kumimoji="0" lang="es-MX" sz="1250" u="none" strike="noStrike" kern="1200" cap="none" spc="0" normalizeH="0" baseline="0" dirty="0" smtClean="0">
                          <a:ln>
                            <a:noFill/>
                          </a:ln>
                          <a:solidFill>
                            <a:schemeClr val="tx1">
                              <a:lumMod val="75000"/>
                              <a:lumOff val="25000"/>
                            </a:schemeClr>
                          </a:solidFill>
                          <a:effectLst/>
                          <a:uLnTx/>
                          <a:uFillTx/>
                          <a:latin typeface="Georgia" pitchFamily="18" charset="0"/>
                        </a:rPr>
                        <a:t> docentes capacitados</a:t>
                      </a:r>
                      <a:endParaRPr kumimoji="0" lang="es-MX" sz="1250" b="0" i="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endParaRPr>
                    </a:p>
                    <a:p>
                      <a:pPr marL="0" marR="0" lvl="0" indent="0" algn="l" defTabSz="914400" rtl="0" eaLnBrk="1" fontAlgn="auto" latinLnBrk="0" hangingPunct="1">
                        <a:lnSpc>
                          <a:spcPct val="100000"/>
                        </a:lnSpc>
                        <a:spcBef>
                          <a:spcPts val="600"/>
                        </a:spcBef>
                        <a:spcAft>
                          <a:spcPts val="0"/>
                        </a:spcAft>
                        <a:buClr>
                          <a:srgbClr val="298A22"/>
                        </a:buClr>
                        <a:buSzTx/>
                        <a:buFontTx/>
                        <a:buNone/>
                        <a:tabLst/>
                        <a:defRPr/>
                      </a:pPr>
                      <a:r>
                        <a:rPr kumimoji="0" lang="es-MX" sz="1250" b="1" i="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132 </a:t>
                      </a:r>
                      <a:r>
                        <a:rPr kumimoji="0" lang="es-MX" sz="1250" b="0" i="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mil estudiantes por atender directamente</a:t>
                      </a:r>
                      <a:r>
                        <a:rPr kumimoji="0" lang="es-MX" sz="1250" b="1" i="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//2,093,961 </a:t>
                      </a:r>
                      <a:r>
                        <a:rPr kumimoji="0" lang="es-MX" sz="1250" b="0" i="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beneficiarios potenciales</a:t>
                      </a:r>
                    </a:p>
                    <a:p>
                      <a:pPr marL="0" marR="0" lvl="0" indent="0" algn="l" defTabSz="914400" rtl="0" eaLnBrk="1" fontAlgn="auto" latinLnBrk="0" hangingPunct="1">
                        <a:lnSpc>
                          <a:spcPct val="100000"/>
                        </a:lnSpc>
                        <a:spcBef>
                          <a:spcPts val="600"/>
                        </a:spcBef>
                        <a:spcAft>
                          <a:spcPts val="0"/>
                        </a:spcAft>
                        <a:buClr>
                          <a:srgbClr val="298A22"/>
                        </a:buClr>
                        <a:buSzTx/>
                        <a:buFontTx/>
                        <a:buNone/>
                        <a:tabLst/>
                        <a:defRPr/>
                      </a:pPr>
                      <a:r>
                        <a:rPr kumimoji="0" lang="es-MX" sz="1250" b="1" i="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20 </a:t>
                      </a:r>
                      <a:r>
                        <a:rPr kumimoji="0" lang="es-MX" sz="1250" b="0" i="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líderes multiplicadores</a:t>
                      </a:r>
                    </a:p>
                    <a:p>
                      <a:pPr marL="0" marR="0" lvl="0" indent="0" algn="l" defTabSz="914400" rtl="0" eaLnBrk="1" fontAlgn="auto" latinLnBrk="0" hangingPunct="1">
                        <a:lnSpc>
                          <a:spcPct val="100000"/>
                        </a:lnSpc>
                        <a:spcBef>
                          <a:spcPts val="600"/>
                        </a:spcBef>
                        <a:spcAft>
                          <a:spcPts val="0"/>
                        </a:spcAft>
                        <a:buClr>
                          <a:srgbClr val="298A22"/>
                        </a:buClr>
                        <a:buSzTx/>
                        <a:buFontTx/>
                        <a:buNone/>
                        <a:tabLst/>
                        <a:defRPr/>
                      </a:pPr>
                      <a:r>
                        <a:rPr kumimoji="0" lang="es-MX" sz="1250" u="none" strike="noStrike" kern="1200" cap="none" spc="0" normalizeH="0" baseline="0" dirty="0" smtClean="0">
                          <a:ln>
                            <a:noFill/>
                          </a:ln>
                          <a:solidFill>
                            <a:schemeClr val="tx1">
                              <a:lumMod val="75000"/>
                              <a:lumOff val="25000"/>
                            </a:schemeClr>
                          </a:solidFill>
                          <a:effectLst/>
                          <a:uLnTx/>
                          <a:uFillTx/>
                          <a:latin typeface="Georgia" pitchFamily="18" charset="0"/>
                        </a:rPr>
                        <a:t>1 Sistema de </a:t>
                      </a:r>
                      <a:r>
                        <a:rPr kumimoji="0" lang="es-MX" sz="1250" b="1" i="0" u="none" strike="noStrike" kern="1200" cap="none" spc="0" normalizeH="0" baseline="0" dirty="0" smtClean="0">
                          <a:ln>
                            <a:noFill/>
                          </a:ln>
                          <a:solidFill>
                            <a:schemeClr val="tx1">
                              <a:lumMod val="75000"/>
                              <a:lumOff val="25000"/>
                            </a:schemeClr>
                          </a:solidFill>
                          <a:effectLst/>
                          <a:uLnTx/>
                          <a:uFillTx/>
                          <a:latin typeface="Georgia" pitchFamily="18" charset="0"/>
                        </a:rPr>
                        <a:t>monitoreo</a:t>
                      </a:r>
                      <a:r>
                        <a:rPr kumimoji="0" lang="es-MX" sz="1250" u="none" strike="noStrike" kern="1200" cap="none" spc="0" normalizeH="0" baseline="0" dirty="0" smtClean="0">
                          <a:ln>
                            <a:noFill/>
                          </a:ln>
                          <a:solidFill>
                            <a:schemeClr val="tx1">
                              <a:lumMod val="75000"/>
                              <a:lumOff val="25000"/>
                            </a:schemeClr>
                          </a:solidFill>
                          <a:effectLst/>
                          <a:uLnTx/>
                          <a:uFillTx/>
                          <a:latin typeface="Georgia" pitchFamily="18" charset="0"/>
                        </a:rPr>
                        <a:t> y </a:t>
                      </a:r>
                      <a:r>
                        <a:rPr kumimoji="0" lang="es-MX" sz="1250" b="1" u="none" strike="noStrike" kern="1200" cap="none" spc="0" normalizeH="0" baseline="0" dirty="0" smtClean="0">
                          <a:ln>
                            <a:noFill/>
                          </a:ln>
                          <a:solidFill>
                            <a:schemeClr val="tx1">
                              <a:lumMod val="75000"/>
                              <a:lumOff val="25000"/>
                            </a:schemeClr>
                          </a:solidFill>
                          <a:effectLst/>
                          <a:uLnTx/>
                          <a:uFillTx/>
                          <a:latin typeface="Georgia" pitchFamily="18" charset="0"/>
                        </a:rPr>
                        <a:t>evaluación </a:t>
                      </a:r>
                    </a:p>
                    <a:p>
                      <a:pPr marL="0" marR="0" lvl="0" indent="0" algn="l" defTabSz="914400" rtl="0" eaLnBrk="1" fontAlgn="auto" latinLnBrk="0" hangingPunct="1">
                        <a:lnSpc>
                          <a:spcPct val="100000"/>
                        </a:lnSpc>
                        <a:spcBef>
                          <a:spcPts val="600"/>
                        </a:spcBef>
                        <a:spcAft>
                          <a:spcPts val="0"/>
                        </a:spcAft>
                        <a:buClr>
                          <a:srgbClr val="298A22"/>
                        </a:buClr>
                        <a:buSzTx/>
                        <a:buFontTx/>
                        <a:buNone/>
                        <a:tabLst/>
                        <a:defRPr/>
                      </a:pPr>
                      <a:r>
                        <a:rPr kumimoji="0" lang="es-MX" sz="1250" b="0" i="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Programa de estímulos y </a:t>
                      </a:r>
                      <a:r>
                        <a:rPr kumimoji="0" lang="es-MX" sz="1250" b="1" i="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reconocimientos</a:t>
                      </a:r>
                      <a:r>
                        <a:rPr kumimoji="0" lang="es-MX" sz="1250" b="0" i="0" u="none" strike="noStrike" kern="1200" cap="none" spc="0" normalizeH="0" baseline="0" dirty="0" smtClean="0">
                          <a:ln>
                            <a:noFill/>
                          </a:ln>
                          <a:solidFill>
                            <a:schemeClr val="tx1">
                              <a:lumMod val="75000"/>
                              <a:lumOff val="25000"/>
                            </a:schemeClr>
                          </a:solidFill>
                          <a:effectLst/>
                          <a:uLnTx/>
                          <a:uFillTx/>
                          <a:latin typeface="Georgia" pitchFamily="18" charset="0"/>
                          <a:ea typeface="+mn-ea"/>
                          <a:cs typeface="+mn-cs"/>
                        </a:rPr>
                        <a:t>.</a:t>
                      </a:r>
                    </a:p>
                    <a:p>
                      <a:pPr marL="0" marR="0" lvl="0" indent="0" algn="l" defTabSz="914400" rtl="0" eaLnBrk="1" fontAlgn="auto" latinLnBrk="0" hangingPunct="1">
                        <a:lnSpc>
                          <a:spcPct val="100000"/>
                        </a:lnSpc>
                        <a:spcBef>
                          <a:spcPts val="600"/>
                        </a:spcBef>
                        <a:spcAft>
                          <a:spcPts val="0"/>
                        </a:spcAft>
                        <a:buClr>
                          <a:srgbClr val="298A22"/>
                        </a:buClr>
                        <a:buSzTx/>
                        <a:buFontTx/>
                        <a:buNone/>
                        <a:tabLst/>
                        <a:defRPr/>
                      </a:pPr>
                      <a:r>
                        <a:rPr kumimoji="0" lang="es-MX" sz="1250" b="1" i="0" u="none" strike="noStrike" kern="1200" cap="none" spc="0" normalizeH="0" baseline="0" dirty="0" smtClean="0">
                          <a:ln>
                            <a:noFill/>
                          </a:ln>
                          <a:solidFill>
                            <a:schemeClr val="tx1">
                              <a:lumMod val="75000"/>
                              <a:lumOff val="25000"/>
                            </a:schemeClr>
                          </a:solidFill>
                          <a:effectLst/>
                          <a:uLnTx/>
                          <a:uFillTx/>
                          <a:latin typeface="Georgia"/>
                          <a:ea typeface="+mn-ea"/>
                          <a:cs typeface="Georgia"/>
                        </a:rPr>
                        <a:t>Encuentro</a:t>
                      </a:r>
                      <a:r>
                        <a:rPr kumimoji="0" lang="es-MX" sz="1250" b="0" i="0" u="none" strike="noStrike" kern="1200" cap="none" spc="0" normalizeH="0" baseline="0" dirty="0" smtClean="0">
                          <a:ln>
                            <a:noFill/>
                          </a:ln>
                          <a:solidFill>
                            <a:schemeClr val="tx1">
                              <a:lumMod val="75000"/>
                              <a:lumOff val="25000"/>
                            </a:schemeClr>
                          </a:solidFill>
                          <a:effectLst/>
                          <a:uLnTx/>
                          <a:uFillTx/>
                          <a:latin typeface="Georgia"/>
                          <a:ea typeface="+mn-ea"/>
                          <a:cs typeface="Georgia"/>
                        </a:rPr>
                        <a:t> internacional de experiencias en formación emprendedora en educación media superior </a:t>
                      </a:r>
                    </a:p>
                  </a:txBody>
                  <a:tcP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r>
            </a:tbl>
          </a:graphicData>
        </a:graphic>
      </p:graphicFrame>
      <p:pic>
        <p:nvPicPr>
          <p:cNvPr id="4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623" r="14750" b="60667"/>
          <a:stretch/>
        </p:blipFill>
        <p:spPr bwMode="auto">
          <a:xfrm>
            <a:off x="283053" y="5638800"/>
            <a:ext cx="174147" cy="25886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 name="CuadroTexto 53"/>
          <p:cNvSpPr txBox="1"/>
          <p:nvPr/>
        </p:nvSpPr>
        <p:spPr>
          <a:xfrm>
            <a:off x="304798" y="1295400"/>
            <a:ext cx="609599" cy="27699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ES" sz="1200" b="1" dirty="0" smtClean="0">
                <a:solidFill>
                  <a:schemeClr val="tx1">
                    <a:lumMod val="95000"/>
                    <a:lumOff val="5000"/>
                  </a:schemeClr>
                </a:solidFill>
                <a:latin typeface="Georgia"/>
                <a:cs typeface="Georgia"/>
              </a:rPr>
              <a:t>2014</a:t>
            </a:r>
            <a:endParaRPr lang="es-ES" sz="1200" b="1" dirty="0">
              <a:solidFill>
                <a:schemeClr val="tx1">
                  <a:lumMod val="95000"/>
                  <a:lumOff val="5000"/>
                </a:schemeClr>
              </a:solidFill>
              <a:latin typeface="Georgia"/>
              <a:cs typeface="Georgia"/>
            </a:endParaRPr>
          </a:p>
        </p:txBody>
      </p:sp>
      <p:sp>
        <p:nvSpPr>
          <p:cNvPr id="47" name="CuadroTexto 53"/>
          <p:cNvSpPr txBox="1"/>
          <p:nvPr/>
        </p:nvSpPr>
        <p:spPr>
          <a:xfrm>
            <a:off x="228597" y="3886200"/>
            <a:ext cx="609599" cy="27699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ES" sz="1200" b="1" dirty="0" smtClean="0">
                <a:solidFill>
                  <a:schemeClr val="tx1">
                    <a:lumMod val="95000"/>
                    <a:lumOff val="5000"/>
                  </a:schemeClr>
                </a:solidFill>
                <a:latin typeface="Georgia"/>
                <a:cs typeface="Georgia"/>
              </a:rPr>
              <a:t>2015</a:t>
            </a:r>
            <a:endParaRPr lang="es-ES" sz="1200" b="1" dirty="0">
              <a:solidFill>
                <a:schemeClr val="tx1">
                  <a:lumMod val="95000"/>
                  <a:lumOff val="5000"/>
                </a:schemeClr>
              </a:solidFill>
              <a:latin typeface="Georgia"/>
              <a:cs typeface="Georgia"/>
            </a:endParaRPr>
          </a:p>
        </p:txBody>
      </p:sp>
      <p:pic>
        <p:nvPicPr>
          <p:cNvPr id="48" name="Imagen 11"/>
          <p:cNvPicPr>
            <a:picLocks noChangeAspect="1"/>
          </p:cNvPicPr>
          <p:nvPr/>
        </p:nvPicPr>
        <p:blipFill rotWithShape="1">
          <a:blip r:embed="rId6" cstate="print">
            <a:extLst>
              <a:ext uri="{28A0092B-C50C-407E-A947-70E740481C1C}">
                <a14:useLocalDpi xmlns:a14="http://schemas.microsoft.com/office/drawing/2010/main" val="0"/>
              </a:ext>
            </a:extLst>
          </a:blip>
          <a:srcRect l="4097" t="6482" b="7910"/>
          <a:stretch/>
        </p:blipFill>
        <p:spPr>
          <a:xfrm>
            <a:off x="5181600" y="1676400"/>
            <a:ext cx="3810000" cy="2446913"/>
          </a:xfrm>
          <a:prstGeom prst="rect">
            <a:avLst/>
          </a:prstGeom>
          <a:ln>
            <a:noFill/>
          </a:ln>
          <a:effectLst>
            <a:softEdge rad="112500"/>
          </a:effectLst>
        </p:spPr>
      </p:pic>
      <p:pic>
        <p:nvPicPr>
          <p:cNvPr id="49" name="Imagen 12"/>
          <p:cNvPicPr>
            <a:picLocks noChangeAspect="1"/>
          </p:cNvPicPr>
          <p:nvPr/>
        </p:nvPicPr>
        <p:blipFill rotWithShape="1">
          <a:blip r:embed="rId7" cstate="print">
            <a:extLst>
              <a:ext uri="{28A0092B-C50C-407E-A947-70E740481C1C}">
                <a14:useLocalDpi xmlns:a14="http://schemas.microsoft.com/office/drawing/2010/main" val="0"/>
              </a:ext>
            </a:extLst>
          </a:blip>
          <a:srcRect t="3649" r="85186" b="78854"/>
          <a:stretch/>
        </p:blipFill>
        <p:spPr>
          <a:xfrm>
            <a:off x="7721420" y="1811691"/>
            <a:ext cx="1270180" cy="1068901"/>
          </a:xfrm>
          <a:prstGeom prst="rect">
            <a:avLst/>
          </a:prstGeom>
        </p:spPr>
      </p:pic>
      <p:pic>
        <p:nvPicPr>
          <p:cNvPr id="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623" r="14750" b="60667"/>
          <a:stretch/>
        </p:blipFill>
        <p:spPr bwMode="auto">
          <a:xfrm>
            <a:off x="283053" y="2263140"/>
            <a:ext cx="174147" cy="25886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623" r="14750" b="60667"/>
          <a:stretch/>
        </p:blipFill>
        <p:spPr bwMode="auto">
          <a:xfrm>
            <a:off x="283053" y="2537672"/>
            <a:ext cx="174147" cy="25886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623" r="14750" b="60667"/>
          <a:stretch/>
        </p:blipFill>
        <p:spPr bwMode="auto">
          <a:xfrm>
            <a:off x="283053" y="5379932"/>
            <a:ext cx="174147" cy="25886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623" r="14750" b="60667"/>
          <a:stretch/>
        </p:blipFill>
        <p:spPr bwMode="auto">
          <a:xfrm>
            <a:off x="283053" y="5867400"/>
            <a:ext cx="174147" cy="25886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623" r="14750" b="60667"/>
          <a:stretch/>
        </p:blipFill>
        <p:spPr bwMode="auto">
          <a:xfrm>
            <a:off x="283053" y="6141932"/>
            <a:ext cx="174147" cy="25886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 name="54 CuadroTexto"/>
          <p:cNvSpPr txBox="1"/>
          <p:nvPr/>
        </p:nvSpPr>
        <p:spPr>
          <a:xfrm>
            <a:off x="6400800" y="1573236"/>
            <a:ext cx="2743200" cy="261610"/>
          </a:xfrm>
          <a:prstGeom prst="rect">
            <a:avLst/>
          </a:prstGeom>
          <a:noFill/>
          <a:ln>
            <a:noFill/>
          </a:ln>
        </p:spPr>
        <p:txBody>
          <a:bodyPr wrap="square" rtlCol="0">
            <a:spAutoFit/>
          </a:bodyPr>
          <a:lstStyle/>
          <a:p>
            <a:pPr algn="ctr"/>
            <a:r>
              <a:rPr lang="es-MX" sz="1100" b="1" dirty="0" smtClean="0">
                <a:solidFill>
                  <a:schemeClr val="tx1">
                    <a:lumMod val="65000"/>
                    <a:lumOff val="35000"/>
                  </a:schemeClr>
                </a:solidFill>
                <a:latin typeface="Georgia"/>
                <a:cs typeface="Georgia"/>
              </a:rPr>
              <a:t>Distribución de Centros por estado</a:t>
            </a:r>
            <a:endParaRPr lang="es-MX" sz="1100" b="1" dirty="0">
              <a:solidFill>
                <a:schemeClr val="tx1">
                  <a:lumMod val="65000"/>
                  <a:lumOff val="35000"/>
                </a:schemeClr>
              </a:solidFill>
              <a:latin typeface="Georgia"/>
              <a:cs typeface="Georgia"/>
            </a:endParaRPr>
          </a:p>
        </p:txBody>
      </p:sp>
    </p:spTree>
    <p:extLst>
      <p:ext uri="{BB962C8B-B14F-4D97-AF65-F5344CB8AC3E}">
        <p14:creationId xmlns:p14="http://schemas.microsoft.com/office/powerpoint/2010/main" val="68070921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Marcador de número de diapositiva"/>
          <p:cNvSpPr>
            <a:spLocks noGrp="1"/>
          </p:cNvSpPr>
          <p:nvPr>
            <p:ph type="sldNum" sz="quarter" idx="12"/>
          </p:nvPr>
        </p:nvSpPr>
        <p:spPr bwMode="auto">
          <a:xfrm>
            <a:off x="6876256" y="6520259"/>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fld id="{A655F924-C94D-4DB1-86E2-335085917AF8}" type="slidenum">
              <a:rPr lang="es-ES" sz="1100" smtClean="0">
                <a:solidFill>
                  <a:srgbClr val="FFFFFF"/>
                </a:solidFill>
                <a:latin typeface="Georgia" pitchFamily="18" charset="0"/>
              </a:rPr>
              <a:pPr/>
              <a:t>5</a:t>
            </a:fld>
            <a:endParaRPr lang="es-ES" sz="1100" dirty="0" smtClean="0">
              <a:solidFill>
                <a:srgbClr val="FFFFFF"/>
              </a:solidFill>
              <a:latin typeface="Georgia" pitchFamily="18" charset="0"/>
            </a:endParaRPr>
          </a:p>
        </p:txBody>
      </p:sp>
      <p:sp>
        <p:nvSpPr>
          <p:cNvPr id="5" name="26 CuadroTexto"/>
          <p:cNvSpPr txBox="1">
            <a:spLocks noChangeArrowheads="1"/>
          </p:cNvSpPr>
          <p:nvPr/>
        </p:nvSpPr>
        <p:spPr bwMode="auto">
          <a:xfrm>
            <a:off x="971600" y="228600"/>
            <a:ext cx="731565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algn="ctr" eaLnBrk="1" fontAlgn="base" hangingPunct="1">
              <a:spcBef>
                <a:spcPct val="0"/>
              </a:spcBef>
              <a:spcAft>
                <a:spcPct val="0"/>
              </a:spcAft>
            </a:pPr>
            <a:r>
              <a:rPr lang="es-MX" sz="2400" b="1" dirty="0" smtClean="0">
                <a:solidFill>
                  <a:prstClr val="black"/>
                </a:solidFill>
                <a:latin typeface="Georgia" pitchFamily="18" charset="0"/>
              </a:rPr>
              <a:t>El centro de emprendedores clave para la vinculación con el ecosistem</a:t>
            </a:r>
            <a:r>
              <a:rPr lang="es-MX" sz="2400" b="1" dirty="0">
                <a:solidFill>
                  <a:prstClr val="black"/>
                </a:solidFill>
                <a:latin typeface="Georgia" pitchFamily="18" charset="0"/>
              </a:rPr>
              <a:t>a</a:t>
            </a:r>
          </a:p>
        </p:txBody>
      </p:sp>
      <p:pic>
        <p:nvPicPr>
          <p:cNvPr id="20" name="19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45782" y="373595"/>
            <a:ext cx="685799" cy="559628"/>
          </a:xfrm>
          <a:prstGeom prst="rect">
            <a:avLst/>
          </a:prstGeom>
        </p:spPr>
      </p:pic>
      <p:sp>
        <p:nvSpPr>
          <p:cNvPr id="42" name="3 Marcador de número de diapositiva"/>
          <p:cNvSpPr txBox="1">
            <a:spLocks/>
          </p:cNvSpPr>
          <p:nvPr/>
        </p:nvSpPr>
        <p:spPr bwMode="auto">
          <a:xfrm>
            <a:off x="6876256" y="6520259"/>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s-MX"/>
            </a:defPPr>
            <a:lvl1pPr marL="0" algn="r" defTabSz="914400" rtl="0" eaLnBrk="0" latinLnBrk="0" hangingPunct="0">
              <a:defRPr sz="1200" b="1" kern="1200">
                <a:solidFill>
                  <a:schemeClr val="tx1"/>
                </a:solidFill>
                <a:latin typeface="Calibri" pitchFamily="34" charset="0"/>
                <a:ea typeface="MS PGothic" pitchFamily="34" charset="-128"/>
                <a:cs typeface="+mn-cs"/>
              </a:defRPr>
            </a:lvl1pPr>
            <a:lvl2pPr marL="742950" indent="-285750" algn="l" defTabSz="914400" rtl="0" eaLnBrk="0" latinLnBrk="0" hangingPunct="0">
              <a:defRPr sz="1800" kern="1200">
                <a:solidFill>
                  <a:schemeClr val="tx1"/>
                </a:solidFill>
                <a:latin typeface="Calibri" pitchFamily="34" charset="0"/>
                <a:ea typeface="MS PGothic" pitchFamily="34" charset="-128"/>
                <a:cs typeface="+mn-cs"/>
              </a:defRPr>
            </a:lvl2pPr>
            <a:lvl3pPr marL="1143000" indent="-228600" algn="l" defTabSz="914400" rtl="0" eaLnBrk="0" latinLnBrk="0" hangingPunct="0">
              <a:defRPr sz="1800" kern="1200">
                <a:solidFill>
                  <a:schemeClr val="tx1"/>
                </a:solidFill>
                <a:latin typeface="Calibri" pitchFamily="34" charset="0"/>
                <a:ea typeface="MS PGothic" pitchFamily="34" charset="-128"/>
                <a:cs typeface="+mn-cs"/>
              </a:defRPr>
            </a:lvl3pPr>
            <a:lvl4pPr marL="1600200" indent="-228600" algn="l" defTabSz="914400" rtl="0" eaLnBrk="0" latinLnBrk="0" hangingPunct="0">
              <a:defRPr sz="1800" kern="1200">
                <a:solidFill>
                  <a:schemeClr val="tx1"/>
                </a:solidFill>
                <a:latin typeface="Calibri" pitchFamily="34" charset="0"/>
                <a:ea typeface="MS PGothic" pitchFamily="34" charset="-128"/>
                <a:cs typeface="+mn-cs"/>
              </a:defRPr>
            </a:lvl4pPr>
            <a:lvl5pPr marL="2057400" indent="-228600" algn="l" defTabSz="914400" rtl="0" eaLnBrk="0" latinLnBrk="0" hangingPunct="0">
              <a:defRPr sz="1800" kern="1200">
                <a:solidFill>
                  <a:schemeClr val="tx1"/>
                </a:solidFill>
                <a:latin typeface="Calibri" pitchFamily="34" charset="0"/>
                <a:ea typeface="MS PGothic" pitchFamily="34" charset="-128"/>
                <a:cs typeface="+mn-cs"/>
              </a:defRPr>
            </a:lvl5pPr>
            <a:lvl6pPr marL="2514600" indent="-228600" algn="l" defTabSz="914400" rtl="0" eaLnBrk="0" fontAlgn="base" latinLnBrk="0" hangingPunct="0">
              <a:spcBef>
                <a:spcPct val="0"/>
              </a:spcBef>
              <a:spcAft>
                <a:spcPct val="0"/>
              </a:spcAft>
              <a:defRPr sz="1800" kern="1200">
                <a:solidFill>
                  <a:schemeClr val="tx1"/>
                </a:solidFill>
                <a:latin typeface="Calibri" pitchFamily="34" charset="0"/>
                <a:ea typeface="MS PGothic" pitchFamily="34" charset="-128"/>
                <a:cs typeface="+mn-cs"/>
              </a:defRPr>
            </a:lvl6pPr>
            <a:lvl7pPr marL="2971800" indent="-228600" algn="l" defTabSz="914400" rtl="0" eaLnBrk="0" fontAlgn="base" latinLnBrk="0" hangingPunct="0">
              <a:spcBef>
                <a:spcPct val="0"/>
              </a:spcBef>
              <a:spcAft>
                <a:spcPct val="0"/>
              </a:spcAft>
              <a:defRPr sz="1800" kern="1200">
                <a:solidFill>
                  <a:schemeClr val="tx1"/>
                </a:solidFill>
                <a:latin typeface="Calibri" pitchFamily="34" charset="0"/>
                <a:ea typeface="MS PGothic" pitchFamily="34" charset="-128"/>
                <a:cs typeface="+mn-cs"/>
              </a:defRPr>
            </a:lvl7pPr>
            <a:lvl8pPr marL="3429000" indent="-228600" algn="l" defTabSz="914400" rtl="0" eaLnBrk="0" fontAlgn="base" latinLnBrk="0" hangingPunct="0">
              <a:spcBef>
                <a:spcPct val="0"/>
              </a:spcBef>
              <a:spcAft>
                <a:spcPct val="0"/>
              </a:spcAft>
              <a:defRPr sz="1800" kern="1200">
                <a:solidFill>
                  <a:schemeClr val="tx1"/>
                </a:solidFill>
                <a:latin typeface="Calibri" pitchFamily="34" charset="0"/>
                <a:ea typeface="MS PGothic" pitchFamily="34" charset="-128"/>
                <a:cs typeface="+mn-cs"/>
              </a:defRPr>
            </a:lvl8pPr>
            <a:lvl9pPr marL="3886200" indent="-228600" algn="l" defTabSz="914400" rtl="0" eaLnBrk="0" fontAlgn="base" latinLnBrk="0" hangingPunct="0">
              <a:spcBef>
                <a:spcPct val="0"/>
              </a:spcBef>
              <a:spcAft>
                <a:spcPct val="0"/>
              </a:spcAft>
              <a:defRPr sz="1800" kern="1200">
                <a:solidFill>
                  <a:schemeClr val="tx1"/>
                </a:solidFill>
                <a:latin typeface="Calibri" pitchFamily="34" charset="0"/>
                <a:ea typeface="MS PGothic" pitchFamily="34" charset="-128"/>
                <a:cs typeface="+mn-cs"/>
              </a:defRPr>
            </a:lvl9pPr>
          </a:lstStyle>
          <a:p>
            <a:fld id="{A655F924-C94D-4DB1-86E2-335085917AF8}" type="slidenum">
              <a:rPr lang="es-ES" sz="1100" smtClean="0">
                <a:solidFill>
                  <a:srgbClr val="FFFFFF"/>
                </a:solidFill>
                <a:latin typeface="Georgia" pitchFamily="18" charset="0"/>
              </a:rPr>
              <a:pPr/>
              <a:t>5</a:t>
            </a:fld>
            <a:endParaRPr lang="es-ES" sz="1100" dirty="0" smtClean="0">
              <a:solidFill>
                <a:srgbClr val="FFFFFF"/>
              </a:solidFill>
              <a:latin typeface="Georgia" pitchFamily="18" charset="0"/>
            </a:endParaRPr>
          </a:p>
        </p:txBody>
      </p:sp>
      <p:pic>
        <p:nvPicPr>
          <p:cNvPr id="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3155847"/>
            <a:ext cx="5334000" cy="3244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17 Rectángulo"/>
          <p:cNvSpPr/>
          <p:nvPr/>
        </p:nvSpPr>
        <p:spPr>
          <a:xfrm>
            <a:off x="2133600" y="1307812"/>
            <a:ext cx="6858000" cy="292388"/>
          </a:xfrm>
          <a:prstGeom prst="rect">
            <a:avLst/>
          </a:prstGeom>
          <a:ln w="12700">
            <a:solidFill>
              <a:srgbClr val="C00000"/>
            </a:solidFill>
            <a:prstDash val="sysDash"/>
          </a:ln>
        </p:spPr>
        <p:txBody>
          <a:bodyPr wrap="square">
            <a:spAutoFit/>
          </a:bodyPr>
          <a:lstStyle/>
          <a:p>
            <a:pPr algn="ctr">
              <a:spcBef>
                <a:spcPts val="1200"/>
              </a:spcBef>
            </a:pPr>
            <a:r>
              <a:rPr lang="es-ES_tradnl" sz="1300" kern="0" dirty="0" smtClean="0">
                <a:solidFill>
                  <a:prstClr val="black">
                    <a:hueOff val="0"/>
                    <a:satOff val="0"/>
                    <a:lumOff val="0"/>
                    <a:alphaOff val="0"/>
                  </a:prstClr>
                </a:solidFill>
                <a:latin typeface="Georgia" pitchFamily="18" charset="0"/>
                <a:cs typeface="Arial" pitchFamily="34" charset="0"/>
              </a:rPr>
              <a:t>Generar </a:t>
            </a:r>
            <a:r>
              <a:rPr lang="es-ES_tradnl" sz="1300" b="1" kern="0" dirty="0">
                <a:solidFill>
                  <a:prstClr val="black">
                    <a:hueOff val="0"/>
                    <a:satOff val="0"/>
                    <a:lumOff val="0"/>
                    <a:alphaOff val="0"/>
                  </a:prstClr>
                </a:solidFill>
                <a:latin typeface="Georgia" pitchFamily="18" charset="0"/>
                <a:cs typeface="Arial" pitchFamily="34" charset="0"/>
              </a:rPr>
              <a:t>capacidades institucionales </a:t>
            </a:r>
            <a:r>
              <a:rPr lang="es-ES_tradnl" sz="1300" kern="0" dirty="0" smtClean="0">
                <a:solidFill>
                  <a:prstClr val="black">
                    <a:hueOff val="0"/>
                    <a:satOff val="0"/>
                    <a:lumOff val="0"/>
                    <a:alphaOff val="0"/>
                  </a:prstClr>
                </a:solidFill>
                <a:latin typeface="Georgia" pitchFamily="18" charset="0"/>
                <a:cs typeface="Arial" pitchFamily="34" charset="0"/>
              </a:rPr>
              <a:t>en </a:t>
            </a:r>
            <a:r>
              <a:rPr lang="es-ES_tradnl" sz="1300" kern="0" dirty="0">
                <a:solidFill>
                  <a:prstClr val="black">
                    <a:hueOff val="0"/>
                    <a:satOff val="0"/>
                    <a:lumOff val="0"/>
                    <a:alphaOff val="0"/>
                  </a:prstClr>
                </a:solidFill>
                <a:latin typeface="Georgia" pitchFamily="18" charset="0"/>
                <a:cs typeface="Arial" pitchFamily="34" charset="0"/>
              </a:rPr>
              <a:t>las IPEMS  para  motivar el </a:t>
            </a:r>
            <a:r>
              <a:rPr lang="es-ES_tradnl" sz="1300" kern="0" dirty="0" smtClean="0">
                <a:solidFill>
                  <a:prstClr val="black">
                    <a:hueOff val="0"/>
                    <a:satOff val="0"/>
                    <a:lumOff val="0"/>
                    <a:alphaOff val="0"/>
                  </a:prstClr>
                </a:solidFill>
                <a:latin typeface="Georgia" pitchFamily="18" charset="0"/>
                <a:cs typeface="Arial" pitchFamily="34" charset="0"/>
              </a:rPr>
              <a:t>emprendimiento</a:t>
            </a:r>
            <a:endParaRPr lang="es-MX" sz="1300" kern="0" dirty="0">
              <a:solidFill>
                <a:prstClr val="black">
                  <a:hueOff val="0"/>
                  <a:satOff val="0"/>
                  <a:lumOff val="0"/>
                  <a:alphaOff val="0"/>
                </a:prstClr>
              </a:solidFill>
              <a:latin typeface="Georgia" pitchFamily="18" charset="0"/>
              <a:cs typeface="Arial" pitchFamily="34" charset="0"/>
            </a:endParaRPr>
          </a:p>
        </p:txBody>
      </p:sp>
      <p:sp>
        <p:nvSpPr>
          <p:cNvPr id="25" name="21 Rectángulo"/>
          <p:cNvSpPr/>
          <p:nvPr/>
        </p:nvSpPr>
        <p:spPr>
          <a:xfrm>
            <a:off x="152400" y="1288703"/>
            <a:ext cx="1828799" cy="304511"/>
          </a:xfrm>
          <a:prstGeom prst="rect">
            <a:avLst/>
          </a:prstGeom>
          <a:solidFill>
            <a:srgbClr val="C00000"/>
          </a:solidFill>
          <a:ln>
            <a:solidFill>
              <a:srgbClr val="990000"/>
            </a:solid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txBody>
          <a:bodyPr wrap="square" anchor="ctr" anchorCtr="0"/>
          <a:lstStyle/>
          <a:p>
            <a:pPr lvl="0" algn="ctr" fontAlgn="base">
              <a:spcBef>
                <a:spcPct val="0"/>
              </a:spcBef>
              <a:spcAft>
                <a:spcPct val="0"/>
              </a:spcAft>
            </a:pPr>
            <a:r>
              <a:rPr lang="es-MX" sz="1400" b="1" kern="0" dirty="0" smtClean="0">
                <a:solidFill>
                  <a:schemeClr val="bg1"/>
                </a:solidFill>
                <a:latin typeface="Georgia" pitchFamily="18" charset="0"/>
                <a:cs typeface="Arial" pitchFamily="34" charset="0"/>
              </a:rPr>
              <a:t>A</a:t>
            </a:r>
            <a:r>
              <a:rPr lang="es-MX" sz="1050" b="1" kern="0" dirty="0" smtClean="0">
                <a:solidFill>
                  <a:schemeClr val="bg1"/>
                </a:solidFill>
                <a:latin typeface="Georgia" pitchFamily="18" charset="0"/>
                <a:cs typeface="Arial" pitchFamily="34" charset="0"/>
              </a:rPr>
              <a:t>TRIBUCIÓN </a:t>
            </a:r>
            <a:r>
              <a:rPr lang="es-MX" sz="1100" b="1" kern="0" dirty="0" smtClean="0">
                <a:solidFill>
                  <a:schemeClr val="bg1"/>
                </a:solidFill>
                <a:latin typeface="Georgia" pitchFamily="18" charset="0"/>
                <a:cs typeface="Arial" pitchFamily="34" charset="0"/>
              </a:rPr>
              <a:t> </a:t>
            </a:r>
            <a:endParaRPr lang="es-MX" sz="1100" b="1" kern="0" dirty="0">
              <a:solidFill>
                <a:schemeClr val="bg1"/>
              </a:solidFill>
              <a:latin typeface="Georgia" pitchFamily="18" charset="0"/>
              <a:cs typeface="Arial" pitchFamily="34" charset="0"/>
            </a:endParaRPr>
          </a:p>
        </p:txBody>
      </p:sp>
      <p:grpSp>
        <p:nvGrpSpPr>
          <p:cNvPr id="26" name="Agrupar 8"/>
          <p:cNvGrpSpPr/>
          <p:nvPr/>
        </p:nvGrpSpPr>
        <p:grpSpPr>
          <a:xfrm>
            <a:off x="6477000" y="1828800"/>
            <a:ext cx="2514138" cy="4191000"/>
            <a:chOff x="6119234" y="1806917"/>
            <a:chExt cx="2812803" cy="4358472"/>
          </a:xfrm>
        </p:grpSpPr>
        <p:grpSp>
          <p:nvGrpSpPr>
            <p:cNvPr id="27" name="Agrupar 3"/>
            <p:cNvGrpSpPr/>
            <p:nvPr/>
          </p:nvGrpSpPr>
          <p:grpSpPr>
            <a:xfrm>
              <a:off x="6199428" y="4648200"/>
              <a:ext cx="2022920" cy="1517189"/>
              <a:chOff x="7044880" y="4953000"/>
              <a:chExt cx="2022920" cy="1517189"/>
            </a:xfrm>
          </p:grpSpPr>
          <p:pic>
            <p:nvPicPr>
              <p:cNvPr id="38" name="3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4880" y="4953000"/>
                <a:ext cx="2022920" cy="151718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9" name="38 Rectángulo"/>
              <p:cNvSpPr/>
              <p:nvPr/>
            </p:nvSpPr>
            <p:spPr>
              <a:xfrm>
                <a:off x="7254144" y="6193795"/>
                <a:ext cx="1639448" cy="216049"/>
              </a:xfrm>
              <a:prstGeom prst="rect">
                <a:avLst/>
              </a:prstGeom>
            </p:spPr>
            <p:txBody>
              <a:bodyPr wrap="square">
                <a:spAutoFit/>
              </a:bodyPr>
              <a:lstStyle/>
              <a:p>
                <a:pPr algn="r"/>
                <a:r>
                  <a:rPr lang="es-MX" sz="800" b="1" i="1" dirty="0">
                    <a:solidFill>
                      <a:schemeClr val="bg1"/>
                    </a:solidFill>
                    <a:latin typeface="Georgia" pitchFamily="18" charset="0"/>
                    <a:cs typeface="Cambria"/>
                  </a:rPr>
                  <a:t>CEEMS – </a:t>
                </a:r>
                <a:r>
                  <a:rPr lang="es-MX" sz="800" b="1" i="1" dirty="0" smtClean="0">
                    <a:solidFill>
                      <a:schemeClr val="bg1"/>
                    </a:solidFill>
                    <a:latin typeface="Georgia" pitchFamily="18" charset="0"/>
                    <a:cs typeface="Cambria"/>
                  </a:rPr>
                  <a:t>CBTIS 123</a:t>
                </a:r>
                <a:endParaRPr lang="es-MX" sz="800" b="1" i="1" dirty="0">
                  <a:solidFill>
                    <a:schemeClr val="bg1"/>
                  </a:solidFill>
                  <a:latin typeface="Georgia" pitchFamily="18" charset="0"/>
                  <a:cs typeface="Cambria"/>
                </a:endParaRPr>
              </a:p>
            </p:txBody>
          </p:sp>
        </p:grpSp>
        <p:pic>
          <p:nvPicPr>
            <p:cNvPr id="28" name="27 Imagen"/>
            <p:cNvPicPr/>
            <p:nvPr/>
          </p:nvPicPr>
          <p:blipFill rotWithShape="1">
            <a:blip r:embed="rId5">
              <a:extLst>
                <a:ext uri="{28A0092B-C50C-407E-A947-70E740481C1C}">
                  <a14:useLocalDpi xmlns:a14="http://schemas.microsoft.com/office/drawing/2010/main" val="0"/>
                </a:ext>
              </a:extLst>
            </a:blip>
            <a:srcRect b="6756"/>
            <a:stretch/>
          </p:blipFill>
          <p:spPr bwMode="auto">
            <a:xfrm>
              <a:off x="6774548" y="2743200"/>
              <a:ext cx="2133600" cy="14035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grpSp>
          <p:nvGrpSpPr>
            <p:cNvPr id="29" name="Agrupar 6"/>
            <p:cNvGrpSpPr/>
            <p:nvPr/>
          </p:nvGrpSpPr>
          <p:grpSpPr>
            <a:xfrm rot="21320590">
              <a:off x="6926357" y="3895112"/>
              <a:ext cx="2005680" cy="1370168"/>
              <a:chOff x="5964032" y="3875461"/>
              <a:chExt cx="2073372" cy="1408440"/>
            </a:xfrm>
          </p:grpSpPr>
          <p:pic>
            <p:nvPicPr>
              <p:cNvPr id="36"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894484">
                <a:off x="6159485" y="3875461"/>
                <a:ext cx="1877919" cy="14084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37" name="36 Rectángulo"/>
              <p:cNvSpPr/>
              <p:nvPr/>
            </p:nvSpPr>
            <p:spPr>
              <a:xfrm rot="915290">
                <a:off x="5964032" y="4944209"/>
                <a:ext cx="1773771" cy="222083"/>
              </a:xfrm>
              <a:prstGeom prst="rect">
                <a:avLst/>
              </a:prstGeom>
            </p:spPr>
            <p:txBody>
              <a:bodyPr wrap="square">
                <a:spAutoFit/>
              </a:bodyPr>
              <a:lstStyle/>
              <a:p>
                <a:pPr algn="r"/>
                <a:r>
                  <a:rPr lang="es-MX" sz="800" b="1" i="1" dirty="0">
                    <a:solidFill>
                      <a:srgbClr val="FFFFFF"/>
                    </a:solidFill>
                    <a:latin typeface="Georgia" pitchFamily="18" charset="0"/>
                    <a:cs typeface="Cambria"/>
                  </a:rPr>
                  <a:t>CEEMS – </a:t>
                </a:r>
                <a:r>
                  <a:rPr lang="es-MX" sz="800" b="1" i="1" dirty="0" smtClean="0">
                    <a:solidFill>
                      <a:srgbClr val="FFFFFF"/>
                    </a:solidFill>
                    <a:latin typeface="Georgia" pitchFamily="18" charset="0"/>
                    <a:cs typeface="Cambria"/>
                  </a:rPr>
                  <a:t>CECATI 107</a:t>
                </a:r>
                <a:endParaRPr lang="es-MX" sz="800" b="1" i="1" dirty="0">
                  <a:solidFill>
                    <a:srgbClr val="FFFFFF"/>
                  </a:solidFill>
                  <a:latin typeface="Georgia" pitchFamily="18" charset="0"/>
                  <a:cs typeface="Cambria"/>
                </a:endParaRPr>
              </a:p>
            </p:txBody>
          </p:sp>
        </p:grpSp>
        <p:grpSp>
          <p:nvGrpSpPr>
            <p:cNvPr id="30" name="Agrupar 7"/>
            <p:cNvGrpSpPr/>
            <p:nvPr/>
          </p:nvGrpSpPr>
          <p:grpSpPr>
            <a:xfrm rot="497618">
              <a:off x="6119234" y="1806917"/>
              <a:ext cx="1815283" cy="1510280"/>
              <a:chOff x="6103619" y="1347583"/>
              <a:chExt cx="1815283" cy="1647592"/>
            </a:xfrm>
          </p:grpSpPr>
          <p:pic>
            <p:nvPicPr>
              <p:cNvPr id="34" name="Picture 3"/>
              <p:cNvPicPr>
                <a:picLocks noChangeAspect="1" noChangeArrowheads="1"/>
              </p:cNvPicPr>
              <p:nvPr/>
            </p:nvPicPr>
            <p:blipFill rotWithShape="1">
              <a:blip r:embed="rId7">
                <a:extLst>
                  <a:ext uri="{28A0092B-C50C-407E-A947-70E740481C1C}">
                    <a14:useLocalDpi xmlns:a14="http://schemas.microsoft.com/office/drawing/2010/main" val="0"/>
                  </a:ext>
                </a:extLst>
              </a:blip>
              <a:srcRect l="8629" r="6564"/>
              <a:stretch/>
            </p:blipFill>
            <p:spPr bwMode="auto">
              <a:xfrm rot="20521296">
                <a:off x="6103619" y="1347583"/>
                <a:ext cx="1676200" cy="16475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35" name="34 Rectángulo"/>
              <p:cNvSpPr/>
              <p:nvPr/>
            </p:nvSpPr>
            <p:spPr>
              <a:xfrm rot="20426035">
                <a:off x="6279454" y="2688709"/>
                <a:ext cx="1639448" cy="235691"/>
              </a:xfrm>
              <a:prstGeom prst="rect">
                <a:avLst/>
              </a:prstGeom>
            </p:spPr>
            <p:txBody>
              <a:bodyPr wrap="square">
                <a:spAutoFit/>
              </a:bodyPr>
              <a:lstStyle/>
              <a:p>
                <a:pPr algn="r"/>
                <a:r>
                  <a:rPr lang="es-MX" sz="800" b="1" i="1" dirty="0">
                    <a:solidFill>
                      <a:schemeClr val="bg1"/>
                    </a:solidFill>
                    <a:latin typeface="Georgia" pitchFamily="18" charset="0"/>
                    <a:cs typeface="Cambria"/>
                  </a:rPr>
                  <a:t>CEEMS – </a:t>
                </a:r>
                <a:r>
                  <a:rPr lang="es-MX" sz="800" b="1" i="1" dirty="0" smtClean="0">
                    <a:solidFill>
                      <a:schemeClr val="bg1"/>
                    </a:solidFill>
                    <a:latin typeface="Georgia" pitchFamily="18" charset="0"/>
                    <a:cs typeface="Cambria"/>
                  </a:rPr>
                  <a:t>CBTIS 227</a:t>
                </a:r>
                <a:endParaRPr lang="es-MX" sz="800" b="1" i="1" dirty="0">
                  <a:solidFill>
                    <a:schemeClr val="bg1"/>
                  </a:solidFill>
                  <a:latin typeface="Georgia" pitchFamily="18" charset="0"/>
                  <a:cs typeface="Cambria"/>
                </a:endParaRPr>
              </a:p>
            </p:txBody>
          </p:sp>
        </p:grpSp>
      </p:grpSp>
      <p:sp>
        <p:nvSpPr>
          <p:cNvPr id="45" name="17 Rectángulo"/>
          <p:cNvSpPr/>
          <p:nvPr/>
        </p:nvSpPr>
        <p:spPr>
          <a:xfrm>
            <a:off x="76200" y="1798528"/>
            <a:ext cx="6019800" cy="1369606"/>
          </a:xfrm>
          <a:prstGeom prst="rect">
            <a:avLst/>
          </a:prstGeom>
          <a:ln w="12700">
            <a:solidFill>
              <a:srgbClr val="C00000"/>
            </a:solidFill>
            <a:prstDash val="sysDash"/>
          </a:ln>
        </p:spPr>
        <p:txBody>
          <a:bodyPr wrap="square">
            <a:spAutoFit/>
          </a:bodyPr>
          <a:lstStyle/>
          <a:p>
            <a:pPr lvl="0" algn="ctr" fontAlgn="base">
              <a:spcBef>
                <a:spcPct val="0"/>
              </a:spcBef>
              <a:spcAft>
                <a:spcPct val="0"/>
              </a:spcAft>
            </a:pPr>
            <a:endParaRPr lang="es-MX" sz="1400" b="1" kern="0" dirty="0" smtClean="0">
              <a:solidFill>
                <a:prstClr val="black">
                  <a:hueOff val="0"/>
                  <a:satOff val="0"/>
                  <a:lumOff val="0"/>
                  <a:alphaOff val="0"/>
                </a:prstClr>
              </a:solidFill>
              <a:latin typeface="Georgia" pitchFamily="18" charset="0"/>
              <a:cs typeface="Arial" pitchFamily="34" charset="0"/>
            </a:endParaRPr>
          </a:p>
          <a:p>
            <a:pPr lvl="0" algn="ctr" fontAlgn="base">
              <a:spcBef>
                <a:spcPct val="0"/>
              </a:spcBef>
              <a:spcAft>
                <a:spcPct val="0"/>
              </a:spcAft>
            </a:pPr>
            <a:r>
              <a:rPr lang="es-MX" sz="1400" b="1" kern="0" dirty="0" smtClean="0">
                <a:solidFill>
                  <a:prstClr val="black">
                    <a:hueOff val="0"/>
                    <a:satOff val="0"/>
                    <a:lumOff val="0"/>
                    <a:alphaOff val="0"/>
                  </a:prstClr>
                </a:solidFill>
                <a:latin typeface="Georgia" pitchFamily="18" charset="0"/>
                <a:cs typeface="Arial" pitchFamily="34" charset="0"/>
              </a:rPr>
              <a:t>P</a:t>
            </a:r>
            <a:r>
              <a:rPr lang="es-MX" sz="1300" b="1" kern="0" dirty="0" smtClean="0">
                <a:solidFill>
                  <a:prstClr val="black">
                    <a:hueOff val="0"/>
                    <a:satOff val="0"/>
                    <a:lumOff val="0"/>
                    <a:alphaOff val="0"/>
                  </a:prstClr>
                </a:solidFill>
                <a:latin typeface="Georgia" pitchFamily="18" charset="0"/>
                <a:cs typeface="Arial" pitchFamily="34" charset="0"/>
              </a:rPr>
              <a:t>romueve</a:t>
            </a:r>
            <a:r>
              <a:rPr lang="es-MX" sz="1300" b="1" kern="0" dirty="0">
                <a:solidFill>
                  <a:prstClr val="black">
                    <a:hueOff val="0"/>
                    <a:satOff val="0"/>
                    <a:lumOff val="0"/>
                    <a:alphaOff val="0"/>
                  </a:prstClr>
                </a:solidFill>
                <a:latin typeface="Georgia" pitchFamily="18" charset="0"/>
                <a:cs typeface="Arial" pitchFamily="34" charset="0"/>
              </a:rPr>
              <a:t>: </a:t>
            </a:r>
            <a:r>
              <a:rPr lang="es-MX" sz="1300" kern="0" dirty="0">
                <a:solidFill>
                  <a:prstClr val="black">
                    <a:hueOff val="0"/>
                    <a:satOff val="0"/>
                    <a:lumOff val="0"/>
                    <a:alphaOff val="0"/>
                  </a:prstClr>
                </a:solidFill>
                <a:latin typeface="Georgia" pitchFamily="18" charset="0"/>
                <a:cs typeface="Arial" pitchFamily="34" charset="0"/>
              </a:rPr>
              <a:t>ambientes emprendedores mediante campañas de difusión, eventos, </a:t>
            </a:r>
            <a:r>
              <a:rPr lang="es-MX" sz="1300" kern="0" dirty="0" smtClean="0">
                <a:solidFill>
                  <a:prstClr val="black">
                    <a:hueOff val="0"/>
                    <a:satOff val="0"/>
                    <a:lumOff val="0"/>
                    <a:alphaOff val="0"/>
                  </a:prstClr>
                </a:solidFill>
                <a:latin typeface="Georgia" pitchFamily="18" charset="0"/>
                <a:cs typeface="Arial" pitchFamily="34" charset="0"/>
              </a:rPr>
              <a:t>charlas</a:t>
            </a:r>
            <a:endParaRPr lang="es-MX" sz="1300" b="1" kern="0" dirty="0">
              <a:solidFill>
                <a:prstClr val="black">
                  <a:hueOff val="0"/>
                  <a:satOff val="0"/>
                  <a:lumOff val="0"/>
                  <a:alphaOff val="0"/>
                </a:prstClr>
              </a:solidFill>
              <a:latin typeface="Georgia" pitchFamily="18" charset="0"/>
              <a:cs typeface="Arial" pitchFamily="34" charset="0"/>
            </a:endParaRPr>
          </a:p>
          <a:p>
            <a:pPr lvl="0" algn="ctr" fontAlgn="base">
              <a:spcBef>
                <a:spcPct val="0"/>
              </a:spcBef>
              <a:spcAft>
                <a:spcPct val="0"/>
              </a:spcAft>
            </a:pPr>
            <a:r>
              <a:rPr lang="es-MX" sz="1400" b="1" kern="0" dirty="0">
                <a:solidFill>
                  <a:prstClr val="black">
                    <a:hueOff val="0"/>
                    <a:satOff val="0"/>
                    <a:lumOff val="0"/>
                    <a:alphaOff val="0"/>
                  </a:prstClr>
                </a:solidFill>
                <a:latin typeface="Georgia" pitchFamily="18" charset="0"/>
                <a:cs typeface="Arial" pitchFamily="34" charset="0"/>
              </a:rPr>
              <a:t>F</a:t>
            </a:r>
            <a:r>
              <a:rPr lang="es-MX" sz="1300" b="1" kern="0" dirty="0">
                <a:solidFill>
                  <a:prstClr val="black">
                    <a:hueOff val="0"/>
                    <a:satOff val="0"/>
                    <a:lumOff val="0"/>
                    <a:alphaOff val="0"/>
                  </a:prstClr>
                </a:solidFill>
                <a:latin typeface="Georgia" pitchFamily="18" charset="0"/>
                <a:cs typeface="Arial" pitchFamily="34" charset="0"/>
              </a:rPr>
              <a:t>orma: </a:t>
            </a:r>
            <a:r>
              <a:rPr lang="es-MX" sz="1300" kern="0" dirty="0">
                <a:solidFill>
                  <a:prstClr val="black">
                    <a:hueOff val="0"/>
                    <a:satOff val="0"/>
                    <a:lumOff val="0"/>
                    <a:alphaOff val="0"/>
                  </a:prstClr>
                </a:solidFill>
                <a:latin typeface="Georgia" pitchFamily="18" charset="0"/>
                <a:cs typeface="Arial" pitchFamily="34" charset="0"/>
              </a:rPr>
              <a:t>Docentes </a:t>
            </a:r>
            <a:r>
              <a:rPr lang="es-MX" sz="1200" kern="0" dirty="0">
                <a:solidFill>
                  <a:prstClr val="black">
                    <a:hueOff val="0"/>
                    <a:satOff val="0"/>
                    <a:lumOff val="0"/>
                    <a:alphaOff val="0"/>
                  </a:prstClr>
                </a:solidFill>
                <a:latin typeface="Georgia" pitchFamily="18" charset="0"/>
                <a:cs typeface="Arial" pitchFamily="34" charset="0"/>
              </a:rPr>
              <a:t>(cultura emprendedora)  </a:t>
            </a:r>
            <a:r>
              <a:rPr lang="es-MX" sz="1300" kern="0" dirty="0">
                <a:solidFill>
                  <a:prstClr val="black">
                    <a:hueOff val="0"/>
                    <a:satOff val="0"/>
                    <a:lumOff val="0"/>
                    <a:alphaOff val="0"/>
                  </a:prstClr>
                </a:solidFill>
                <a:latin typeface="Georgia" pitchFamily="18" charset="0"/>
                <a:cs typeface="Arial" pitchFamily="34" charset="0"/>
              </a:rPr>
              <a:t>y </a:t>
            </a:r>
            <a:r>
              <a:rPr lang="es-MX" sz="1300" kern="0" dirty="0" smtClean="0">
                <a:solidFill>
                  <a:prstClr val="black">
                    <a:hueOff val="0"/>
                    <a:satOff val="0"/>
                    <a:lumOff val="0"/>
                    <a:alphaOff val="0"/>
                  </a:prstClr>
                </a:solidFill>
                <a:latin typeface="Georgia" pitchFamily="18" charset="0"/>
                <a:cs typeface="Arial" pitchFamily="34" charset="0"/>
              </a:rPr>
              <a:t>estudiantes </a:t>
            </a:r>
            <a:r>
              <a:rPr lang="es-MX" sz="1200" kern="0" dirty="0">
                <a:solidFill>
                  <a:prstClr val="black">
                    <a:hueOff val="0"/>
                    <a:satOff val="0"/>
                    <a:lumOff val="0"/>
                    <a:alphaOff val="0"/>
                  </a:prstClr>
                </a:solidFill>
                <a:latin typeface="Georgia" pitchFamily="18" charset="0"/>
                <a:cs typeface="Arial" pitchFamily="34" charset="0"/>
              </a:rPr>
              <a:t>(módulos I y </a:t>
            </a:r>
            <a:r>
              <a:rPr lang="es-MX" sz="1200" kern="0" dirty="0" smtClean="0">
                <a:solidFill>
                  <a:prstClr val="black">
                    <a:hueOff val="0"/>
                    <a:satOff val="0"/>
                    <a:lumOff val="0"/>
                    <a:alphaOff val="0"/>
                  </a:prstClr>
                </a:solidFill>
                <a:latin typeface="Georgia" pitchFamily="18" charset="0"/>
                <a:cs typeface="Arial" pitchFamily="34" charset="0"/>
              </a:rPr>
              <a:t>II)</a:t>
            </a:r>
            <a:endParaRPr lang="es-MX" sz="1200" kern="0" dirty="0">
              <a:solidFill>
                <a:prstClr val="black">
                  <a:hueOff val="0"/>
                  <a:satOff val="0"/>
                  <a:lumOff val="0"/>
                  <a:alphaOff val="0"/>
                </a:prstClr>
              </a:solidFill>
              <a:latin typeface="Georgia" pitchFamily="18" charset="0"/>
              <a:cs typeface="Arial" pitchFamily="34" charset="0"/>
            </a:endParaRPr>
          </a:p>
          <a:p>
            <a:pPr lvl="0" algn="ctr" fontAlgn="base">
              <a:spcBef>
                <a:spcPct val="0"/>
              </a:spcBef>
              <a:spcAft>
                <a:spcPct val="0"/>
              </a:spcAft>
            </a:pPr>
            <a:r>
              <a:rPr lang="es-MX" sz="1400" b="1" kern="0" dirty="0">
                <a:solidFill>
                  <a:prstClr val="black">
                    <a:hueOff val="0"/>
                    <a:satOff val="0"/>
                    <a:lumOff val="0"/>
                    <a:alphaOff val="0"/>
                  </a:prstClr>
                </a:solidFill>
                <a:latin typeface="Georgia" pitchFamily="18" charset="0"/>
                <a:cs typeface="Arial" pitchFamily="34" charset="0"/>
              </a:rPr>
              <a:t>E</a:t>
            </a:r>
            <a:r>
              <a:rPr lang="es-MX" sz="1300" b="1" kern="0" dirty="0">
                <a:solidFill>
                  <a:prstClr val="black">
                    <a:hueOff val="0"/>
                    <a:satOff val="0"/>
                    <a:lumOff val="0"/>
                    <a:alphaOff val="0"/>
                  </a:prstClr>
                </a:solidFill>
                <a:latin typeface="Georgia" pitchFamily="18" charset="0"/>
                <a:cs typeface="Arial" pitchFamily="34" charset="0"/>
              </a:rPr>
              <a:t>jercita: </a:t>
            </a:r>
            <a:r>
              <a:rPr lang="es-MX" sz="1300" kern="0" dirty="0" smtClean="0">
                <a:solidFill>
                  <a:prstClr val="black">
                    <a:hueOff val="0"/>
                    <a:satOff val="0"/>
                    <a:lumOff val="0"/>
                    <a:alphaOff val="0"/>
                  </a:prstClr>
                </a:solidFill>
                <a:latin typeface="Georgia" pitchFamily="18" charset="0"/>
                <a:cs typeface="Arial" pitchFamily="34" charset="0"/>
              </a:rPr>
              <a:t>prácticas, pasarelas, concursos </a:t>
            </a:r>
            <a:r>
              <a:rPr lang="es-MX" sz="1300" kern="0" dirty="0">
                <a:solidFill>
                  <a:prstClr val="black">
                    <a:hueOff val="0"/>
                    <a:satOff val="0"/>
                    <a:lumOff val="0"/>
                    <a:alphaOff val="0"/>
                  </a:prstClr>
                </a:solidFill>
                <a:latin typeface="Georgia" pitchFamily="18" charset="0"/>
                <a:cs typeface="Arial" pitchFamily="34" charset="0"/>
              </a:rPr>
              <a:t>y clubes de emprendedores </a:t>
            </a:r>
          </a:p>
          <a:p>
            <a:pPr lvl="0" algn="ctr" fontAlgn="base">
              <a:spcBef>
                <a:spcPct val="0"/>
              </a:spcBef>
              <a:spcAft>
                <a:spcPct val="0"/>
              </a:spcAft>
            </a:pPr>
            <a:r>
              <a:rPr lang="es-MX" sz="1400" b="1" kern="0" dirty="0">
                <a:solidFill>
                  <a:prstClr val="black">
                    <a:hueOff val="0"/>
                    <a:satOff val="0"/>
                    <a:lumOff val="0"/>
                    <a:alphaOff val="0"/>
                  </a:prstClr>
                </a:solidFill>
                <a:latin typeface="Georgia" pitchFamily="18" charset="0"/>
                <a:cs typeface="Arial" pitchFamily="34" charset="0"/>
              </a:rPr>
              <a:t>I</a:t>
            </a:r>
            <a:r>
              <a:rPr lang="es-MX" sz="1300" b="1" kern="0" dirty="0">
                <a:solidFill>
                  <a:prstClr val="black">
                    <a:hueOff val="0"/>
                    <a:satOff val="0"/>
                    <a:lumOff val="0"/>
                    <a:alphaOff val="0"/>
                  </a:prstClr>
                </a:solidFill>
                <a:latin typeface="Georgia" pitchFamily="18" charset="0"/>
                <a:cs typeface="Arial" pitchFamily="34" charset="0"/>
              </a:rPr>
              <a:t>mpulsa: </a:t>
            </a:r>
            <a:r>
              <a:rPr lang="es-MX" sz="1300" kern="0" dirty="0">
                <a:solidFill>
                  <a:prstClr val="black">
                    <a:hueOff val="0"/>
                    <a:satOff val="0"/>
                    <a:lumOff val="0"/>
                    <a:alphaOff val="0"/>
                  </a:prstClr>
                </a:solidFill>
                <a:latin typeface="Georgia" pitchFamily="18" charset="0"/>
                <a:cs typeface="Arial" pitchFamily="34" charset="0"/>
              </a:rPr>
              <a:t>vinculación con el ecosistema </a:t>
            </a:r>
            <a:r>
              <a:rPr lang="es-MX" sz="1300" kern="0" dirty="0" smtClean="0">
                <a:solidFill>
                  <a:prstClr val="black">
                    <a:hueOff val="0"/>
                    <a:satOff val="0"/>
                    <a:lumOff val="0"/>
                    <a:alphaOff val="0"/>
                  </a:prstClr>
                </a:solidFill>
                <a:latin typeface="Georgia" pitchFamily="18" charset="0"/>
                <a:cs typeface="Arial" pitchFamily="34" charset="0"/>
              </a:rPr>
              <a:t>emprendedor</a:t>
            </a:r>
            <a:endParaRPr lang="es-MX" sz="1300" kern="0" dirty="0">
              <a:solidFill>
                <a:prstClr val="black">
                  <a:hueOff val="0"/>
                  <a:satOff val="0"/>
                  <a:lumOff val="0"/>
                  <a:alphaOff val="0"/>
                </a:prstClr>
              </a:solidFill>
              <a:latin typeface="Georgia" pitchFamily="18" charset="0"/>
              <a:cs typeface="Arial" pitchFamily="34" charset="0"/>
            </a:endParaRPr>
          </a:p>
        </p:txBody>
      </p:sp>
      <p:sp>
        <p:nvSpPr>
          <p:cNvPr id="47" name="CuadroTexto 53"/>
          <p:cNvSpPr txBox="1"/>
          <p:nvPr/>
        </p:nvSpPr>
        <p:spPr>
          <a:xfrm>
            <a:off x="6400800" y="6172200"/>
            <a:ext cx="2438400" cy="22860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ES" sz="900" b="1" dirty="0" smtClean="0">
                <a:solidFill>
                  <a:srgbClr val="595959"/>
                </a:solidFill>
                <a:latin typeface="Georgia"/>
                <a:cs typeface="Georgia"/>
              </a:rPr>
              <a:t>Ejemplos de centros emprendedores</a:t>
            </a:r>
            <a:endParaRPr lang="es-ES" sz="900" b="1" dirty="0">
              <a:solidFill>
                <a:srgbClr val="595959"/>
              </a:solidFill>
              <a:latin typeface="Georgia"/>
              <a:cs typeface="Georgia"/>
            </a:endParaRPr>
          </a:p>
        </p:txBody>
      </p:sp>
      <p:sp>
        <p:nvSpPr>
          <p:cNvPr id="51" name="21 Rectángulo"/>
          <p:cNvSpPr/>
          <p:nvPr/>
        </p:nvSpPr>
        <p:spPr>
          <a:xfrm>
            <a:off x="3505200" y="3276600"/>
            <a:ext cx="2819400" cy="304800"/>
          </a:xfrm>
          <a:prstGeom prst="rect">
            <a:avLst/>
          </a:prstGeom>
          <a:solidFill>
            <a:srgbClr val="C00000"/>
          </a:solidFill>
          <a:ln>
            <a:solidFill>
              <a:srgbClr val="990000"/>
            </a:solid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txBody>
          <a:bodyPr wrap="square" anchor="ctr" anchorCtr="0"/>
          <a:lstStyle/>
          <a:p>
            <a:pPr lvl="0" algn="ctr" fontAlgn="base">
              <a:spcBef>
                <a:spcPct val="0"/>
              </a:spcBef>
              <a:spcAft>
                <a:spcPct val="0"/>
              </a:spcAft>
            </a:pPr>
            <a:r>
              <a:rPr lang="es-MX" sz="1400" b="1" kern="0" dirty="0" smtClean="0">
                <a:solidFill>
                  <a:schemeClr val="bg1"/>
                </a:solidFill>
                <a:latin typeface="Georgia" pitchFamily="18" charset="0"/>
                <a:cs typeface="Arial" pitchFamily="34" charset="0"/>
              </a:rPr>
              <a:t>A</a:t>
            </a:r>
            <a:r>
              <a:rPr lang="es-MX" sz="1050" b="1" kern="0" dirty="0" smtClean="0">
                <a:solidFill>
                  <a:schemeClr val="bg1"/>
                </a:solidFill>
                <a:latin typeface="Georgia" pitchFamily="18" charset="0"/>
                <a:cs typeface="Arial" pitchFamily="34" charset="0"/>
              </a:rPr>
              <a:t>CTORES QUE CONFLUYEN</a:t>
            </a:r>
            <a:endParaRPr lang="es-MX" sz="1050" b="1" kern="0" dirty="0">
              <a:solidFill>
                <a:schemeClr val="bg1"/>
              </a:solidFill>
              <a:latin typeface="Georgia" pitchFamily="18" charset="0"/>
              <a:cs typeface="Arial" pitchFamily="34" charset="0"/>
            </a:endParaRPr>
          </a:p>
        </p:txBody>
      </p:sp>
      <p:sp>
        <p:nvSpPr>
          <p:cNvPr id="52" name="51 Flecha derecha"/>
          <p:cNvSpPr/>
          <p:nvPr/>
        </p:nvSpPr>
        <p:spPr>
          <a:xfrm>
            <a:off x="5105400" y="5257800"/>
            <a:ext cx="427977" cy="546015"/>
          </a:xfrm>
          <a:prstGeom prst="rightArrow">
            <a:avLst/>
          </a:prstGeom>
          <a:ln w="12700">
            <a:solidFill>
              <a:srgbClr val="C00000"/>
            </a:solidFill>
            <a:prstDash val="sysDash"/>
          </a:ln>
        </p:spPr>
        <p:txBody>
          <a:bodyPr wrap="square">
            <a:spAutoFit/>
          </a:bodyPr>
          <a:lstStyle/>
          <a:p>
            <a:pPr algn="ctr" fontAlgn="base">
              <a:spcBef>
                <a:spcPct val="0"/>
              </a:spcBef>
              <a:spcAft>
                <a:spcPct val="0"/>
              </a:spcAft>
            </a:pPr>
            <a:endParaRPr lang="es-MX" sz="1400" b="1" kern="0" dirty="0">
              <a:solidFill>
                <a:prstClr val="black">
                  <a:hueOff val="0"/>
                  <a:satOff val="0"/>
                  <a:lumOff val="0"/>
                  <a:alphaOff val="0"/>
                </a:prstClr>
              </a:solidFill>
              <a:latin typeface="Georgia" pitchFamily="18" charset="0"/>
              <a:cs typeface="Arial" pitchFamily="34" charset="0"/>
            </a:endParaRPr>
          </a:p>
        </p:txBody>
      </p:sp>
      <p:sp>
        <p:nvSpPr>
          <p:cNvPr id="54" name="21 Rectángulo"/>
          <p:cNvSpPr/>
          <p:nvPr/>
        </p:nvSpPr>
        <p:spPr>
          <a:xfrm>
            <a:off x="2782981" y="1676400"/>
            <a:ext cx="2877000" cy="304511"/>
          </a:xfrm>
          <a:prstGeom prst="rect">
            <a:avLst/>
          </a:prstGeom>
          <a:solidFill>
            <a:srgbClr val="C00000"/>
          </a:solidFill>
          <a:ln>
            <a:solidFill>
              <a:srgbClr val="990000"/>
            </a:solid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txBody>
          <a:bodyPr wrap="square" anchor="ctr" anchorCtr="0"/>
          <a:lstStyle/>
          <a:p>
            <a:pPr lvl="0" algn="ctr" fontAlgn="base">
              <a:spcBef>
                <a:spcPct val="0"/>
              </a:spcBef>
              <a:spcAft>
                <a:spcPct val="0"/>
              </a:spcAft>
            </a:pPr>
            <a:r>
              <a:rPr lang="es-MX" sz="1400" b="1" kern="0" dirty="0" smtClean="0">
                <a:solidFill>
                  <a:schemeClr val="bg1"/>
                </a:solidFill>
                <a:latin typeface="Georgia" pitchFamily="18" charset="0"/>
                <a:cs typeface="Arial" pitchFamily="34" charset="0"/>
              </a:rPr>
              <a:t>O</a:t>
            </a:r>
            <a:r>
              <a:rPr lang="es-MX" sz="1050" b="1" kern="0" dirty="0" smtClean="0">
                <a:solidFill>
                  <a:schemeClr val="bg1"/>
                </a:solidFill>
                <a:latin typeface="Georgia" pitchFamily="18" charset="0"/>
                <a:cs typeface="Arial" pitchFamily="34" charset="0"/>
              </a:rPr>
              <a:t>PERACIÓN </a:t>
            </a:r>
            <a:endParaRPr lang="es-MX" sz="1050" b="1" kern="0" dirty="0">
              <a:solidFill>
                <a:schemeClr val="bg1"/>
              </a:solidFill>
              <a:latin typeface="Georgia" pitchFamily="18" charset="0"/>
              <a:cs typeface="Arial" pitchFamily="34" charset="0"/>
            </a:endParaRPr>
          </a:p>
        </p:txBody>
      </p:sp>
      <p:sp>
        <p:nvSpPr>
          <p:cNvPr id="55" name="CuadroTexto 53"/>
          <p:cNvSpPr txBox="1"/>
          <p:nvPr/>
        </p:nvSpPr>
        <p:spPr>
          <a:xfrm>
            <a:off x="15950" y="3588208"/>
            <a:ext cx="1050850"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ES" sz="800" b="1" dirty="0" smtClean="0">
                <a:solidFill>
                  <a:schemeClr val="tx1"/>
                </a:solidFill>
                <a:latin typeface="Georgia"/>
                <a:cs typeface="Georgia"/>
              </a:rPr>
              <a:t>Vinculación interna </a:t>
            </a:r>
            <a:endParaRPr lang="es-ES" sz="800" b="1" dirty="0">
              <a:solidFill>
                <a:schemeClr val="tx1"/>
              </a:solidFill>
              <a:latin typeface="Georgia"/>
              <a:cs typeface="Georgia"/>
            </a:endParaRPr>
          </a:p>
        </p:txBody>
      </p:sp>
      <p:sp>
        <p:nvSpPr>
          <p:cNvPr id="56" name="CuadroTexto 53"/>
          <p:cNvSpPr txBox="1"/>
          <p:nvPr/>
        </p:nvSpPr>
        <p:spPr>
          <a:xfrm>
            <a:off x="15949" y="4560908"/>
            <a:ext cx="990600" cy="3385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ES" sz="800" b="1" dirty="0" smtClean="0">
                <a:solidFill>
                  <a:schemeClr val="tx1"/>
                </a:solidFill>
                <a:latin typeface="Georgia"/>
                <a:cs typeface="Georgia"/>
              </a:rPr>
              <a:t>Vinculación externa</a:t>
            </a:r>
            <a:endParaRPr lang="es-ES" sz="800" b="1" dirty="0">
              <a:solidFill>
                <a:schemeClr val="tx1"/>
              </a:solidFill>
              <a:latin typeface="Georgia"/>
              <a:cs typeface="Georgia"/>
            </a:endParaRPr>
          </a:p>
        </p:txBody>
      </p:sp>
    </p:spTree>
    <p:extLst>
      <p:ext uri="{BB962C8B-B14F-4D97-AF65-F5344CB8AC3E}">
        <p14:creationId xmlns:p14="http://schemas.microsoft.com/office/powerpoint/2010/main" val="374468602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Marcador de número de diapositiva"/>
          <p:cNvSpPr>
            <a:spLocks noGrp="1"/>
          </p:cNvSpPr>
          <p:nvPr>
            <p:ph type="sldNum" sz="quarter" idx="12"/>
          </p:nvPr>
        </p:nvSpPr>
        <p:spPr bwMode="auto">
          <a:xfrm>
            <a:off x="6876256" y="6520259"/>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fld id="{A655F924-C94D-4DB1-86E2-335085917AF8}" type="slidenum">
              <a:rPr lang="es-ES" sz="1100" smtClean="0">
                <a:solidFill>
                  <a:srgbClr val="FFFFFF"/>
                </a:solidFill>
                <a:latin typeface="Georgia" pitchFamily="18" charset="0"/>
              </a:rPr>
              <a:pPr/>
              <a:t>6</a:t>
            </a:fld>
            <a:endParaRPr lang="es-ES" sz="1100" dirty="0" smtClean="0">
              <a:solidFill>
                <a:srgbClr val="FFFFFF"/>
              </a:solidFill>
              <a:latin typeface="Georgia" pitchFamily="18" charset="0"/>
            </a:endParaRPr>
          </a:p>
        </p:txBody>
      </p:sp>
      <p:sp>
        <p:nvSpPr>
          <p:cNvPr id="5" name="26 CuadroTexto"/>
          <p:cNvSpPr txBox="1">
            <a:spLocks noChangeArrowheads="1"/>
          </p:cNvSpPr>
          <p:nvPr/>
        </p:nvSpPr>
        <p:spPr bwMode="auto">
          <a:xfrm>
            <a:off x="971600" y="228600"/>
            <a:ext cx="731565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algn="ctr" eaLnBrk="1" fontAlgn="base" hangingPunct="1">
              <a:spcBef>
                <a:spcPct val="0"/>
              </a:spcBef>
              <a:spcAft>
                <a:spcPct val="0"/>
              </a:spcAft>
            </a:pPr>
            <a:r>
              <a:rPr lang="es-MX" sz="2400" b="1" dirty="0" smtClean="0">
                <a:solidFill>
                  <a:prstClr val="black"/>
                </a:solidFill>
                <a:latin typeface="Georgia" pitchFamily="18" charset="0"/>
              </a:rPr>
              <a:t>Colaboración con el INADEM</a:t>
            </a:r>
            <a:endParaRPr lang="es-MX" sz="2400" b="1" dirty="0">
              <a:solidFill>
                <a:prstClr val="black"/>
              </a:solidFill>
              <a:latin typeface="Georgia" pitchFamily="18" charset="0"/>
            </a:endParaRPr>
          </a:p>
        </p:txBody>
      </p:sp>
      <p:pic>
        <p:nvPicPr>
          <p:cNvPr id="12" name="11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45782" y="373595"/>
            <a:ext cx="685799" cy="559628"/>
          </a:xfrm>
          <a:prstGeom prst="rect">
            <a:avLst/>
          </a:prstGeom>
        </p:spPr>
      </p:pic>
      <p:sp>
        <p:nvSpPr>
          <p:cNvPr id="17" name="17 Rectángulo"/>
          <p:cNvSpPr/>
          <p:nvPr/>
        </p:nvSpPr>
        <p:spPr>
          <a:xfrm>
            <a:off x="962740" y="2971800"/>
            <a:ext cx="6896928" cy="3354765"/>
          </a:xfrm>
          <a:prstGeom prst="rect">
            <a:avLst/>
          </a:prstGeom>
          <a:ln w="12700">
            <a:solidFill>
              <a:srgbClr val="C00000"/>
            </a:solidFill>
            <a:prstDash val="sysDash"/>
          </a:ln>
        </p:spPr>
        <p:txBody>
          <a:bodyPr wrap="square">
            <a:spAutoFit/>
          </a:bodyPr>
          <a:lstStyle/>
          <a:p>
            <a:pPr lvl="0" algn="just">
              <a:spcBef>
                <a:spcPts val="1200"/>
              </a:spcBef>
            </a:pPr>
            <a:r>
              <a:rPr lang="es-MX" sz="1400" b="1" dirty="0" smtClean="0">
                <a:solidFill>
                  <a:prstClr val="black">
                    <a:lumMod val="95000"/>
                    <a:lumOff val="5000"/>
                  </a:prstClr>
                </a:solidFill>
                <a:latin typeface="Georgia" pitchFamily="18" charset="0"/>
              </a:rPr>
              <a:t>2014</a:t>
            </a:r>
          </a:p>
          <a:p>
            <a:pPr lvl="0" algn="just">
              <a:spcBef>
                <a:spcPts val="1200"/>
              </a:spcBef>
            </a:pPr>
            <a:r>
              <a:rPr lang="es-MX" sz="1400" dirty="0" smtClean="0">
                <a:solidFill>
                  <a:prstClr val="black">
                    <a:lumMod val="95000"/>
                    <a:lumOff val="5000"/>
                  </a:prstClr>
                </a:solidFill>
                <a:latin typeface="Georgia" pitchFamily="18" charset="0"/>
              </a:rPr>
              <a:t>Programa piloto, con apertura en noviembre, de </a:t>
            </a:r>
            <a:r>
              <a:rPr lang="es-MX" sz="1400" b="1" dirty="0" smtClean="0">
                <a:solidFill>
                  <a:prstClr val="black">
                    <a:lumMod val="95000"/>
                    <a:lumOff val="5000"/>
                  </a:prstClr>
                </a:solidFill>
                <a:latin typeface="Georgia" pitchFamily="18" charset="0"/>
              </a:rPr>
              <a:t>seis</a:t>
            </a:r>
            <a:r>
              <a:rPr lang="es-MX" sz="1400" dirty="0" smtClean="0">
                <a:solidFill>
                  <a:prstClr val="black">
                    <a:lumMod val="95000"/>
                    <a:lumOff val="5000"/>
                  </a:prstClr>
                </a:solidFill>
                <a:latin typeface="Georgia" pitchFamily="18" charset="0"/>
              </a:rPr>
              <a:t> </a:t>
            </a:r>
            <a:r>
              <a:rPr lang="es-MX" sz="1400" b="1" dirty="0" smtClean="0">
                <a:solidFill>
                  <a:prstClr val="black">
                    <a:lumMod val="95000"/>
                    <a:lumOff val="5000"/>
                  </a:prstClr>
                </a:solidFill>
                <a:latin typeface="Georgia" pitchFamily="18" charset="0"/>
              </a:rPr>
              <a:t>Puntos de la Red </a:t>
            </a:r>
            <a:r>
              <a:rPr lang="es-MX" sz="1400" b="1" dirty="0">
                <a:solidFill>
                  <a:prstClr val="black">
                    <a:lumMod val="95000"/>
                    <a:lumOff val="5000"/>
                  </a:prstClr>
                </a:solidFill>
                <a:latin typeface="Georgia" pitchFamily="18" charset="0"/>
              </a:rPr>
              <a:t>Mover a </a:t>
            </a:r>
            <a:r>
              <a:rPr lang="es-MX" sz="1400" b="1" dirty="0" smtClean="0">
                <a:solidFill>
                  <a:prstClr val="black">
                    <a:lumMod val="95000"/>
                    <a:lumOff val="5000"/>
                  </a:prstClr>
                </a:solidFill>
                <a:latin typeface="Georgia" pitchFamily="18" charset="0"/>
              </a:rPr>
              <a:t>México </a:t>
            </a:r>
            <a:r>
              <a:rPr lang="es-MX" sz="1400" dirty="0" smtClean="0">
                <a:solidFill>
                  <a:prstClr val="black">
                    <a:lumMod val="95000"/>
                    <a:lumOff val="5000"/>
                  </a:prstClr>
                </a:solidFill>
                <a:latin typeface="Georgia" pitchFamily="18" charset="0"/>
              </a:rPr>
              <a:t>en</a:t>
            </a:r>
            <a:r>
              <a:rPr lang="es-MX" sz="1400" b="1" dirty="0" smtClean="0">
                <a:solidFill>
                  <a:prstClr val="black">
                    <a:lumMod val="95000"/>
                    <a:lumOff val="5000"/>
                  </a:prstClr>
                </a:solidFill>
                <a:latin typeface="Georgia" pitchFamily="18" charset="0"/>
              </a:rPr>
              <a:t> </a:t>
            </a:r>
            <a:r>
              <a:rPr lang="es-MX" sz="1400" dirty="0" smtClean="0">
                <a:solidFill>
                  <a:prstClr val="black">
                    <a:lumMod val="95000"/>
                    <a:lumOff val="5000"/>
                  </a:prstClr>
                </a:solidFill>
                <a:latin typeface="Georgia" pitchFamily="18" charset="0"/>
              </a:rPr>
              <a:t>planteles pertenecientes a los siguientes subsistemas: </a:t>
            </a:r>
            <a:r>
              <a:rPr lang="es-MX" sz="1400" b="1" dirty="0" err="1" smtClean="0">
                <a:solidFill>
                  <a:prstClr val="black">
                    <a:lumMod val="95000"/>
                    <a:lumOff val="5000"/>
                  </a:prstClr>
                </a:solidFill>
                <a:latin typeface="Georgia" pitchFamily="18" charset="0"/>
              </a:rPr>
              <a:t>DGCyTM</a:t>
            </a:r>
            <a:r>
              <a:rPr lang="es-MX" sz="1400" b="1" dirty="0" smtClean="0">
                <a:solidFill>
                  <a:prstClr val="black">
                    <a:lumMod val="95000"/>
                    <a:lumOff val="5000"/>
                  </a:prstClr>
                </a:solidFill>
                <a:latin typeface="Georgia" pitchFamily="18" charset="0"/>
              </a:rPr>
              <a:t> </a:t>
            </a:r>
            <a:r>
              <a:rPr lang="es-MX" sz="1400" dirty="0">
                <a:solidFill>
                  <a:prstClr val="black">
                    <a:lumMod val="95000"/>
                    <a:lumOff val="5000"/>
                  </a:prstClr>
                </a:solidFill>
                <a:latin typeface="Georgia" pitchFamily="18" charset="0"/>
              </a:rPr>
              <a:t>(CETMAR </a:t>
            </a:r>
            <a:r>
              <a:rPr lang="es-MX" sz="1400" dirty="0" smtClean="0">
                <a:solidFill>
                  <a:prstClr val="black">
                    <a:lumMod val="95000"/>
                    <a:lumOff val="5000"/>
                  </a:prstClr>
                </a:solidFill>
                <a:latin typeface="Georgia" pitchFamily="18" charset="0"/>
              </a:rPr>
              <a:t>18 Acapulco, </a:t>
            </a:r>
            <a:r>
              <a:rPr lang="es-MX" sz="1400" dirty="0">
                <a:solidFill>
                  <a:prstClr val="black">
                    <a:lumMod val="95000"/>
                    <a:lumOff val="5000"/>
                  </a:prstClr>
                </a:solidFill>
                <a:latin typeface="Georgia" pitchFamily="18" charset="0"/>
              </a:rPr>
              <a:t>CETMAR </a:t>
            </a:r>
            <a:r>
              <a:rPr lang="es-MX" sz="1400" dirty="0" smtClean="0">
                <a:solidFill>
                  <a:prstClr val="black">
                    <a:lumMod val="95000"/>
                    <a:lumOff val="5000"/>
                  </a:prstClr>
                </a:solidFill>
                <a:latin typeface="Georgia" pitchFamily="18" charset="0"/>
              </a:rPr>
              <a:t>11, Baja California, y </a:t>
            </a:r>
            <a:r>
              <a:rPr lang="es-MX" sz="1400" dirty="0">
                <a:solidFill>
                  <a:prstClr val="black">
                    <a:lumMod val="95000"/>
                    <a:lumOff val="5000"/>
                  </a:prstClr>
                </a:solidFill>
                <a:latin typeface="Georgia" pitchFamily="18" charset="0"/>
              </a:rPr>
              <a:t>CETMAR </a:t>
            </a:r>
            <a:r>
              <a:rPr lang="es-MX" sz="1400" dirty="0" smtClean="0">
                <a:solidFill>
                  <a:prstClr val="black">
                    <a:lumMod val="95000"/>
                    <a:lumOff val="5000"/>
                  </a:prstClr>
                </a:solidFill>
                <a:latin typeface="Georgia" pitchFamily="18" charset="0"/>
              </a:rPr>
              <a:t>20, Veracruz), </a:t>
            </a:r>
            <a:r>
              <a:rPr lang="es-MX" sz="1400" b="1" dirty="0">
                <a:solidFill>
                  <a:prstClr val="black">
                    <a:lumMod val="95000"/>
                    <a:lumOff val="5000"/>
                  </a:prstClr>
                </a:solidFill>
                <a:latin typeface="Georgia" pitchFamily="18" charset="0"/>
              </a:rPr>
              <a:t>CONALEP</a:t>
            </a:r>
            <a:r>
              <a:rPr lang="es-MX" sz="1400" dirty="0">
                <a:solidFill>
                  <a:prstClr val="black">
                    <a:lumMod val="95000"/>
                    <a:lumOff val="5000"/>
                  </a:prstClr>
                </a:solidFill>
                <a:latin typeface="Georgia" pitchFamily="18" charset="0"/>
              </a:rPr>
              <a:t> (Plantel  Álvaro </a:t>
            </a:r>
            <a:r>
              <a:rPr lang="es-MX" sz="1400" dirty="0" smtClean="0">
                <a:solidFill>
                  <a:prstClr val="black">
                    <a:lumMod val="95000"/>
                    <a:lumOff val="5000"/>
                  </a:prstClr>
                </a:solidFill>
                <a:latin typeface="Georgia" pitchFamily="18" charset="0"/>
              </a:rPr>
              <a:t>Obregón D.F.</a:t>
            </a:r>
            <a:r>
              <a:rPr lang="es-MX" sz="1400" b="1" dirty="0" smtClean="0">
                <a:solidFill>
                  <a:prstClr val="black">
                    <a:lumMod val="95000"/>
                    <a:lumOff val="5000"/>
                  </a:prstClr>
                </a:solidFill>
                <a:latin typeface="Georgia" pitchFamily="18" charset="0"/>
              </a:rPr>
              <a:t>), </a:t>
            </a:r>
            <a:r>
              <a:rPr lang="es-MX" sz="1400" b="1" dirty="0">
                <a:solidFill>
                  <a:prstClr val="black">
                    <a:lumMod val="95000"/>
                    <a:lumOff val="5000"/>
                  </a:prstClr>
                </a:solidFill>
                <a:latin typeface="Georgia" pitchFamily="18" charset="0"/>
              </a:rPr>
              <a:t>Colegio de Bachilleres, </a:t>
            </a:r>
            <a:r>
              <a:rPr lang="es-MX" sz="1400" dirty="0">
                <a:solidFill>
                  <a:prstClr val="black">
                    <a:lumMod val="95000"/>
                    <a:lumOff val="5000"/>
                  </a:prstClr>
                </a:solidFill>
                <a:latin typeface="Georgia" pitchFamily="18" charset="0"/>
              </a:rPr>
              <a:t>(Plantel 32 Ruiz </a:t>
            </a:r>
            <a:r>
              <a:rPr lang="es-MX" sz="1400" dirty="0" smtClean="0">
                <a:solidFill>
                  <a:prstClr val="black">
                    <a:lumMod val="95000"/>
                    <a:lumOff val="5000"/>
                  </a:prstClr>
                </a:solidFill>
                <a:latin typeface="Georgia" pitchFamily="18" charset="0"/>
              </a:rPr>
              <a:t>Cortines, Guerrero), </a:t>
            </a:r>
            <a:r>
              <a:rPr lang="es-MX" sz="1400" b="1" dirty="0">
                <a:solidFill>
                  <a:prstClr val="black">
                    <a:lumMod val="95000"/>
                    <a:lumOff val="5000"/>
                  </a:prstClr>
                </a:solidFill>
                <a:latin typeface="Georgia" pitchFamily="18" charset="0"/>
              </a:rPr>
              <a:t>DGCFT</a:t>
            </a:r>
            <a:r>
              <a:rPr lang="es-MX" sz="1400" dirty="0">
                <a:solidFill>
                  <a:prstClr val="black">
                    <a:lumMod val="95000"/>
                    <a:lumOff val="5000"/>
                  </a:prstClr>
                </a:solidFill>
                <a:latin typeface="Georgia" pitchFamily="18" charset="0"/>
              </a:rPr>
              <a:t>  (CECATI No. 128</a:t>
            </a:r>
            <a:r>
              <a:rPr lang="es-MX" sz="1400" dirty="0" smtClean="0">
                <a:solidFill>
                  <a:prstClr val="black">
                    <a:lumMod val="95000"/>
                    <a:lumOff val="5000"/>
                  </a:prstClr>
                </a:solidFill>
                <a:latin typeface="Georgia" pitchFamily="18" charset="0"/>
              </a:rPr>
              <a:t>), el escritorio ha servido para vincular a  los jóvenes de una manera más efectiva al ecosistema emprendedor, en total van poco más de </a:t>
            </a:r>
            <a:r>
              <a:rPr lang="es-MX" sz="1400" b="1" dirty="0" smtClean="0">
                <a:solidFill>
                  <a:prstClr val="black">
                    <a:lumMod val="95000"/>
                    <a:lumOff val="5000"/>
                  </a:prstClr>
                </a:solidFill>
                <a:latin typeface="Georgia" pitchFamily="18" charset="0"/>
              </a:rPr>
              <a:t>478 </a:t>
            </a:r>
            <a:r>
              <a:rPr lang="es-MX" sz="1400" dirty="0" smtClean="0">
                <a:solidFill>
                  <a:prstClr val="black">
                    <a:lumMod val="95000"/>
                    <a:lumOff val="5000"/>
                  </a:prstClr>
                </a:solidFill>
                <a:latin typeface="Georgia" pitchFamily="18" charset="0"/>
              </a:rPr>
              <a:t>registros </a:t>
            </a:r>
            <a:r>
              <a:rPr lang="es-MX" sz="1400" dirty="0">
                <a:solidFill>
                  <a:prstClr val="black">
                    <a:lumMod val="95000"/>
                    <a:lumOff val="5000"/>
                  </a:prstClr>
                </a:solidFill>
                <a:latin typeface="Georgia" pitchFamily="18" charset="0"/>
              </a:rPr>
              <a:t>en </a:t>
            </a:r>
            <a:r>
              <a:rPr lang="es-MX" sz="1400" dirty="0" smtClean="0">
                <a:solidFill>
                  <a:prstClr val="black">
                    <a:lumMod val="95000"/>
                    <a:lumOff val="5000"/>
                  </a:prstClr>
                </a:solidFill>
                <a:latin typeface="Georgia" pitchFamily="18" charset="0"/>
              </a:rPr>
              <a:t>un periodo de dos meses.</a:t>
            </a:r>
            <a:endParaRPr lang="es-MX" sz="1400" b="1" dirty="0" smtClean="0">
              <a:solidFill>
                <a:prstClr val="black">
                  <a:lumMod val="95000"/>
                  <a:lumOff val="5000"/>
                </a:prstClr>
              </a:solidFill>
              <a:latin typeface="Georgia" pitchFamily="18" charset="0"/>
            </a:endParaRPr>
          </a:p>
          <a:p>
            <a:pPr algn="just">
              <a:spcBef>
                <a:spcPts val="1200"/>
              </a:spcBef>
            </a:pPr>
            <a:r>
              <a:rPr lang="es-MX" sz="1400" dirty="0" smtClean="0">
                <a:solidFill>
                  <a:prstClr val="black">
                    <a:lumMod val="95000"/>
                    <a:lumOff val="5000"/>
                  </a:prstClr>
                </a:solidFill>
                <a:latin typeface="Georgia" pitchFamily="18" charset="0"/>
              </a:rPr>
              <a:t>Promoción </a:t>
            </a:r>
            <a:r>
              <a:rPr lang="es-MX" sz="1400" dirty="0">
                <a:solidFill>
                  <a:prstClr val="black">
                    <a:lumMod val="95000"/>
                    <a:lumOff val="5000"/>
                  </a:prstClr>
                </a:solidFill>
                <a:latin typeface="Georgia" pitchFamily="18" charset="0"/>
              </a:rPr>
              <a:t>y difusión de la cultura emprendedora en el marco de la “</a:t>
            </a:r>
            <a:r>
              <a:rPr lang="es-MX" sz="1400" b="1" dirty="0">
                <a:solidFill>
                  <a:prstClr val="black">
                    <a:lumMod val="95000"/>
                    <a:lumOff val="5000"/>
                  </a:prstClr>
                </a:solidFill>
                <a:latin typeface="Georgia" pitchFamily="18" charset="0"/>
              </a:rPr>
              <a:t>Semana Nacional del Emprendedor” </a:t>
            </a:r>
            <a:r>
              <a:rPr lang="es-MX" sz="1400" b="1" dirty="0" smtClean="0">
                <a:solidFill>
                  <a:prstClr val="black">
                    <a:lumMod val="95000"/>
                    <a:lumOff val="5000"/>
                  </a:prstClr>
                </a:solidFill>
                <a:latin typeface="Georgia" pitchFamily="18" charset="0"/>
              </a:rPr>
              <a:t> </a:t>
            </a:r>
            <a:r>
              <a:rPr lang="es-MX" sz="1400" dirty="0" smtClean="0">
                <a:solidFill>
                  <a:prstClr val="black">
                    <a:lumMod val="95000"/>
                    <a:lumOff val="5000"/>
                  </a:prstClr>
                </a:solidFill>
                <a:latin typeface="Georgia" pitchFamily="18" charset="0"/>
              </a:rPr>
              <a:t>se atendieron alrededor de 4 mil personas en el stand, se impartió un taller de habilidades emprendedoras y se convocaron a planteles de la zona metropolitana a llevar estudiantes al evento.</a:t>
            </a:r>
          </a:p>
          <a:p>
            <a:pPr algn="just">
              <a:spcBef>
                <a:spcPts val="1200"/>
              </a:spcBef>
            </a:pPr>
            <a:r>
              <a:rPr lang="es-MX" sz="1400" dirty="0" smtClean="0">
                <a:solidFill>
                  <a:prstClr val="black">
                    <a:lumMod val="95000"/>
                    <a:lumOff val="5000"/>
                  </a:prstClr>
                </a:solidFill>
                <a:latin typeface="Georgia" pitchFamily="18" charset="0"/>
              </a:rPr>
              <a:t>Miembros </a:t>
            </a:r>
            <a:r>
              <a:rPr lang="es-MX" sz="1400" dirty="0">
                <a:solidFill>
                  <a:prstClr val="black">
                    <a:lumMod val="95000"/>
                    <a:lumOff val="5000"/>
                  </a:prstClr>
                </a:solidFill>
                <a:latin typeface="Georgia" pitchFamily="18" charset="0"/>
              </a:rPr>
              <a:t>del consejo de evaluación del </a:t>
            </a:r>
            <a:r>
              <a:rPr lang="es-MX" sz="1400" b="1" dirty="0">
                <a:solidFill>
                  <a:prstClr val="black">
                    <a:lumMod val="95000"/>
                    <a:lumOff val="5000"/>
                  </a:prstClr>
                </a:solidFill>
                <a:latin typeface="Georgia" pitchFamily="18" charset="0"/>
              </a:rPr>
              <a:t>Premio Nacional del Emprendedor</a:t>
            </a:r>
            <a:r>
              <a:rPr lang="es-MX" sz="1400" dirty="0">
                <a:solidFill>
                  <a:prstClr val="black">
                    <a:lumMod val="95000"/>
                    <a:lumOff val="5000"/>
                  </a:prstClr>
                </a:solidFill>
                <a:latin typeface="Georgia" pitchFamily="18" charset="0"/>
              </a:rPr>
              <a:t>. </a:t>
            </a:r>
          </a:p>
        </p:txBody>
      </p:sp>
      <p:sp>
        <p:nvSpPr>
          <p:cNvPr id="18" name="17 Rectángulo"/>
          <p:cNvSpPr/>
          <p:nvPr/>
        </p:nvSpPr>
        <p:spPr>
          <a:xfrm>
            <a:off x="962740" y="1447800"/>
            <a:ext cx="6896928" cy="1323439"/>
          </a:xfrm>
          <a:prstGeom prst="rect">
            <a:avLst/>
          </a:prstGeom>
          <a:ln w="12700">
            <a:solidFill>
              <a:srgbClr val="C00000"/>
            </a:solidFill>
            <a:prstDash val="sysDash"/>
          </a:ln>
        </p:spPr>
        <p:txBody>
          <a:bodyPr wrap="square">
            <a:spAutoFit/>
          </a:bodyPr>
          <a:lstStyle/>
          <a:p>
            <a:pPr lvl="0" algn="just">
              <a:spcBef>
                <a:spcPts val="1200"/>
              </a:spcBef>
            </a:pPr>
            <a:r>
              <a:rPr lang="es-MX" sz="1400" b="1" dirty="0" smtClean="0">
                <a:solidFill>
                  <a:prstClr val="black">
                    <a:lumMod val="95000"/>
                    <a:lumOff val="5000"/>
                  </a:prstClr>
                </a:solidFill>
                <a:latin typeface="Georgia" pitchFamily="18" charset="0"/>
              </a:rPr>
              <a:t>2013</a:t>
            </a:r>
            <a:r>
              <a:rPr lang="es-MX" sz="1400" dirty="0" smtClean="0">
                <a:solidFill>
                  <a:prstClr val="black">
                    <a:lumMod val="95000"/>
                    <a:lumOff val="5000"/>
                  </a:prstClr>
                </a:solidFill>
                <a:latin typeface="Georgia" pitchFamily="18" charset="0"/>
              </a:rPr>
              <a:t> </a:t>
            </a:r>
          </a:p>
          <a:p>
            <a:pPr lvl="0" algn="just">
              <a:spcBef>
                <a:spcPts val="1200"/>
              </a:spcBef>
            </a:pPr>
            <a:r>
              <a:rPr lang="es-MX" sz="1400" dirty="0" smtClean="0">
                <a:solidFill>
                  <a:prstClr val="black">
                    <a:lumMod val="95000"/>
                    <a:lumOff val="5000"/>
                  </a:prstClr>
                </a:solidFill>
                <a:latin typeface="Georgia" pitchFamily="18" charset="0"/>
              </a:rPr>
              <a:t>Participación en la convocatoria 2.5 de las RO-</a:t>
            </a:r>
            <a:r>
              <a:rPr lang="es-MX" sz="1400" dirty="0" err="1" smtClean="0">
                <a:solidFill>
                  <a:prstClr val="black">
                    <a:lumMod val="95000"/>
                    <a:lumOff val="5000"/>
                  </a:prstClr>
                </a:solidFill>
                <a:latin typeface="Georgia" pitchFamily="18" charset="0"/>
              </a:rPr>
              <a:t>FPyME</a:t>
            </a:r>
            <a:r>
              <a:rPr lang="es-MX" sz="1400" dirty="0" smtClean="0">
                <a:solidFill>
                  <a:prstClr val="black">
                    <a:lumMod val="95000"/>
                    <a:lumOff val="5000"/>
                  </a:prstClr>
                </a:solidFill>
                <a:latin typeface="Georgia" pitchFamily="18" charset="0"/>
              </a:rPr>
              <a:t> 2013, siendo beneficiarios los subsistemas CONALEP y COBACH  con </a:t>
            </a:r>
            <a:r>
              <a:rPr lang="es-MX" sz="1400" b="1" dirty="0" smtClean="0">
                <a:solidFill>
                  <a:prstClr val="black">
                    <a:lumMod val="95000"/>
                    <a:lumOff val="5000"/>
                  </a:prstClr>
                </a:solidFill>
                <a:latin typeface="Georgia" pitchFamily="18" charset="0"/>
              </a:rPr>
              <a:t>150 mil pesos cada uno</a:t>
            </a:r>
            <a:r>
              <a:rPr lang="es-MX" sz="1400" dirty="0" smtClean="0">
                <a:solidFill>
                  <a:prstClr val="black">
                    <a:lumMod val="95000"/>
                    <a:lumOff val="5000"/>
                  </a:prstClr>
                </a:solidFill>
                <a:latin typeface="Georgia" pitchFamily="18" charset="0"/>
              </a:rPr>
              <a:t>, fue utilizado para impresión </a:t>
            </a:r>
            <a:r>
              <a:rPr lang="es-MX" sz="1400" dirty="0">
                <a:solidFill>
                  <a:prstClr val="black">
                    <a:lumMod val="95000"/>
                    <a:lumOff val="5000"/>
                  </a:prstClr>
                </a:solidFill>
                <a:latin typeface="Georgia" pitchFamily="18" charset="0"/>
              </a:rPr>
              <a:t>de materiales y el taller Yo </a:t>
            </a:r>
            <a:r>
              <a:rPr lang="es-MX" sz="1400" dirty="0" smtClean="0">
                <a:solidFill>
                  <a:prstClr val="black">
                    <a:lumMod val="95000"/>
                    <a:lumOff val="5000"/>
                  </a:prstClr>
                </a:solidFill>
                <a:latin typeface="Georgia" pitchFamily="18" charset="0"/>
              </a:rPr>
              <a:t>Emprendo, la cobertura fue para 20  y 10 planteles respectivamente.</a:t>
            </a:r>
            <a:endParaRPr lang="es-MX" sz="1400" dirty="0">
              <a:solidFill>
                <a:prstClr val="black">
                  <a:lumMod val="95000"/>
                  <a:lumOff val="5000"/>
                </a:prstClr>
              </a:solidFill>
            </a:endParaRPr>
          </a:p>
        </p:txBody>
      </p:sp>
    </p:spTree>
    <p:extLst>
      <p:ext uri="{BB962C8B-B14F-4D97-AF65-F5344CB8AC3E}">
        <p14:creationId xmlns:p14="http://schemas.microsoft.com/office/powerpoint/2010/main" val="356490430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pPr>
              <a:defRPr/>
            </a:pPr>
            <a:fld id="{D40B2A1C-355B-46EC-AAE6-24347B65842C}" type="slidenum">
              <a:rPr lang="es-ES" smtClean="0"/>
              <a:pPr>
                <a:defRPr/>
              </a:pPr>
              <a:t>7</a:t>
            </a:fld>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45782" y="373595"/>
            <a:ext cx="685799" cy="559628"/>
          </a:xfrm>
          <a:prstGeom prst="rect">
            <a:avLst/>
          </a:prstGeom>
        </p:spPr>
      </p:pic>
      <p:sp>
        <p:nvSpPr>
          <p:cNvPr id="7" name="Marcador de contenido 2"/>
          <p:cNvSpPr txBox="1">
            <a:spLocks/>
          </p:cNvSpPr>
          <p:nvPr/>
        </p:nvSpPr>
        <p:spPr>
          <a:xfrm>
            <a:off x="967789" y="2209804"/>
            <a:ext cx="7293935" cy="2514596"/>
          </a:xfrm>
          <a:prstGeom prst="rect">
            <a:avLst/>
          </a:prstGeom>
          <a:noFill/>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s-MX" sz="2400" b="1" dirty="0" smtClean="0">
                <a:solidFill>
                  <a:schemeClr val="bg1">
                    <a:lumMod val="50000"/>
                  </a:schemeClr>
                </a:solidFill>
                <a:latin typeface="Soberana"/>
                <a:cs typeface="Cambria"/>
              </a:rPr>
              <a:t>G R A C I A S</a:t>
            </a:r>
          </a:p>
          <a:p>
            <a:pPr marL="0" indent="0" algn="ctr">
              <a:buFont typeface="Arial"/>
              <a:buNone/>
            </a:pPr>
            <a:endParaRPr lang="es-MX" sz="2400" b="1" dirty="0" smtClean="0">
              <a:solidFill>
                <a:schemeClr val="bg1">
                  <a:lumMod val="50000"/>
                </a:schemeClr>
              </a:solidFill>
              <a:latin typeface="Soberana"/>
              <a:cs typeface="Cambria"/>
            </a:endParaRPr>
          </a:p>
          <a:p>
            <a:pPr marL="0" indent="0" algn="ctr">
              <a:buFont typeface="Arial"/>
              <a:buNone/>
            </a:pPr>
            <a:r>
              <a:rPr lang="es-MX" sz="2400" b="1" dirty="0" smtClean="0">
                <a:solidFill>
                  <a:schemeClr val="bg1">
                    <a:lumMod val="50000"/>
                  </a:schemeClr>
                </a:solidFill>
                <a:latin typeface="Soberana"/>
                <a:cs typeface="Cambria"/>
              </a:rPr>
              <a:t>EDUARDO CALDERÓN CUEVAS</a:t>
            </a:r>
          </a:p>
          <a:p>
            <a:pPr marL="0" indent="0" algn="ctr">
              <a:buFont typeface="Arial"/>
              <a:buNone/>
            </a:pPr>
            <a:r>
              <a:rPr lang="es-MX" sz="2400" b="1" dirty="0" err="1" smtClean="0">
                <a:solidFill>
                  <a:schemeClr val="bg1">
                    <a:lumMod val="50000"/>
                  </a:schemeClr>
                </a:solidFill>
                <a:latin typeface="Soberana"/>
                <a:cs typeface="Cambria"/>
              </a:rPr>
              <a:t>ecalderonc</a:t>
            </a:r>
            <a:r>
              <a:rPr lang="es-MX" sz="2400" b="1" dirty="0" smtClean="0">
                <a:solidFill>
                  <a:schemeClr val="bg1">
                    <a:lumMod val="50000"/>
                  </a:schemeClr>
                </a:solidFill>
                <a:latin typeface="Soberana"/>
                <a:cs typeface="Cambria"/>
              </a:rPr>
              <a:t>@</a:t>
            </a:r>
          </a:p>
          <a:p>
            <a:pPr marL="0" indent="0" algn="ctr">
              <a:buFont typeface="Arial"/>
              <a:buNone/>
            </a:pPr>
            <a:r>
              <a:rPr lang="es-MX" sz="2400" b="1" dirty="0" smtClean="0">
                <a:solidFill>
                  <a:schemeClr val="bg1">
                    <a:lumMod val="50000"/>
                  </a:schemeClr>
                </a:solidFill>
                <a:latin typeface="Soberana"/>
                <a:cs typeface="Cambria"/>
              </a:rPr>
              <a:t>ecalderonc@sep.gob.mx</a:t>
            </a:r>
          </a:p>
          <a:p>
            <a:pPr marL="0" indent="0" algn="ctr">
              <a:buFont typeface="Arial"/>
              <a:buNone/>
            </a:pPr>
            <a:r>
              <a:rPr lang="es-MX" sz="2400" b="1" dirty="0" smtClean="0">
                <a:solidFill>
                  <a:schemeClr val="bg1">
                    <a:lumMod val="50000"/>
                  </a:schemeClr>
                </a:solidFill>
                <a:latin typeface="Soberana"/>
                <a:cs typeface="Cambria"/>
              </a:rPr>
              <a:t>eccfilos@gmail.com</a:t>
            </a:r>
          </a:p>
          <a:p>
            <a:pPr algn="ctr">
              <a:buFont typeface="Wingdings" pitchFamily="2" charset="2"/>
              <a:buChar char="§"/>
            </a:pPr>
            <a:endParaRPr lang="es-MX" sz="2400" b="1" dirty="0">
              <a:solidFill>
                <a:schemeClr val="bg1">
                  <a:lumMod val="50000"/>
                </a:schemeClr>
              </a:solidFill>
              <a:latin typeface="Soberana"/>
              <a:cs typeface="Cambria"/>
            </a:endParaRPr>
          </a:p>
        </p:txBody>
      </p:sp>
      <p:sp>
        <p:nvSpPr>
          <p:cNvPr id="2" name="AutoShape 2" descr="data:image/png;base64,iVBORw0KGgoAAAANSUhEUgAAAOEAAADhCAMAAAAJbSJIAAAAmVBMVEX///9MyPSf3fme3fkisdsPptASqNIqteAJo8wxueQWqtSU2PUfr9l+0PJ3zfGA0PJRs9dXy/ZEr9Z20vZEr9Vpye6L1PSP1fVdxe1ryu8+wOw5vem75PcdtOFzyunE5vOf2O+x4fYprdRRwuuMzeXg8/w3w/MAotDx+fzU7PWAz+tgxefr9/uEyOJwwt8Aq9q23+5PvOCo2es07c22AAAIo0lEQVR4nO3d63qqOBQG4BTEA2jVLdoKVjyiVGvV+7+4CSiKCpKVA2kYvz/Tbi2s15UEBB8HoUs8q/dWjvR0Dz1kbfm+L7sybsEWa30LnJaId4rvT5PAXtl8YfzeFdgtIzBJLGUHw/iteA7KrkRY/FG0ipYXiImh0Cq1UMfCMgOjJnppwu6wp2K6KcIgZZB2W7qmagb3SF9DD+eibdlVssW6M/bQfQPV7V+c255174Rd2eXxSOuJsBTA2y7eCdUfoqd0s4SKLzLX6BnCkozRML10YUt2XfxipQt1TS9LrjMxKeyWB6hfh2lSOCyTsJ0m7JVJ+FF6ofV/FZYoGaOUMbpuRdH/wMmfACHWaaNgieONNKzkVClteAsxb7RM3ChYe5pkY7qQel5bevBwq2eJjfKiDbgKrZR7WTiBJdGYIbSoom9TgXisanQb5BB94DwKnSGdUMvwRTcMOBdOnnQhzZY+ngEx8YN36YThJ7SeAhHSJBG5CQdZc/AyFxUXfqSvoskEA/7lE+RG6FALP/RcoKxxehY6J+E5cOFgSSBcSmli+4xiE+aso3FEAHKTLvwAZvB4rpaW0QC6YQ7J6CFwKwMiIB6mQgzPw6WHg2m+LkpbiOF5MoQDWMgGKULAzfJIhhC4lfY6HxcF+srxSIuHkHAa4sVUBCEnqcI+cCNkxwocTYjheXgI26QLDZq0xSiepVjh9CUUkAxhGxRi4agF2zCPvPMQEq80IzGIp0kXwrbRIj5a/JkefsK2QS70FBW2yYXvQhBPU2wPgz8jbMECEAK3zCEZPYRtREXhOygAYeFpDdNHKWwr7ZcwznIohvEsSaFzEQI38hK+hEIzdB+FLlTYUkHosPSQXNgXgngaHsIh8fFw2R/Sh6dw/g7bN7FwbWmaZlmXT4JMphOcaZTROd4okeiRiaZbg0EbF9WHv0Lv/aTw/LMLFRKvNKzZetYnFHkWuifhOX9WGGY0hBn7Z9StEAYsVojQ9LPsQrR9B7SRh7BftBAhi5yoqBBAzBD2QZEgxETCfKYKYcA+8fGQZ94LFH5KEW4/GYSOCkJ80CCqbp4mdJUQok8iopMq/IRFxkqDMyGpre8mhY3rRFRBuJ0T1BYP0satENhESUJE0gc3Q+iCmihLaOWXNs8UkgwA6cJpfmluphBElLSWomVuke69MBkAUZYQ5dXoJjyPwoZDCpxLE+bUdct5FBK3UZ6w/6TCudvIFzYa7nyez/xzQly0495TMoRkGcsSQipWU/hVduG69EKv9EILUqSSQlCRKgpBg5RJWJMk3ICqVFAYgFqoonCeX5nawgmsheoJgWNUPeEWClRNuG7Uyi1c1sBAtYTTLziwFgnhfydDuNyA56BSwmBM0UBm4aYI2nobePvvBp3vIqQMsXAxDrPZjON8h1ngTKIcLwl/sxaL72/89MOh8RWHtsRaQcLxfYVfecFPoUfdpCAhp2ppUozwm1dDKMIkPLyEL2EReQmfpvESvoRFhElYewkvwgrHkoEpRrhQtYdfL2GciarCX2WEtOsAsXAvb6WpsAlJv2No3+RaNSQFCT1lhXnfChkn+OVaNSSMQpLvFAyzLb0QSRdShlxIuwcOYROSfiMd2vCsGRY2Yf7Xs55zbPIsGpRQ6NL+8e+eVLj+5Vk0KEzC5pFUiDbSmsgm/CYWBtKayCSsAG4+SWsim7BCLpQ2EyMh9ctLfGKKs5dDbLL1sEl8uMD5lkNkFE4AQjSWMhUZ5yHxdX15XWQUNkFCPBeLb+NppaEO+XnbKdvNL/3O6MIobC5gQnzo3/2a0V9W+ABywyoEHBEv8Sbjw6Fi/p5jZua6F4aXg+14CHkD9Zj1drlcBoEXZR/FS/6yPx4ni5/x5lCr4L5TFsgsBJyasmTtjSmNzKO0SXzNlBk5oVukmIUm8XtEdiPVQswsbMIO+mw5UhDZhSxrDTgenMgubBbyCUV6Igch+TVFHgEPVJddaBY5ExHamPklcRYWOxPRWoKw0OUUj1MYkYuQ/Lopl8CK4yJsmoDrNeyZgJoYCYEjO0W4K1K4XkFK4yNsGsB3wmw5AArmJSx2nELWGn7CItfTAHDU5yZs/k6KE67hQh5ZFTgVIXXxE5oG6Scz2FORIzSBF08ZcpAkNO3SC6tFLahNWcLCiIY0YUHE7UqesBjiXmIPMXEm/vxtV5UpxEbhb/khg1SE0FyRf8yGKkdIC4UIzZXYt4smRFgVIjQNU+BI/QG1UEwP8Su3+hEF9ECzUJgwbKOY9xqgY6FQITYeRFwMP8DG6FlYFRNjteP+hmqyghZxEgrpoRlOxx3fPu6hY/S8lgoThsYDx8vFRzBQvDA0Vn84HTt2cGARQhwDIz3m09WJQVNnJGwIWWfuJryxshd7+oXH2xkG3Z6LEoYxVquq/XPcByDoNtgvDsaK0ndaS4sSnvaInVg6sw+b3c/PT/gdNQv8391ud8Dp2PbsFDv6yQyfbdC2L9pf4cJ4x5j6kNMjl58NJlq8I1nCwnISsr9SfzdnYZnzfxHKHkoC8xKqn/+LsC57NRCY+q1wJrMWvokpt8JZp5N2MqVi7I59+uFB2ClFG6sYkiksAzEEpgujRzq24gtPPWpU3Km7labTSegVTd0+KczzrzfC+MHOTNk21s9d6nTif7jtYTV+2DaNuoqp2hdBPVVY71xjK5hE+UZ6D689Vj2XeXYWXjOTXRqf2FdRdEU4OZLt/D//+0kAQ2HPuZmsJehiElh3Wkh/u1+PFM8sqTHeNOT5zbs11/z3z7b/KZiw6tmtpeIHCPlu/T5GdTaTXS48s1n14TDuvCGELL/6QCxLTF/DwrXv5D9V0UQtRGjqN/Kfq2Qa/uh0B6vl12TXIiQN34pv0vVK2cWG37veh2z5TtmWG9O5djDMyPed++Oiymk6/tvo7nay/ua/Pf6vWFWM6zrYoqXcMg+0VrccaWmJD7j8B7n8C4YKwKHxAAAAAElFTkSuQmC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3" name="AutoShape 4" descr="data:image/png;base64,iVBORw0KGgoAAAANSUhEUgAAAOEAAADhCAMAAAAJbSJIAAAAmVBMVEX///9MyPSf3fme3fkisdsPptASqNIqteAJo8wxueQWqtSU2PUfr9l+0PJ3zfGA0PJRs9dXy/ZEr9Z20vZEr9Vpye6L1PSP1fVdxe1ryu8+wOw5vem75PcdtOFzyunE5vOf2O+x4fYprdRRwuuMzeXg8/w3w/MAotDx+fzU7PWAz+tgxefr9/uEyOJwwt8Aq9q23+5PvOCo2es07c22AAAIo0lEQVR4nO3d63qqOBQG4BTEA2jVLdoKVjyiVGvV+7+4CSiKCpKVA2kYvz/Tbi2s15UEBB8HoUs8q/dWjvR0Dz1kbfm+L7sybsEWa30LnJaId4rvT5PAXtl8YfzeFdgtIzBJLGUHw/iteA7KrkRY/FG0ipYXiImh0Cq1UMfCMgOjJnppwu6wp2K6KcIgZZB2W7qmagb3SF9DD+eibdlVssW6M/bQfQPV7V+c255174Rd2eXxSOuJsBTA2y7eCdUfoqd0s4SKLzLX6BnCkozRML10YUt2XfxipQt1TS9LrjMxKeyWB6hfh2lSOCyTsJ0m7JVJ+FF6ofV/FZYoGaOUMbpuRdH/wMmfACHWaaNgieONNKzkVClteAsxb7RM3ChYe5pkY7qQel5bevBwq2eJjfKiDbgKrZR7WTiBJdGYIbSoom9TgXisanQb5BB94DwKnSGdUMvwRTcMOBdOnnQhzZY+ngEx8YN36YThJ7SeAhHSJBG5CQdZc/AyFxUXfqSvoskEA/7lE+RG6FALP/RcoKxxehY6J+E5cOFgSSBcSmli+4xiE+aso3FEAHKTLvwAZvB4rpaW0QC6YQ7J6CFwKwMiIB6mQgzPw6WHg2m+LkpbiOF5MoQDWMgGKULAzfJIhhC4lfY6HxcF+srxSIuHkHAa4sVUBCEnqcI+cCNkxwocTYjheXgI26QLDZq0xSiepVjh9CUUkAxhGxRi4agF2zCPvPMQEq80IzGIp0kXwrbRIj5a/JkefsK2QS70FBW2yYXvQhBPU2wPgz8jbMECEAK3zCEZPYRtREXhOygAYeFpDdNHKWwr7ZcwznIohvEsSaFzEQI38hK+hEIzdB+FLlTYUkHosPSQXNgXgngaHsIh8fFw2R/Sh6dw/g7bN7FwbWmaZlmXT4JMphOcaZTROd4okeiRiaZbg0EbF9WHv0Lv/aTw/LMLFRKvNKzZetYnFHkWuifhOX9WGGY0hBn7Z9StEAYsVojQ9LPsQrR9B7SRh7BftBAhi5yoqBBAzBD2QZEgxETCfKYKYcA+8fGQZ94LFH5KEW4/GYSOCkJ80CCqbp4mdJUQok8iopMq/IRFxkqDMyGpre8mhY3rRFRBuJ0T1BYP0satENhESUJE0gc3Q+iCmihLaOWXNs8UkgwA6cJpfmluphBElLSWomVuke69MBkAUZYQ5dXoJjyPwoZDCpxLE+bUdct5FBK3UZ6w/6TCudvIFzYa7nyez/xzQly0495TMoRkGcsSQipWU/hVduG69EKv9EILUqSSQlCRKgpBg5RJWJMk3ICqVFAYgFqoonCeX5nawgmsheoJgWNUPeEWClRNuG7Uyi1c1sBAtYTTLziwFgnhfydDuNyA56BSwmBM0UBm4aYI2nobePvvBp3vIqQMsXAxDrPZjON8h1ngTKIcLwl/sxaL72/89MOh8RWHtsRaQcLxfYVfecFPoUfdpCAhp2ppUozwm1dDKMIkPLyEL2EReQmfpvESvoRFhElYewkvwgrHkoEpRrhQtYdfL2GciarCX2WEtOsAsXAvb6WpsAlJv2No3+RaNSQFCT1lhXnfChkn+OVaNSSMQpLvFAyzLb0QSRdShlxIuwcOYROSfiMd2vCsGRY2Yf7Xs55zbPIsGpRQ6NL+8e+eVLj+5Vk0KEzC5pFUiDbSmsgm/CYWBtKayCSsAG4+SWsim7BCLpQ2EyMh9ctLfGKKs5dDbLL1sEl8uMD5lkNkFE4AQjSWMhUZ5yHxdX15XWQUNkFCPBeLb+NppaEO+XnbKdvNL/3O6MIobC5gQnzo3/2a0V9W+ABywyoEHBEv8Sbjw6Fi/p5jZua6F4aXg+14CHkD9Zj1drlcBoEXZR/FS/6yPx4ni5/x5lCr4L5TFsgsBJyasmTtjSmNzKO0SXzNlBk5oVukmIUm8XtEdiPVQswsbMIO+mw5UhDZhSxrDTgenMgubBbyCUV6Igch+TVFHgEPVJddaBY5ExHamPklcRYWOxPRWoKw0OUUj1MYkYuQ/Lopl8CK4yJsmoDrNeyZgJoYCYEjO0W4K1K4XkFK4yNsGsB3wmw5AArmJSx2nELWGn7CItfTAHDU5yZs/k6KE67hQh5ZFTgVIXXxE5oG6Scz2FORIzSBF08ZcpAkNO3SC6tFLahNWcLCiIY0YUHE7UqesBjiXmIPMXEm/vxtV5UpxEbhb/khg1SE0FyRf8yGKkdIC4UIzZXYt4smRFgVIjQNU+BI/QG1UEwP8Su3+hEF9ECzUJgwbKOY9xqgY6FQITYeRFwMP8DG6FlYFRNjteP+hmqyghZxEgrpoRlOxx3fPu6hY/S8lgoThsYDx8vFRzBQvDA0Vn84HTt2cGARQhwDIz3m09WJQVNnJGwIWWfuJryxshd7+oXH2xkG3Z6LEoYxVquq/XPcByDoNtgvDsaK0ndaS4sSnvaInVg6sw+b3c/PT/gdNQv8391ud8Dp2PbsFDv6yQyfbdC2L9pf4cJ4x5j6kNMjl58NJlq8I1nCwnISsr9SfzdnYZnzfxHKHkoC8xKqn/+LsC57NRCY+q1wJrMWvokpt8JZp5N2MqVi7I59+uFB2ClFG6sYkiksAzEEpgujRzq24gtPPWpU3Km7labTSegVTd0+KczzrzfC+MHOTNk21s9d6nTif7jtYTV+2DaNuoqp2hdBPVVY71xjK5hE+UZ6D689Vj2XeXYWXjOTXRqf2FdRdEU4OZLt/D//+0kAQ2HPuZmsJehiElh3Wkh/u1+PFM8sqTHeNOT5zbs11/z3z7b/KZiw6tmtpeIHCPlu/T5GdTaTXS48s1n14TDuvCGELL/6QCxLTF/DwrXv5D9V0UQtRGjqN/Kfq2Qa/uh0B6vl12TXIiQN34pv0vVK2cWG37veh2z5TtmWG9O5djDMyPed++Oiymk6/tvo7nay/ua/Pf6vWFWM6zrYoqXcMg+0VrccaWmJD7j8B7n8C4YKwKHxAAAAAElFTkSuQmCC"/>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6" descr="data:image/jpeg;base64,/9j/4AAQSkZJRgABAQAAAQABAAD/2wCEAAkGBxAPEhEUDxQUFRQVFRQQFBUXFhQWFBUUFBQWFxUXFBUYHSggGBolHBQUITEhJSktLi4uFx8zODMsNygtLisBCgoKDg0OGxAQGzQlICI0LCw3Ny0vNzQsLDcsLCwsLC8sLCwyLCwsLCwsLCwsLCwsLCwsLCwsLCwsLCwsKywsLP/AABEIALMBGgMBIgACEQEDEQH/xAAbAAEAAgMBAQAAAAAAAAAAAAAAAQYCBAUDB//EAEEQAAEEAAMDBwgHCAIDAAAAAAABAgMREiExBRNRBAYiI0FxgRUyQlNhkZLRM0NScqOx8RQ0YoKhssHhFvAks9L/xAAaAQEAAwEBAQAAAAAAAAAAAAAAAQMFAgYE/8QAJhEBAAIBAwQCAwADAAAAAAAAAAECAwQRMRIyM1ETFCFScQVBYf/aAAwDAQACEQMRAD8A+iAAAAAAAAAAAGgNJhFuEEkAhKQQSAAAAAgCQQSABBIAAgCQFIJlFeEgAhIAAAAAAAAAAAAAAAAAAAAAwa1jpImyK5Gqrrwuc26Y5Uzat9huu2THauTebvsXfS8KTLFepqQoxZoMelv9n1bjsvVc0+q7F/LPXzgi3DTXZMWLEm83XHfS92mK9Q/ZMSuRzd5u0q13svZrlisz5btFkS4FW419FM1VO/XU0V2+idFrFwdqWlreuZZXFe0bxCm+pxUna0tuTZMTnI6PeKxKxLvpexbXV16UJtkxPVFi3itTzuulT83cDU8vomTGKjF1TEi3xzrLIJt9G5RsVEXVLRb9519fJ6c/cw/s259kxPrcbxa87rpU7tXd4n2VE+twsi1r1syd2ru81E2+jfomK3jbkW+GviE2+1v0UatvW3It8NfEfXyej7mH9m3LsqJ6IkSyK5PO62ZPzdxEmyonIjY94r0rEm9m7MlzV1a0aibfa3OONUVdVV134KQm32pmyNUcvnLiRUW81y7x9fJ6PuYf2bj9lQq1GtWTeJVpvZuzXPFQXZUWHCiyb3hvZuNrnirQ0/L7U6TY1R/a7Eiot65E+X2+cka4/tYsvd3D6+T0fcw/s202VFhwqsm94b2bvTPFWgbsqJGq1yybxbpN7N26Z4qNTy83zljXH9rElezLTQeX2r0nRqr+x2JK9mQ+vk9H3MP7NuPZUTWq2RZEet4U3s3bkmjq1EOyomIqSrIjl83rZv8ADuJqLt9FzfGquTRcSIiVmmXbmbfItqxTL1q0/wBG8kX2Ze0icN4jeYTXVYrTtFiDZcLLSZZEXs62Ze/RxzuU8jdDLEnTp0cqqjnueiq10NLmq15zved5iI6/2jJezs79PA5G1nSLNBvE+rnrJE9KAqlfHDEABIAAAAAAAAAAAAAAAAAAAAAiFjXTQI9aS39tfVuOzI5URW/VImTu7NM+840MbXTQI5aS355J9W7idiZy06OugiLTu5L101yJjlzftlTnvVyqq9q2YkIDZiNnmZned0ggBDJEVckOjHsPlLkvBXeqIvuOpzU5ClLK5LW8LfYiaqneWI+PLqZrbarS0+hi9eq88vn3KuRyRLUjVbenBfFDwPoXLOTNlYrXpaL/ANtCgTxqxzmrq1Vb7lqy3Bm+TnlRqtN8MxtxLAAF75AEACQQSBbNlyJNG10y0uiZ1dZL+SGltaR7poMaV1c9ZV6UB77Bia+FuNcNKtZol3rqa+1p3vmgxJVRz1kqelBxMjLG15h6PTzM4qzLEAHC4AAAAAAAAAAAAAAAAAAAAARDCj5oEVazev4bjsTPpHReiiL0u5MRx4YN5NAl1m9fw3HYmfSOh4IvS7kxaE15c37ZUppJi0G08yyBAsIXXmx9A3vU6xyOa/7u3vU65kZe+Xo9P4q/wKBtj6eX7yl/K7y3m2skj37ysS3WH/ZZpr1pM9SjW4r5KxFYVcFi/wCKr6xPh/2aO0NgzRIrkp7U1rVE418j7Yz45nbdl20uWsbzVy7BjZJc+dIsgAWjYECSwttawqte2/0PDa3KVkmgtKqOf+6A9tgcn3sLc6wqvtu/0PHa3Kt5NBlVRz9t+lAZGXvl6LTeKrAAFa8AAAAAAAAAAAAAAAAAAAAARFDjmgS66T1/DcdiZ9NdF2oi9Lu6Wn9DjxRK+aBGrS29fw3HYmeiNdH6aItu7s9ddMia8ub9sqO0mzBqkm3s8yyBjYAvHNb93b3qdc4/NX93b3qdgx8vfL0Wn8Vf4AArXBCoSQq0BQ9vcmSKd6NyRacicLTP+tnPs3ducrSaZ7mrbcmtX2IlX3XZoGzj36I3ebzbfJPTxuysWY2DtWtWwIN7C2lrCq+27/Q8tr8qSSaCkqo5/wC6A9eb8LpIW4VqlW9c77jy2vyhr5oMKVUc/D7UHAx83fL0Om8VWAAK14AAAAAAAAAAAAAAAAAAAAAxijc6aBGrS2/tVPq3cDszOTC5n1iItu/queumRxomuWaDAtLif219W47Myphc1fpaW1/qufcTXmHN+2VERSbMGqTZuPNJsmzGwEL1zU/d296nYONzT/d296nZMbL3y9Fp/FX+BUuV855mPe1Gx01zmpaOvJVTPP2FtPmu0cpZb9Y/+5S7S0reZ6ofNrsl6RHTOzsf8rn+zH7nf/Rp8v27PMmFyo1q6o1FS+9VVVOXYPujDSJ3iGZbPltG02ZWRZFgtUsrFmIAtnN+Nz4W4FqlW86vhoee15mOmgwJXVz3kielBwPTm817oW7tapVxZ13d5htd8azQbtK6ue8q9KAxs3fL0Om8VXmACteAAAAAAAAAAAAAAAAAAAAAIiR++g3etv4abt3E7E1YXIv0tLfuz9nmnHiV++g3etv4abt3E7E1YXKv0tLfuz9nmk15c37ZUFFBi1STceaTYsiwSLtzNluFU7WuX3KiV/k75ReafLkimwuXoyU3+ZPN/NU8S8oZGpp05J/63dHki2KI9JKZzq2U5r1lalsd51eiqJqvsy1LmRRxiyTjtvCzPhjLXpl8sRQfSH7L5O5bdFGqrmqqxt/kaG0ebcEiLu0SN3YrUpPFuh91dZWZ/MM23+PvEbxO6jWLMp43Mc5rkpWrS+BgfXH5fBMbJsECyRb+bqPWBu64ri08NfE89rrHvoN36ue9ftQcTPm4r0gbuuK4tPDXxMNrpHvoN36ue9ftcn4mNm8kvQabxVYAAqXgAAAAAAAAAAAAAAAAAAAACInOSaDAlrb/AG/VuOxMiYXOX6WltvhS5dxxopHNmgVqWtv7L+rcdmZqYXP+sVFtv9Fy10JrzDm/bL58iizFFJs3Xm02LIsWSJsvXNvbaTtRj1qRqfEidqf5KJZLHq1UVFVFTNFTVO4pzYYyRsuwZ7Yrbw+rgp2yuditRG8oRXJpjSsXinaWPk21uTyeZI3uVaX3LmZd8N6T+YbOPU48kfiW8DFHIuioaG09sQ8naquciu7Gpm5V7uzxK4rMztC2161jeZVLnYiJyl1aqjVXvpP8Ucaz15Zyl0z3Pdq5b7uCeCUh42beOs1rES89ktFrzMf7TZNmNiztwuPNt72wN3aXariyuuBhteONs0G7W+rnvO/S5OZc25XMgbgS7VbyVapctNCNrwsbNBgW7jnvNF9KDgYubyS39N4qvMAFS8AAAAAAAAAAAAAAAAAAAAARFKrJoFalrif/AOtx2JmW10npqi9HvTDproceKbBNAtXm9Pw3HZezJZu1fR7+jqTHLm3bL50gLFtjYL3XNCiU5VVWdrVvs4p8zjps6er3UlfdU2aZqWjfdg5MF6W2mGsDZTZ06paRSV91Q3Z066RSfCp3119q/jt6aoNpmzp10iev8qhmz510ikX+VR119nx29NYWbLdnTrpFJ8Khuz51ySOS/uqOuvs+O3pr414r7yFU2U2fPdbp9/dUeT57rdyXwwqR119p6L+pawNnyfPdbqS+GFQuzp7rdPvhhUnrr7R8dvTWBsrs+dFpYpL+6pt8l2HK5ybxqsavHXXsQ5tlpWN5l1XDe07RDvc3JXRwMwpeK1XXKl9hhtfk7WTQYVu45+H2oOB1I65L0WpiTJE7KpP9nL2vyVI5oKW7jn/ugMfJbqtMt7FXppFfTAAHCwAAAAAAAAAAAAAAAAAAAAARDNgmgWrzen4bjtPZks3H0e/o6nBngZIiI9rXIi2iORHIi6Wl9uamCbPg9VH8DfkIRbhYsN9d44e7o6jDj63TDnh44faVzyfB6qP4G/IeT4PVR/A35BKxqm96zTD6Ot4elr4kq3f9LzcPZrfaVtNnweqj+BvyCbPgTSKP4G/ICxqn7T/Dh8bv9Av/AJP8OHxu/wBCuJs+BNIo/gb8gmz4E0ij+BvyAsi9f0fNw9ut9hC9b1emDt1vD0dPEribPg9VH8DfkE2fB6qP4G/ICx3j6rTDli44fYTr1Phi7uloVvyfB6qP4G/IeT4PVR/A35AWO66nwxd/S0HmdVri9Lhi9hXPJ8Hqo/gb8h5Pg9VH8DfkBZE6rq9cfpaVi6OngQnUdHzsXbpXYVxdnweqj+BvyC7Pg9VH8DfkBYmu/Z7SsV+Gn6nJ2tyXdzQZ3cc/Z/FAabtnwLrFH8DfkZxcmjYtsYxq1Vo1EWuFp3J7hKI4ewACQAAAAAAAAAAAAAAAAAAAAADQEJhFuEEkEkJAAAAAAAAAAAAAAAAFABMorwAAhIAAAAAAAAAAAAAAAAAAAAABoBMItxKCQCEgAAAAAAAAAAAAAAAAAJlFeAAEJAAAAAAAAAAB/9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8" name="AutoShape 8" descr="data:image/jpeg;base64,/9j/4AAQSkZJRgABAQAAAQABAAD/2wCEAAkGBxAPEhEUDxQUFRQVFRQQFBUXFhQWFBUUFBQWFxUXFBUYHSggGBolHBQUITEhJSktLi4uFx8zODMsNygtLisBCgoKDg0OGxAQGzQlICI0LCw3Ny0vNzQsLDcsLCwsLC8sLCwyLCwsLCwsLCwsLCwsLCwsLCwsLCwsLCwsKywsLP/AABEIALMBGgMBIgACEQEDEQH/xAAbAAEAAgMBAQAAAAAAAAAAAAAAAQYCBAUDB//EAEEQAAEEAAMDBwgHCAIDAAAAAAABAgMREiExBRNRBAYiI0FxgRUyQlNhkZLRM0NScqOx8RQ0YoKhssHhFvAks9L/xAAaAQEAAwEBAQAAAAAAAAAAAAAAAQMFAgYE/8QAJhEBAAIBAwQCAwADAAAAAAAAAAECAwQRMRIyM1ETFCFScQVBYf/aAAwDAQACEQMRAD8A+iAAAAAAAAAAAGgNJhFuEEkAhKQQSAAAAAgCQQSABBIAAgCQFIJlFeEgAhIAAAAAAAAAAAAAAAAAAAAAwa1jpImyK5Gqrrwuc26Y5Uzat9huu2THauTebvsXfS8KTLFepqQoxZoMelv9n1bjsvVc0+q7F/LPXzgi3DTXZMWLEm83XHfS92mK9Q/ZMSuRzd5u0q13svZrlisz5btFkS4FW419FM1VO/XU0V2+idFrFwdqWlreuZZXFe0bxCm+pxUna0tuTZMTnI6PeKxKxLvpexbXV16UJtkxPVFi3itTzuulT83cDU8vomTGKjF1TEi3xzrLIJt9G5RsVEXVLRb9519fJ6c/cw/s259kxPrcbxa87rpU7tXd4n2VE+twsi1r1syd2ru81E2+jfomK3jbkW+GviE2+1v0UatvW3It8NfEfXyej7mH9m3LsqJ6IkSyK5PO62ZPzdxEmyonIjY94r0rEm9m7MlzV1a0aibfa3OONUVdVV134KQm32pmyNUcvnLiRUW81y7x9fJ6PuYf2bj9lQq1GtWTeJVpvZuzXPFQXZUWHCiyb3hvZuNrnirQ0/L7U6TY1R/a7Eiot65E+X2+cka4/tYsvd3D6+T0fcw/s202VFhwqsm94b2bvTPFWgbsqJGq1yybxbpN7N26Z4qNTy83zljXH9rElezLTQeX2r0nRqr+x2JK9mQ+vk9H3MP7NuPZUTWq2RZEet4U3s3bkmjq1EOyomIqSrIjl83rZv8ADuJqLt9FzfGquTRcSIiVmmXbmbfItqxTL1q0/wBG8kX2Ze0icN4jeYTXVYrTtFiDZcLLSZZEXs62Ze/RxzuU8jdDLEnTp0cqqjnueiq10NLmq15zved5iI6/2jJezs79PA5G1nSLNBvE+rnrJE9KAqlfHDEABIAAAAAAAAAAAAAAAAAAAAAiFjXTQI9aS39tfVuOzI5URW/VImTu7NM+840MbXTQI5aS355J9W7idiZy06OugiLTu5L101yJjlzftlTnvVyqq9q2YkIDZiNnmZned0ggBDJEVckOjHsPlLkvBXeqIvuOpzU5ClLK5LW8LfYiaqneWI+PLqZrbarS0+hi9eq88vn3KuRyRLUjVbenBfFDwPoXLOTNlYrXpaL/ANtCgTxqxzmrq1Vb7lqy3Bm+TnlRqtN8MxtxLAAF75AEACQQSBbNlyJNG10y0uiZ1dZL+SGltaR7poMaV1c9ZV6UB77Bia+FuNcNKtZol3rqa+1p3vmgxJVRz1kqelBxMjLG15h6PTzM4qzLEAHC4AAAAAAAAAAAAAAAAAAAAARDCj5oEVazev4bjsTPpHReiiL0u5MRx4YN5NAl1m9fw3HYmfSOh4IvS7kxaE15c37ZUppJi0G08yyBAsIXXmx9A3vU6xyOa/7u3vU65kZe+Xo9P4q/wKBtj6eX7yl/K7y3m2skj37ysS3WH/ZZpr1pM9SjW4r5KxFYVcFi/wCKr6xPh/2aO0NgzRIrkp7U1rVE418j7Yz45nbdl20uWsbzVy7BjZJc+dIsgAWjYECSwttawqte2/0PDa3KVkmgtKqOf+6A9tgcn3sLc6wqvtu/0PHa3Kt5NBlVRz9t+lAZGXvl6LTeKrAAFa8AAAAAAAAAAAAAAAAAAAAARFDjmgS66T1/DcdiZ9NdF2oi9Lu6Wn9DjxRK+aBGrS29fw3HYmeiNdH6aItu7s9ddMia8ub9sqO0mzBqkm3s8yyBjYAvHNb93b3qdc4/NX93b3qdgx8vfL0Wn8Vf4AArXBCoSQq0BQ9vcmSKd6NyRacicLTP+tnPs3ducrSaZ7mrbcmtX2IlX3XZoGzj36I3ebzbfJPTxuysWY2DtWtWwIN7C2lrCq+27/Q8tr8qSSaCkqo5/wC6A9eb8LpIW4VqlW9c77jy2vyhr5oMKVUc/D7UHAx83fL0Om8VWAAK14AAAAAAAAAAAAAAAAAAAAAxijc6aBGrS2/tVPq3cDszOTC5n1iItu/queumRxomuWaDAtLif219W47Myphc1fpaW1/qufcTXmHN+2VERSbMGqTZuPNJsmzGwEL1zU/d296nYONzT/d296nZMbL3y9Fp/FX+BUuV855mPe1Gx01zmpaOvJVTPP2FtPmu0cpZb9Y/+5S7S0reZ6ofNrsl6RHTOzsf8rn+zH7nf/Rp8v27PMmFyo1q6o1FS+9VVVOXYPujDSJ3iGZbPltG02ZWRZFgtUsrFmIAtnN+Nz4W4FqlW86vhoee15mOmgwJXVz3kielBwPTm817oW7tapVxZ13d5htd8azQbtK6ue8q9KAxs3fL0Om8VXmACteAAAAAAAAAAAAAAAAAAAAAIiR++g3etv4abt3E7E1YXIv0tLfuz9nmnHiV++g3etv4abt3E7E1YXKv0tLfuz9nmk15c37ZUFFBi1STceaTYsiwSLtzNluFU7WuX3KiV/k75ReafLkimwuXoyU3+ZPN/NU8S8oZGpp05J/63dHki2KI9JKZzq2U5r1lalsd51eiqJqvsy1LmRRxiyTjtvCzPhjLXpl8sRQfSH7L5O5bdFGqrmqqxt/kaG0ebcEiLu0SN3YrUpPFuh91dZWZ/MM23+PvEbxO6jWLMp43Mc5rkpWrS+BgfXH5fBMbJsECyRb+bqPWBu64ri08NfE89rrHvoN36ue9ftQcTPm4r0gbuuK4tPDXxMNrpHvoN36ue9ftcn4mNm8kvQabxVYAAqXgAAAAAAAAAAAAAAAAAAAACInOSaDAlrb/AG/VuOxMiYXOX6WltvhS5dxxopHNmgVqWtv7L+rcdmZqYXP+sVFtv9Fy10JrzDm/bL58iizFFJs3Xm02LIsWSJsvXNvbaTtRj1qRqfEidqf5KJZLHq1UVFVFTNFTVO4pzYYyRsuwZ7Yrbw+rgp2yuditRG8oRXJpjSsXinaWPk21uTyeZI3uVaX3LmZd8N6T+YbOPU48kfiW8DFHIuioaG09sQ8naquciu7Gpm5V7uzxK4rMztC2161jeZVLnYiJyl1aqjVXvpP8Ucaz15Zyl0z3Pdq5b7uCeCUh42beOs1rES89ktFrzMf7TZNmNiztwuPNt72wN3aXariyuuBhteONs0G7W+rnvO/S5OZc25XMgbgS7VbyVapctNCNrwsbNBgW7jnvNF9KDgYubyS39N4qvMAFS8AAAAAAAAAAAAAAAAAAAAARFKrJoFalrif/AOtx2JmW10npqi9HvTDproceKbBNAtXm9Pw3HZezJZu1fR7+jqTHLm3bL50gLFtjYL3XNCiU5VVWdrVvs4p8zjps6er3UlfdU2aZqWjfdg5MF6W2mGsDZTZ06paRSV91Q3Z066RSfCp3119q/jt6aoNpmzp10iev8qhmz510ikX+VR119nx29NYWbLdnTrpFJ8Khuz51ySOS/uqOuvs+O3pr414r7yFU2U2fPdbp9/dUeT57rdyXwwqR119p6L+pawNnyfPdbqS+GFQuzp7rdPvhhUnrr7R8dvTWBsrs+dFpYpL+6pt8l2HK5ybxqsavHXXsQ5tlpWN5l1XDe07RDvc3JXRwMwpeK1XXKl9hhtfk7WTQYVu45+H2oOB1I65L0WpiTJE7KpP9nL2vyVI5oKW7jn/ugMfJbqtMt7FXppFfTAAHCwAAAAAAAAAAAAAAAAAAAAARDNgmgWrzen4bjtPZks3H0e/o6nBngZIiI9rXIi2iORHIi6Wl9uamCbPg9VH8DfkIRbhYsN9d44e7o6jDj63TDnh44faVzyfB6qP4G/IeT4PVR/A35BKxqm96zTD6Ot4elr4kq3f9LzcPZrfaVtNnweqj+BvyCbPgTSKP4G/ICxqn7T/Dh8bv9Av/AJP8OHxu/wBCuJs+BNIo/gb8gmz4E0ij+BvyAsi9f0fNw9ut9hC9b1emDt1vD0dPEribPg9VH8DfkE2fB6qP4G/ICx3j6rTDli44fYTr1Phi7uloVvyfB6qP4G/IeT4PVR/A35AWO66nwxd/S0HmdVri9Lhi9hXPJ8Hqo/gb8h5Pg9VH8DfkBZE6rq9cfpaVi6OngQnUdHzsXbpXYVxdnweqj+BvyC7Pg9VH8DfkBYmu/Z7SsV+Gn6nJ2tyXdzQZ3cc/Z/FAabtnwLrFH8DfkZxcmjYtsYxq1Vo1EWuFp3J7hKI4ewACQAAAAAAAAAAAAAAAAAAAAADQEJhFuEEkEkJAAAAAAAAAAAAAAAAFABMorwAAhIAAAAAAAAAAAAAAAAAAAAABoBMItxKCQCEgAAAAAAAAAAAAAAAAAJlFeAAEJAAAAAAAAAAB/9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9" name="AutoShape 10" descr="data:image/jpeg;base64,/9j/4AAQSkZJRgABAQAAAQABAAD/2wCEAAkGBw8PDRANDw8QDQ0MDAwMDA0NDw8MDA0NFREWFhQRFBQYHCggGBolGxQUITEhJSkrLi4uFx8zODMsNygtLisBCgoKDg0OGhAQFC0cHCQsLCwsLCwsLSwsLCwsLzEsLCwsLCwsLCwsLCwsLCwsLCwsLCwsLCwsLCwsLCwsLCwsLP/AABEIAOEA4QMBEQACEQEDEQH/xAAcAAEAAgMBAQEAAAAAAAAAAAAAAgMBBAYHBQj/xABEEAACAQIBBQkMCgICAwAAAAAAAQIDBBEFBhIhMRVBUVJykrHB0QcTFCIjMlNhcXOR4RYkMzVCYoGTodIlgsLwdIPi/8QAGgEBAAMBAQEAAAAAAAAAAAAAAAECBQQDBv/EADIRAQABAgMECQMEAwEAAAAAAAABAhEDBBIFFDFSExUhM0FhYnGBMlGxIjRCoSOR0cH/2gAMAwEAAhEDEQA/APcQAAAAAAAAAAAAAAAAAAAAAAAAAAAAAAAAAAAAAAAAAAAAAAAAAAAAAAAAAAAAAAAAAAAAAAAADGIDSQDSQDSQDSQDSQDSQDSQDSQDSQDSQDSQDSQDSQDSQDSQDSQDEDIAAAAAAAAABhsDSvcoQprW9b1Rik3Jv1JBEzEdsvmzyjXl5sYwX53pS+C7T1jBnx7HNVm6I7Ke1Dv1z6SHMfaT0PmrvfpO/XPpIftvtHQ+ZvXpO/XPpIftvtHQ+ad68mO/3HpIftvtHQ+ZvXkd/uPSQ/bfaOh8zevJjwi49JD9t9pPQ+ZvXpPCbj0kP232jofM3r0seFXHpIcx9o6HzN69LHhdx6SHMfaOg8zevSx4ZcekhzH2joPM3r0seG3HpIcx9pPQeZvXpY8OuPSQ5j7R0Hmb16Tw+448OY+0dB5m9elHdC448OY+0bv5m8+ljdK448OY+0nd/M3n0sPKlxxoP/R9o3fzN59LEM4asH5SEWuGOMWJytXhNyM3T/KLPt5OyvTrLxX4y2xeqSOeqmaZtMOmmqKovTN304yxIWZAAAAAAAA+flO9VODltepRW+5N4JBEzEReXw6cW5OUnpTl50uD8seBdJ20YcUx5sfGx5xareDaUkibIiYhh1BY1IOsTpRrVyuC2hWcRW7pk6EdKj4UNB0rKuiNC0YrPfxpW1sOuNKdaLrjSakXXJ0p1Iu4J0mpB3A0mpF3BOk1IO5ROlOpB3KGk1Iu5ROk1IzrJrAWTeJfMqV5UainCTi08U1ver2HpVhU4tNpecV1YVV6XeZvZXVxSUtkk9GccccJGRXRNFU0y18OuK6Yqh9pMouyAAAAAEKj1Ac1lOrpXEY71ODn/s9S6z3wKb1XcWexNOHb7qoSwOuYZVM2JVBZOpXKoTZXUrlMtZF1F1dQpR06klCOzF7W+BLfZEzEReU00zVNoi7Q3VlP7K2qyXGqaNKL9m1/FI8ZzNMcHZTkMSeMxBum4/a0alL82qpT/VrWvgTTmKJ49iteSxaYvHa2o1U0pJpprFNa0zojtck9h3xk2NSLrMaU60XXJ0mtB3BOk1q5XDJ0p1q3csnSa0JXLJ0mtXK5ZOhOtXK6ZOg1oO6Gg1sK7GheK1FzXxRammyKqrvrZlXrhdOnjqqwbw/NHf8Ahh8DP2hR2xV8O7IV8afl6ZRlijOaKwAAAAAKrh6gOTuZfWanu6XTI6st4szaP8UXI67My6LkLF0HIlF1VWsoxc5PCMYuUnwJLWJ7IumLzNoa+SMnSuJ+E1lrl9lB7KUN5JcL32ZuJiTXLfy+BGFTbx8XUUcmLDYeb3RucmJrYBy97Zu3njH7KcsJR3oyeySOnLYtqtM8HBncCKqdccYRlM0rMe6tzJsXQcybF1cpk2Lq5TJsXVSmTYVymTZKuUybCuUybCqUy1koOoLJuqlUJsi76Wa0/r1L/wBnQjg2jH6I93ds/vJ9nrlo9RkNdsAAAAABTc+aByN2/rNTkUumR15XxZe0v4/KpyOxlXRcibF0HIWRdpZS8aEYb1StShLk6WLX8HljzbDl1ZONWNS7PJdulFatiMx9A+tGKAxOCaA5nOagu8VHwLFe1COxExeLOYqy1v2m7D5ZVKZNk3VymTYVymWsXVymTYVymTZKuUybCqUybJVSmTYVymTZLXqXMVtkvjiWimRrzv4et/oW0SPr5mXWnf0lhhgqj2+pGdtOLYce7v2f3k+z2ez2GK12yAAAAAFNz5oHHX7+sVORT6ZHXlOMsraf8flQ5HdZkXQcibF1bmTYu17mWun/AORS6TwzPdy68jP+en5d/YLUjLfQt4DDA+FnEvI1ORLoA4apPWb1MdkPlauMqZTL2QrlMmwrlMmwqlMmyVcpk2SqqVUtbeHtLRA06t/FbMZfwi8USNOrfTezCP8ALLRRCzVqVZPa2y1hW2SlBsLOizA+8afJqdRmbU7un3d2Q7yfZ7jZ7DDazZAAAAACm580Di8pv6xU5FPpkduT4yyNqcKflqOR3WY90JTJsXQchYuoqy8al/5FLpPDNd3LtyHfx8vRLDZ+hlPom8AYHx8t0nKlNLa4tfwB5pWuUm01UTWp+Rrf1NmnM4UREanzlWUx5mbUfhS7qP5/2a/9S29YXMjc8fk/CDuFwVP2a39Sd7weZO54/J+EHWXBU/Zrf1G94PMbnj8n4Vzq/lqP1KjV/qTveDzJ3PH5Pw061ao9kKkVwulVx6D0jN4HP+TdMfk/H/WjV0tstL2yjOPSj1pzWDPZFcKzl8WONEqJM6Im7zQbJSi2EoNhZFsJdF3P/vGnyZ9RmbU7un3duQ7yfZ7nZ7DDazZAAAAACm580Dicrv6xPkU+mR25LjLH2twp+Xz3I0LMZByJsXQlImxdW5Yzpe/pdJz5vupduz+/j5ek2GxGQ+kboACivSxA+XXybF/hXwQFG5EeKvggM7kR4q+ADciPFXwAbkR4q+AGHkiPFXwQFFbIsWtcU/0QHHZy5pR0ZVKMdCaxbilhGXzOvLZurBn70/Zy5jK04sXjsqcDUTTaepp4NH0dNUVReODEmJibSrbJSi2BBslZ0fc9f+Rp8mp1GXtTu6fd25HvJ9nutnsMNqtkAAAAAKbnzQOGy2/Lz5FPpkd2S4yxtr8Kfl8xyNFioSkSXVykSlGEvKUvf0+k5s53Uu3Z37iPl6dYbDHfSt0AAAxooDGigGigGigGigGggMOmgPmZRtk0wPFM77VUruaSwTeJ9Bs6vVg2+zFztGnGmfu+E2d7mQbJSg2B0vc7f+Rp8ip1GXtTu6fd25HvJ9nu1nsMNqtkAAAAAKbnzQODy+/Lz5NP/kd+R4yxtr8KPl8lyNJiIORIrlIkKD8rR9/T6zlzndS79nfuI+XqVhsMZ9K3QAAAAAAAAAABo380otveTA8Qz1uVUuno68MX2fwv5N/Z1E04N58WNnKtWLaPBzkkaF3NZW2SIthLpe50/wDJU+RU6jM2p3dPu7cl3k+z3iz2GE1GyAAAAAFNz5oHA5xPy8uTT6ZGhkOMsXbHCj5fGcjTYityAg2SslbPy1H39PrOXO91Lu2d+4j5eq2GwxX0rdAARlJIDXlfU1+OPOQGN0KfHjzkA8Pp8ePOQDw6nxo85APD6fHjzkBF5RpL8cOcgKauWKKX2kOcgOSznzkTg4U8daa4HLsR15fK1Yk3q7IcuPmIoi1PbLzK7WMpSlrlJ4tm/T2RaGVbxl86qz0hDXbLIRbCXTdzh/5KHIqdRmbV7un3duS+ufZ7zZ7DCabZAAAAACm580Dz/OV+Xlyaf/I0Mhxli7Y4UfL4bZqMRBslKDYSlavy1H39M5c73Mu7Z/7in5/D1mw2IxH0rdAAfJy7WcaFRp4NQeDA8feUa0qzj3xpaT3l2H0m74Wm+iHzVGLizP1y+nCtJLzm/bgeE4VHLDqiqvmn/aTuZcPQR0OHywtrr5pRdzLh6B0OHywnXXzSi7qfG6B0OHywa6+aUXdS43QT0VHLBqq5pQneyX43+jLRh0/Y1T93zbu7x3z2ppUmXx7mtie1MKTLQqSPSFVTZIg2Euo7m/3lDkVOozNq93T7uzJfXPs96s9hhNNsgAAAABTc+aB57nP9vLk0+s0dn8amNtfhR8vhNmmxEGyUq2yVkraXlqXv6XScud7mXZkP3FPz+HrmT/NXsMN9K3gDA+DnH9hU5EgPFLipo1ZNcZn1dMXph8tHZK+F/wCsrND2itPw31ldC+pF3vrJ0GpF3vrGhOpXK99Y0J1KKl56y0UGpq1bnEvFKLtSpUxLRCFTZIg2EotkpdR3Nn/koe7qdRl7V7un3dmT+ufZ75Z7DCaTZAAAAACm580DzvOp+WlyYdZo7P41Mba/Cj5fAbNVioNhZXJkpV29fy1JLYq9LF/7I585T/hqdWSm2PS9kyc/FXsRgPpn0AAHx8tUtKnNcMWv4A8MyjFxrTT1NSZ9TgVRVh0zH2fNYlOmuqJ+7TbPZCLkBFyCyDkEoOQSi2SINhKLYSg2EotkpRbCXU9zT7zh7up1GXtXuqfd15P659nvtnsMJpNkAAAAAKbnzQPOs7H5Z8mHWaWz+NTG2two+XOtmoxkGyVmvcVd5bS0QmzUpzwknvxlGS9qePUVxqNeHVT5PTCq0YlNX2mHteQq6nShNbJQTPmH1b7AADUvKeKA8pz4zenGo7inHGL+0itbT4UaeRzkYf6K+H4Z+cys1/ro4+LiGv1NuJiYvDJ8bSgyUoMJQZKUWEoNhKLYSg2EotkpRbCUWwl1Xcz+84e7qdRl7V7qn3deT+ufZ79Z7DCaLZAAAAACm580DzjO9+WfJh1mls7jUx9rcKPlzcpGqx1NargsfgWiEtPSxLLQhU1ayYTZ6T3PMpqdDvTfjUnh/rvHzmbwujxZjwnth9Fk8XpMKPvHZLu4PFHM6kgIzjiB868slLeA5jKGaFvVk5SpLSe1rxW/gWprqp+mbK1UU1cYu+bPMS24kufLtPTeMXnn/bz3fC5IVvMK24s+fLtJ3rG55Ru2FyQx9Abbiz58u0nesbnlO7YXJCMu5/bcE+fLtG943PKN2wuWGvW7ntDB4OonveO30l4z2PH80TlMLlcjnDmtWtU5rGpSWOMsEpR9qNLK7QjEnTidkuTGys0Rqp7Yc22ajkRbCUWwlFsJdV3MvvOHu6nUZm1e6p93VlPrn2foCz2GC0WyAAAAAFNz5oHm2eX2z5MOs0tncamPtbhT8uZlI1mQ0a1TF+reLxCVakStCxayr0iG5kDKcrO5jPXoPxZLecTmzmB02H2cYdOUxuhr7eE8f+vaMm3kasIzi04ySaaeJ8832+AAw0BB0UBDwdAPBkBjwZAPBkBCdogPjZXybGcJRaTUk09QHg2ceT/BrqpS/CpYx9h9Pk8bpcGKp48JY+Nh6MSY8Hy2zqeaLYSi2B1fcw+84e7qdRmbV7qn3deU+ufZ+gbPYYLQbIAAAAAU3PmgeaZ6Pyz9kOs09m8amRtX+Hy5G5qb3xNeIZDVky6yDkEwnCZEw9IX6KksCl7PS13SZoZxytZqhWbdKT8WXFMzO5TV/kw494/9d+UzOn/HXw8J/wDHqdndxqRUotNNJpoyWo2kwMgAAAAAAAaV8lgwPB+6TKPhrw268f4N7ZcT0U+7NzfeR7ORZpuZFsCLYS6zuX/ecPd1OozNq91T7urKfXPs/QVnsMFoNkAAAAAKbnYB5lnxLCq3+WHWaezeNTI2r/H5cVOWLxNpkqpMlZW2FmFILQ2KVUpMPSJbsJRksGec3h6RaX28h5cr2jwT75Sx1xetpHBmMpTifqp7J/qXXg5irD7J7Y/t6BknOehWS8ZRlvxlqMvEwq8ObVRZo0YlNcXpl9yFwnv4nmusU0A0kBnSQGNJANJAYlUSA53OfLUKFKTxWloywXB6y+HhziVRTCtdUUxeXhGV60q9edaf4n4qe9H/AL0n02DRGFRFFPgyapmuqapfLqo94VUNkiLYS67uXfecPdVOozNq91T7unK/XPs/QVnsMFoNkAAAAAKq61Aead0Og1hPeeCf6P5mjs2u2JNP3hm7TovhxV9p/LgpM3WMrbCyDZKUGwkVTAiy0Lad3gVmm68S3qGUkec4b0itu0ryD1p4PhTwPKqjwmLvSJh9S0y3Wp+bUeHBpHLXlMOfCzopx648bvp0s7662vH4S7DwnIR4VPWM1V40thZ6VfVzP/oruE839Lb16f7YeetXgXN+Y3Ceb+jevT/aEs9q3q5q/sNw9f8ARvXp/tj6a1v+wX9idw9f9J3n0ta5zyrNYYtfqo9TLU5CPGpE5mfCHK5Yyy6uOnLFbcMdr9fCd2Dl6cP6Yc9eJNXGXNXV5F7Dsppl5TLQqVMS8QhUyRhskd73IrJzvJ1sPFpQ0MfzPXh8MPiY21sSP00fLtylPGp7rarUYzsbAAAAAARmsUBzWcuTFXpSg99anwMtRXNFUVRxhSuiK6ZpnhLx7KFpOjUlTmsJRb/VcKPpcvmKcam8cfF89jYNWFVpq+Gm2dDzQbCUWwlBsLItgQbJSwqjWxsiy0JxvJr8RGiFomU1lOot8r0cLapZ3XqDooTrlF5YqDooTrlF5YqDooTrlCWV6vCT0UGqVFTKFR75MURBqlqzqN7XiWsK2yRFhLDJFtna1K1SNKnFzqTeEYrpfAvWeWNjU4NOqpeiia5tD3vMTN5WdtGntnJ6dSXGm0sT5fGxasWua6vFqUURRTaHb0o4I8lkwAAAAAAa9xRxQHLZfzdp3CwlHWsdGS1ST9TL0YlVE3pm0qV4dNcWqi8ODv8AMu4g33txqR3tLxZfrhqNHD2pVH103Z9ezo/hVb3fPea156Jc/wCR7daUcsvPq+vmhF5qXno48/5E9aUcsp6vr5oRead56OPP+Q60o5ZOr6+aGHmle+jjz/kOtaOWU7hXzQi80L30cef8h1rRyyncK+aGHmfe+jjz/kOtaOWTca+aEXmbe8SPP+Q61o5ZTuNfNDDzMveJHn/InrWjlk3KvmhF5l33Ehz/AJDrWjllO5V80MPMq+4kOf8AIda0ckm5V80MfQi+4kOf8h1rRySnc6+aGPoPfcSHPfYOtcPkk3OvmhH6DX3Ehz32DrXD5JTudX3hj6C33Ehz32E9a4fJJulX3Y+gl9xYc99g61w+SU7pV92PoHf8WHPfYOtcPkk3Sr7t6w7nFzNrvs4047+j48v0x1HlibWn+FH+16cpzS9FzWzPoWa8SLc351SeDnL9TLxcavFq1Vzd1UURTFoh2ltQ0UeazbAAAAAAAAAVVKKYGrUsk94Cl5OXB/ADc5cADc5cADc5cADc5cADc5cADc5cADc5cADc5cADc5cADc5cADc5cADc5cADc5cADc5cADc5cH8AWwsUt4Dap0EgLUgMgAAAAAAAAAAAAAAAAAAAAAAAAAAAAAAAAAAAAAAAAAAAAAAAAAAAAAAAAAAAAAAAAAAAAAAAAAAAAAAAAAAAAAAAAAAAAAAAAAAAAAAAAAf/2Q=="/>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10" name="AutoShape 12" descr="data:image/jpeg;base64,/9j/4AAQSkZJRgABAQAAAQABAAD/2wCEAAkGBw8PDRANDw8QDQ0MDAwMDA0NDw8MDA0NFREWFhQRFBQYHCggGBolGxQUITEhJSkrLi4uFx8zODMsNygtLisBCgoKDg0OGhAQFC0cHCQsLCwsLCwsLSwsLCwsLzEsLCwsLCwsLCwsLCwsLCwsLCwsLCwsLCwsLCwsLCwsLCwsLP/AABEIAOEA4QMBEQACEQEDEQH/xAAcAAEAAgMBAQEAAAAAAAAAAAAAAgMBBAYHBQj/xABEEAACAQIBBQkMCgICAwAAAAAAAQIDBBEFBhIhMRVBUVJykrHB0QcTFCIjMlNhcXOR4RYkMzVCYoGTodIlgsLwdIPi/8QAGgEBAAMBAQEAAAAAAAAAAAAAAAECBQQDBv/EADIRAQABAgMECQMEAwEAAAAAAAABAhEDBBIFFDFSExUhM0FhYnGBMlGxIjRCoSOR0cH/2gAMAwEAAhEDEQA/APcQAAAAAAAAAAAAAAAAAAAAAAAAAAAAAAAAAAAAAAAAAAAAAAAAAAAAAAAAAAAAAAAAAAAAAAAADGIDSQDSQDSQDSQDSQDSQDSQDSQDSQDSQDSQDSQDSQDSQDSQDSQDEDIAAAAAAAAABhsDSvcoQprW9b1Rik3Jv1JBEzEdsvmzyjXl5sYwX53pS+C7T1jBnx7HNVm6I7Ke1Dv1z6SHMfaT0PmrvfpO/XPpIftvtHQ+ZvXpO/XPpIftvtHQ+ad68mO/3HpIftvtHQ+ZvXkd/uPSQ/bfaOh8zevJjwi49JD9t9pPQ+ZvXpPCbj0kP232jofM3r0seFXHpIcx9o6HzN69LHhdx6SHMfaOg8zevSx4ZcekhzH2joPM3r0seG3HpIcx9pPQeZvXpY8OuPSQ5j7R0Hmb16Tw+448OY+0dB5m9elHdC448OY+0bv5m8+ljdK448OY+0nd/M3n0sPKlxxoP/R9o3fzN59LEM4asH5SEWuGOMWJytXhNyM3T/KLPt5OyvTrLxX4y2xeqSOeqmaZtMOmmqKovTN304yxIWZAAAAAAAA+flO9VODltepRW+5N4JBEzEReXw6cW5OUnpTl50uD8seBdJ20YcUx5sfGx5xareDaUkibIiYhh1BY1IOsTpRrVyuC2hWcRW7pk6EdKj4UNB0rKuiNC0YrPfxpW1sOuNKdaLrjSakXXJ0p1Iu4J0mpB3A0mpF3BOk1IO5ROlOpB3KGk1Iu5ROk1IzrJrAWTeJfMqV5UainCTi08U1ver2HpVhU4tNpecV1YVV6XeZvZXVxSUtkk9GccccJGRXRNFU0y18OuK6Yqh9pMouyAAAAAEKj1Ac1lOrpXEY71ODn/s9S6z3wKb1XcWexNOHb7qoSwOuYZVM2JVBZOpXKoTZXUrlMtZF1F1dQpR06klCOzF7W+BLfZEzEReU00zVNoi7Q3VlP7K2qyXGqaNKL9m1/FI8ZzNMcHZTkMSeMxBum4/a0alL82qpT/VrWvgTTmKJ49iteSxaYvHa2o1U0pJpprFNa0zojtck9h3xk2NSLrMaU60XXJ0mtB3BOk1q5XDJ0p1q3csnSa0JXLJ0mtXK5ZOhOtXK6ZOg1oO6Gg1sK7GheK1FzXxRammyKqrvrZlXrhdOnjqqwbw/NHf8Ahh8DP2hR2xV8O7IV8afl6ZRlijOaKwAAAAAKrh6gOTuZfWanu6XTI6st4szaP8UXI67My6LkLF0HIlF1VWsoxc5PCMYuUnwJLWJ7IumLzNoa+SMnSuJ+E1lrl9lB7KUN5JcL32ZuJiTXLfy+BGFTbx8XUUcmLDYeb3RucmJrYBy97Zu3njH7KcsJR3oyeySOnLYtqtM8HBncCKqdccYRlM0rMe6tzJsXQcybF1cpk2Lq5TJsXVSmTYVymTZKuUybCuUybCqUy1koOoLJuqlUJsi76Wa0/r1L/wBnQjg2jH6I93ds/vJ9nrlo9RkNdsAAAAABTc+aByN2/rNTkUumR15XxZe0v4/KpyOxlXRcibF0HIWRdpZS8aEYb1StShLk6WLX8HljzbDl1ZONWNS7PJdulFatiMx9A+tGKAxOCaA5nOagu8VHwLFe1COxExeLOYqy1v2m7D5ZVKZNk3VymTYVymWsXVymTYVymTZKuUybCqUybJVSmTYVymTZLXqXMVtkvjiWimRrzv4et/oW0SPr5mXWnf0lhhgqj2+pGdtOLYce7v2f3k+z2ez2GK12yAAAAAFNz5oHHX7+sVORT6ZHXlOMsraf8flQ5HdZkXQcibF1bmTYu17mWun/AORS6TwzPdy68jP+en5d/YLUjLfQt4DDA+FnEvI1ORLoA4apPWb1MdkPlauMqZTL2QrlMmwrlMmwqlMmyVcpk2SqqVUtbeHtLRA06t/FbMZfwi8USNOrfTezCP8ALLRRCzVqVZPa2y1hW2SlBsLOizA+8afJqdRmbU7un3d2Q7yfZ7jZ7DDazZAAAAACm580Di8pv6xU5FPpkduT4yyNqcKflqOR3WY90JTJsXQchYuoqy8al/5FLpPDNd3LtyHfx8vRLDZ+hlPom8AYHx8t0nKlNLa4tfwB5pWuUm01UTWp+Rrf1NmnM4UREanzlWUx5mbUfhS7qP5/2a/9S29YXMjc8fk/CDuFwVP2a39Sd7weZO54/J+EHWXBU/Zrf1G94PMbnj8n4Vzq/lqP1KjV/qTveDzJ3PH5Pw061ao9kKkVwulVx6D0jN4HP+TdMfk/H/WjV0tstL2yjOPSj1pzWDPZFcKzl8WONEqJM6Im7zQbJSi2EoNhZFsJdF3P/vGnyZ9RmbU7un3duQ7yfZ7nZ7DDazZAAAAACm580Dicrv6xPkU+mR25LjLH2twp+Xz3I0LMZByJsXQlImxdW5Yzpe/pdJz5vupduz+/j5ek2GxGQ+kboACivSxA+XXybF/hXwQFG5EeKvggM7kR4q+ADciPFXwAbkR4q+AGHkiPFXwQFFbIsWtcU/0QHHZy5pR0ZVKMdCaxbilhGXzOvLZurBn70/Zy5jK04sXjsqcDUTTaepp4NH0dNUVReODEmJibSrbJSi2BBslZ0fc9f+Rp8mp1GXtTu6fd25HvJ9nutnsMNqtkAAAAAKbnzQOGy2/Lz5FPpkd2S4yxtr8Kfl8xyNFioSkSXVykSlGEvKUvf0+k5s53Uu3Z37iPl6dYbDHfSt0AAAxooDGigGigGigGigGggMOmgPmZRtk0wPFM77VUruaSwTeJ9Bs6vVg2+zFztGnGmfu+E2d7mQbJSg2B0vc7f+Rp8ip1GXtTu6fd25HvJ9nu1nsMNqtkAAAAAKbnzQODy+/Lz5NP/kd+R4yxtr8KPl8lyNJiIORIrlIkKD8rR9/T6zlzndS79nfuI+XqVhsMZ9K3QAAAAAAAAAABo380otveTA8Qz1uVUuno68MX2fwv5N/Z1E04N58WNnKtWLaPBzkkaF3NZW2SIthLpe50/wDJU+RU6jM2p3dPu7cl3k+z3iz2GE1GyAAAAAFNz5oHA5xPy8uTT6ZGhkOMsXbHCj5fGcjTYityAg2SslbPy1H39PrOXO91Lu2d+4j5eq2GwxX0rdAARlJIDXlfU1+OPOQGN0KfHjzkA8Pp8ePOQDw6nxo85APD6fHjzkBF5RpL8cOcgKauWKKX2kOcgOSznzkTg4U8daa4HLsR15fK1Yk3q7IcuPmIoi1PbLzK7WMpSlrlJ4tm/T2RaGVbxl86qz0hDXbLIRbCXTdzh/5KHIqdRmbV7un3duS+ufZ7zZ7DCabZAAAAACm580Dz/OV+Xlyaf/I0Mhxli7Y4UfL4bZqMRBslKDYSlavy1H39M5c73Mu7Z/7in5/D1mw2IxH0rdAAfJy7WcaFRp4NQeDA8feUa0qzj3xpaT3l2H0m74Wm+iHzVGLizP1y+nCtJLzm/bgeE4VHLDqiqvmn/aTuZcPQR0OHywtrr5pRdzLh6B0OHywnXXzSi7qfG6B0OHywa6+aUXdS43QT0VHLBqq5pQneyX43+jLRh0/Y1T93zbu7x3z2ppUmXx7mtie1MKTLQqSPSFVTZIg2Euo7m/3lDkVOozNq93T7uzJfXPs96s9hhNNsgAAAABTc+aB57nP9vLk0+s0dn8amNtfhR8vhNmmxEGyUq2yVkraXlqXv6XScud7mXZkP3FPz+HrmT/NXsMN9K3gDA+DnH9hU5EgPFLipo1ZNcZn1dMXph8tHZK+F/wCsrND2itPw31ldC+pF3vrJ0GpF3vrGhOpXK99Y0J1KKl56y0UGpq1bnEvFKLtSpUxLRCFTZIg2EotkpdR3Nn/koe7qdRl7V7un3dmT+ufZ75Z7DCaTZAAAAACm580DzvOp+WlyYdZo7P41Mba/Cj5fAbNVioNhZXJkpV29fy1JLYq9LF/7I585T/hqdWSm2PS9kyc/FXsRgPpn0AAHx8tUtKnNcMWv4A8MyjFxrTT1NSZ9TgVRVh0zH2fNYlOmuqJ+7TbPZCLkBFyCyDkEoOQSi2SINhKLYSg2EotkpRbCXU9zT7zh7up1GXtXuqfd15P659nvtnsMJpNkAAAAAKbnzQPOs7H5Z8mHWaWz+NTG2two+XOtmoxkGyVmvcVd5bS0QmzUpzwknvxlGS9qePUVxqNeHVT5PTCq0YlNX2mHteQq6nShNbJQTPmH1b7AADUvKeKA8pz4zenGo7inHGL+0itbT4UaeRzkYf6K+H4Z+cys1/ro4+LiGv1NuJiYvDJ8bSgyUoMJQZKUWEoNhKLYSg2EotkpRbCUWwl1Xcz+84e7qdRl7V7qn3deT+ufZ79Z7DCaLZAAAAACm580DzjO9+WfJh1mls7jUx9rcKPlzcpGqx1NargsfgWiEtPSxLLQhU1ayYTZ6T3PMpqdDvTfjUnh/rvHzmbwujxZjwnth9Fk8XpMKPvHZLu4PFHM6kgIzjiB868slLeA5jKGaFvVk5SpLSe1rxW/gWprqp+mbK1UU1cYu+bPMS24kufLtPTeMXnn/bz3fC5IVvMK24s+fLtJ3rG55Ru2FyQx9Abbiz58u0nesbnlO7YXJCMu5/bcE+fLtG943PKN2wuWGvW7ntDB4OonveO30l4z2PH80TlMLlcjnDmtWtU5rGpSWOMsEpR9qNLK7QjEnTidkuTGys0Rqp7Yc22ajkRbCUWwlFsJdV3MvvOHu6nUZm1e6p93VlPrn2foCz2GC0WyAAAAAFNz5oHm2eX2z5MOs0tncamPtbhT8uZlI1mQ0a1TF+reLxCVakStCxayr0iG5kDKcrO5jPXoPxZLecTmzmB02H2cYdOUxuhr7eE8f+vaMm3kasIzi04ySaaeJ8832+AAw0BB0UBDwdAPBkBjwZAPBkBCdogPjZXybGcJRaTUk09QHg2ceT/BrqpS/CpYx9h9Pk8bpcGKp48JY+Nh6MSY8Hy2zqeaLYSi2B1fcw+84e7qdRmbV7qn3deU+ufZ+gbPYYLQbIAAAAAU3PmgeaZ6Pyz9kOs09m8amRtX+Hy5G5qb3xNeIZDVky6yDkEwnCZEw9IX6KksCl7PS13SZoZxytZqhWbdKT8WXFMzO5TV/kw494/9d+UzOn/HXw8J/wDHqdndxqRUotNNJpoyWo2kwMgAAAAAAAaV8lgwPB+6TKPhrw268f4N7ZcT0U+7NzfeR7ORZpuZFsCLYS6zuX/ecPd1OozNq91T7urKfXPs/QVnsMFoNkAAAAAKbnYB5lnxLCq3+WHWaezeNTI2r/H5cVOWLxNpkqpMlZW2FmFILQ2KVUpMPSJbsJRksGec3h6RaX28h5cr2jwT75Sx1xetpHBmMpTifqp7J/qXXg5irD7J7Y/t6BknOehWS8ZRlvxlqMvEwq8ObVRZo0YlNcXpl9yFwnv4nmusU0A0kBnSQGNJANJAYlUSA53OfLUKFKTxWloywXB6y+HhziVRTCtdUUxeXhGV60q9edaf4n4qe9H/AL0n02DRGFRFFPgyapmuqapfLqo94VUNkiLYS67uXfecPdVOozNq91T7unK/XPs/QVnsMFoNkAAAAAKq61Aead0Og1hPeeCf6P5mjs2u2JNP3hm7TovhxV9p/LgpM3WMrbCyDZKUGwkVTAiy0Lad3gVmm68S3qGUkec4b0itu0ryD1p4PhTwPKqjwmLvSJh9S0y3Wp+bUeHBpHLXlMOfCzopx648bvp0s7662vH4S7DwnIR4VPWM1V40thZ6VfVzP/oruE839Lb16f7YeetXgXN+Y3Ceb+jevT/aEs9q3q5q/sNw9f8ARvXp/tj6a1v+wX9idw9f9J3n0ta5zyrNYYtfqo9TLU5CPGpE5mfCHK5Yyy6uOnLFbcMdr9fCd2Dl6cP6Yc9eJNXGXNXV5F7Dsppl5TLQqVMS8QhUyRhskd73IrJzvJ1sPFpQ0MfzPXh8MPiY21sSP00fLtylPGp7rarUYzsbAAAAAARmsUBzWcuTFXpSg99anwMtRXNFUVRxhSuiK6ZpnhLx7KFpOjUlTmsJRb/VcKPpcvmKcam8cfF89jYNWFVpq+Gm2dDzQbCUWwlBsLItgQbJSwqjWxsiy0JxvJr8RGiFomU1lOot8r0cLapZ3XqDooTrlF5YqDooTrlF5YqDooTrlCWV6vCT0UGqVFTKFR75MURBqlqzqN7XiWsK2yRFhLDJFtna1K1SNKnFzqTeEYrpfAvWeWNjU4NOqpeiia5tD3vMTN5WdtGntnJ6dSXGm0sT5fGxasWua6vFqUURRTaHb0o4I8lkwAAAAAAa9xRxQHLZfzdp3CwlHWsdGS1ST9TL0YlVE3pm0qV4dNcWqi8ODv8AMu4g33txqR3tLxZfrhqNHD2pVH103Z9ezo/hVb3fPea156Jc/wCR7daUcsvPq+vmhF5qXno48/5E9aUcsp6vr5oRead56OPP+Q60o5ZOr6+aGHmle+jjz/kOtaOWU7hXzQi80L30cef8h1rRyyncK+aGHmfe+jjz/kOtaOWTca+aEXmbe8SPP+Q61o5ZTuNfNDDzMveJHn/InrWjlk3KvmhF5l33Ehz/AJDrWjllO5V80MPMq+4kOf8AIda0ckm5V80MfQi+4kOf8h1rRySnc6+aGPoPfcSHPfYOtcPkk3OvmhH6DX3Ehz32DrXD5JTudX3hj6C33Ehz32E9a4fJJulX3Y+gl9xYc99g61w+SU7pV92PoHf8WHPfYOtcPkk3Sr7t6w7nFzNrvs4047+j48v0x1HlibWn+FH+16cpzS9FzWzPoWa8SLc351SeDnL9TLxcavFq1Vzd1UURTFoh2ltQ0UeazbAAAAAAAAAVVKKYGrUsk94Cl5OXB/ADc5cADc5cADc5cADc5cADc5cADc5cADc5cADc5cADc5cADc5cADc5cADc5cADc5cADc5cADc5cH8AWwsUt4Dap0EgLUgMgAAAAAAAAAAAAAAAAAAAAAAAAAAAAAAAAAAAAAAAAAAAAAAAAAAAAAAAAAAAAAAAAAAAAAAAAAAAAAAAAAAAAAAAAAAAAAAAAAAAAAAAAAf/2Q=="/>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1" name="10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56724" y="3587724"/>
            <a:ext cx="324675" cy="324675"/>
          </a:xfrm>
          <a:prstGeom prst="rect">
            <a:avLst/>
          </a:prstGeom>
        </p:spPr>
      </p:pic>
    </p:spTree>
    <p:extLst>
      <p:ext uri="{BB962C8B-B14F-4D97-AF65-F5344CB8AC3E}">
        <p14:creationId xmlns:p14="http://schemas.microsoft.com/office/powerpoint/2010/main" val="337103124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a:lin ang="16200000" scaled="0"/>
        </a:gradFill>
        <a:scene3d>
          <a:camera prst="orthographicFront"/>
          <a:lightRig rig="threePt" dir="t">
            <a:rot lat="0" lon="0" rev="7500000"/>
          </a:lightRig>
        </a:scene3d>
        <a:sp3d prstMaterial="plastic">
          <a:bevelT w="127000" h="25400" prst="relaxedInset"/>
        </a:sp3d>
      </a:spPr>
      <a:bodyPr wrap="square" anchor="ctr" anchorCtr="0"/>
      <a:lstStyle>
        <a:defPPr algn="ctr">
          <a:defRPr sz="1600" dirty="0">
            <a:latin typeface="Georgia" pitchFamily="18" charset="0"/>
          </a:defRPr>
        </a:defPPr>
      </a:lstStyle>
      <a:style>
        <a:lnRef idx="0">
          <a:schemeClr val="accent3">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a:style>
    </a:spDef>
  </a:objectDefaults>
  <a:extraClrSchemeLst/>
</a:theme>
</file>

<file path=ppt/theme/theme2.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1059</TotalTime>
  <Words>708</Words>
  <Application>Microsoft Macintosh PowerPoint</Application>
  <PresentationFormat>Presentación en pantalla (4:3)</PresentationFormat>
  <Paragraphs>109</Paragraphs>
  <Slides>7</Slides>
  <Notes>0</Notes>
  <HiddenSlides>0</HiddenSlides>
  <MMClips>0</MMClips>
  <ScaleCrop>false</ScaleCrop>
  <HeadingPairs>
    <vt:vector size="4" baseType="variant">
      <vt:variant>
        <vt:lpstr>Tema</vt:lpstr>
      </vt:variant>
      <vt:variant>
        <vt:i4>2</vt:i4>
      </vt:variant>
      <vt:variant>
        <vt:lpstr>Títulos de diapositiva</vt:lpstr>
      </vt:variant>
      <vt:variant>
        <vt:i4>7</vt:i4>
      </vt:variant>
    </vt:vector>
  </HeadingPairs>
  <TitlesOfParts>
    <vt:vector size="9" baseType="lpstr">
      <vt:lpstr>1_Tema de Office</vt:lpstr>
      <vt:lpstr>2_Tema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Secretaria de Educacion Publica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Katia Aguila Plancarte</dc:creator>
  <cp:lastModifiedBy>Fernanda Gutierrez Pita P</cp:lastModifiedBy>
  <cp:revision>74</cp:revision>
  <cp:lastPrinted>2015-01-19T15:41:04Z</cp:lastPrinted>
  <dcterms:created xsi:type="dcterms:W3CDTF">2014-12-09T16:37:10Z</dcterms:created>
  <dcterms:modified xsi:type="dcterms:W3CDTF">2015-01-20T19:37:51Z</dcterms:modified>
</cp:coreProperties>
</file>