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56" r:id="rId2"/>
    <p:sldId id="1017" r:id="rId3"/>
    <p:sldId id="952" r:id="rId4"/>
    <p:sldId id="1005" r:id="rId5"/>
    <p:sldId id="1006" r:id="rId6"/>
    <p:sldId id="1012" r:id="rId7"/>
    <p:sldId id="1007" r:id="rId8"/>
    <p:sldId id="1008" r:id="rId9"/>
    <p:sldId id="1009" r:id="rId10"/>
    <p:sldId id="1011" r:id="rId11"/>
    <p:sldId id="1013" r:id="rId12"/>
    <p:sldId id="1014" r:id="rId13"/>
    <p:sldId id="1018" r:id="rId14"/>
    <p:sldId id="1020" r:id="rId15"/>
    <p:sldId id="1019" r:id="rId16"/>
    <p:sldId id="1021" r:id="rId17"/>
    <p:sldId id="1024" r:id="rId18"/>
    <p:sldId id="1026" r:id="rId19"/>
    <p:sldId id="1023" r:id="rId20"/>
    <p:sldId id="1027" r:id="rId21"/>
    <p:sldId id="1028" r:id="rId22"/>
    <p:sldId id="1029" r:id="rId23"/>
    <p:sldId id="1030" r:id="rId24"/>
    <p:sldId id="1031" r:id="rId25"/>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12"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12"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12"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12"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12" charset="-128"/>
        <a:cs typeface="+mn-cs"/>
      </a:defRPr>
    </a:lvl5pPr>
    <a:lvl6pPr marL="2286000" algn="l" defTabSz="914400" rtl="0" eaLnBrk="1" latinLnBrk="0" hangingPunct="1">
      <a:defRPr kern="1200">
        <a:solidFill>
          <a:schemeClr val="tx1"/>
        </a:solidFill>
        <a:latin typeface="Arial" charset="0"/>
        <a:ea typeface="ＭＳ Ｐゴシック" pitchFamily="-112" charset="-128"/>
        <a:cs typeface="+mn-cs"/>
      </a:defRPr>
    </a:lvl6pPr>
    <a:lvl7pPr marL="2743200" algn="l" defTabSz="914400" rtl="0" eaLnBrk="1" latinLnBrk="0" hangingPunct="1">
      <a:defRPr kern="1200">
        <a:solidFill>
          <a:schemeClr val="tx1"/>
        </a:solidFill>
        <a:latin typeface="Arial" charset="0"/>
        <a:ea typeface="ＭＳ Ｐゴシック" pitchFamily="-112" charset="-128"/>
        <a:cs typeface="+mn-cs"/>
      </a:defRPr>
    </a:lvl7pPr>
    <a:lvl8pPr marL="3200400" algn="l" defTabSz="914400" rtl="0" eaLnBrk="1" latinLnBrk="0" hangingPunct="1">
      <a:defRPr kern="1200">
        <a:solidFill>
          <a:schemeClr val="tx1"/>
        </a:solidFill>
        <a:latin typeface="Arial" charset="0"/>
        <a:ea typeface="ＭＳ Ｐゴシック" pitchFamily="-112" charset="-128"/>
        <a:cs typeface="+mn-cs"/>
      </a:defRPr>
    </a:lvl8pPr>
    <a:lvl9pPr marL="3657600" algn="l" defTabSz="914400" rtl="0" eaLnBrk="1" latinLnBrk="0" hangingPunct="1">
      <a:defRPr kern="1200">
        <a:solidFill>
          <a:schemeClr val="tx1"/>
        </a:solidFill>
        <a:latin typeface="Arial" charset="0"/>
        <a:ea typeface="ＭＳ Ｐゴシック" pitchFamily="-112"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da Applegat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6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803" autoAdjust="0"/>
  </p:normalViewPr>
  <p:slideViewPr>
    <p:cSldViewPr snapToGrid="0" snapToObjects="1">
      <p:cViewPr>
        <p:scale>
          <a:sx n="90" d="100"/>
          <a:sy n="90" d="100"/>
        </p:scale>
        <p:origin x="-1728" y="-4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E44CEF-DF9D-AA43-B284-E976ABFE73DA}" type="doc">
      <dgm:prSet loTypeId="urn:microsoft.com/office/officeart/2005/8/layout/gear1" loCatId="relationship" qsTypeId="urn:microsoft.com/office/officeart/2005/8/quickstyle/simple4" qsCatId="simple" csTypeId="urn:microsoft.com/office/officeart/2005/8/colors/accent1_2" csCatId="accent1" phldr="1"/>
      <dgm:spPr/>
    </dgm:pt>
    <dgm:pt modelId="{13EB516B-0C1A-B245-89AD-78C1AFA3A80C}">
      <dgm:prSet phldrT="[Text]" custT="1"/>
      <dgm:spPr>
        <a:solidFill>
          <a:schemeClr val="bg1">
            <a:lumMod val="50000"/>
          </a:schemeClr>
        </a:solidFill>
      </dgm:spPr>
      <dgm:t>
        <a:bodyPr/>
        <a:lstStyle/>
        <a:p>
          <a:r>
            <a:rPr lang="en-US" sz="1000" dirty="0" smtClean="0"/>
            <a:t>Desirable</a:t>
          </a:r>
          <a:endParaRPr lang="en-US" sz="1000" dirty="0"/>
        </a:p>
      </dgm:t>
    </dgm:pt>
    <dgm:pt modelId="{D45B024C-9123-BE48-B1D7-6516F7CF824A}" type="parTrans" cxnId="{B93F41D7-3AB1-3C4C-896F-0FBE977E7F8F}">
      <dgm:prSet/>
      <dgm:spPr/>
      <dgm:t>
        <a:bodyPr/>
        <a:lstStyle/>
        <a:p>
          <a:endParaRPr lang="en-US"/>
        </a:p>
      </dgm:t>
    </dgm:pt>
    <dgm:pt modelId="{D4463237-BD94-4E4F-80EE-0B869FD501F5}" type="sibTrans" cxnId="{B93F41D7-3AB1-3C4C-896F-0FBE977E7F8F}">
      <dgm:prSet/>
      <dgm:spPr/>
      <dgm:t>
        <a:bodyPr/>
        <a:lstStyle/>
        <a:p>
          <a:endParaRPr lang="en-US"/>
        </a:p>
      </dgm:t>
    </dgm:pt>
    <dgm:pt modelId="{21AD3CA0-BFA4-1E4F-8767-ABB7FE86556B}">
      <dgm:prSet phldrT="[Text]" custT="1"/>
      <dgm:spPr>
        <a:solidFill>
          <a:schemeClr val="bg1">
            <a:lumMod val="50000"/>
          </a:schemeClr>
        </a:solidFill>
      </dgm:spPr>
      <dgm:t>
        <a:bodyPr/>
        <a:lstStyle/>
        <a:p>
          <a:r>
            <a:rPr lang="en-US" sz="1000" dirty="0" smtClean="0"/>
            <a:t>Feasible</a:t>
          </a:r>
          <a:endParaRPr lang="en-US" sz="1000" dirty="0"/>
        </a:p>
      </dgm:t>
    </dgm:pt>
    <dgm:pt modelId="{3DACDEF0-5A58-7845-B690-786D0444C18A}" type="parTrans" cxnId="{165B6454-500C-4546-83F0-3061469CB3C9}">
      <dgm:prSet/>
      <dgm:spPr/>
      <dgm:t>
        <a:bodyPr/>
        <a:lstStyle/>
        <a:p>
          <a:endParaRPr lang="en-US"/>
        </a:p>
      </dgm:t>
    </dgm:pt>
    <dgm:pt modelId="{BD5630B9-8F12-994F-8FDD-C396F2E67EB2}" type="sibTrans" cxnId="{165B6454-500C-4546-83F0-3061469CB3C9}">
      <dgm:prSet/>
      <dgm:spPr/>
      <dgm:t>
        <a:bodyPr/>
        <a:lstStyle/>
        <a:p>
          <a:endParaRPr lang="en-US"/>
        </a:p>
      </dgm:t>
    </dgm:pt>
    <dgm:pt modelId="{9EDD4441-E680-E445-B1E4-7CB684086B51}">
      <dgm:prSet phldrT="[Text]" custT="1"/>
      <dgm:spPr>
        <a:solidFill>
          <a:schemeClr val="bg1">
            <a:lumMod val="50000"/>
          </a:schemeClr>
        </a:solidFill>
      </dgm:spPr>
      <dgm:t>
        <a:bodyPr/>
        <a:lstStyle/>
        <a:p>
          <a:r>
            <a:rPr lang="en-US" sz="1000" dirty="0" smtClean="0"/>
            <a:t>Viable</a:t>
          </a:r>
          <a:endParaRPr lang="en-US" sz="1000" dirty="0"/>
        </a:p>
      </dgm:t>
    </dgm:pt>
    <dgm:pt modelId="{FF43CF50-DCB9-664A-A111-FDA5288A0628}" type="parTrans" cxnId="{213D08D4-9E70-314A-807B-FEC28CDC55A9}">
      <dgm:prSet/>
      <dgm:spPr/>
      <dgm:t>
        <a:bodyPr/>
        <a:lstStyle/>
        <a:p>
          <a:endParaRPr lang="en-US"/>
        </a:p>
      </dgm:t>
    </dgm:pt>
    <dgm:pt modelId="{413A2709-1781-434A-9DA1-4DEAC37E4C44}" type="sibTrans" cxnId="{213D08D4-9E70-314A-807B-FEC28CDC55A9}">
      <dgm:prSet/>
      <dgm:spPr/>
      <dgm:t>
        <a:bodyPr/>
        <a:lstStyle/>
        <a:p>
          <a:endParaRPr lang="en-US"/>
        </a:p>
      </dgm:t>
    </dgm:pt>
    <dgm:pt modelId="{77E0AD1C-5366-0B48-B41F-2E3624803DA3}" type="pres">
      <dgm:prSet presAssocID="{9AE44CEF-DF9D-AA43-B284-E976ABFE73DA}" presName="composite" presStyleCnt="0">
        <dgm:presLayoutVars>
          <dgm:chMax val="3"/>
          <dgm:animLvl val="lvl"/>
          <dgm:resizeHandles val="exact"/>
        </dgm:presLayoutVars>
      </dgm:prSet>
      <dgm:spPr/>
    </dgm:pt>
    <dgm:pt modelId="{EF778328-8749-D14B-95F0-44CD9DE6A085}" type="pres">
      <dgm:prSet presAssocID="{13EB516B-0C1A-B245-89AD-78C1AFA3A80C}" presName="gear1" presStyleLbl="node1" presStyleIdx="0" presStyleCnt="3">
        <dgm:presLayoutVars>
          <dgm:chMax val="1"/>
          <dgm:bulletEnabled val="1"/>
        </dgm:presLayoutVars>
      </dgm:prSet>
      <dgm:spPr/>
      <dgm:t>
        <a:bodyPr/>
        <a:lstStyle/>
        <a:p>
          <a:endParaRPr lang="en-US"/>
        </a:p>
      </dgm:t>
    </dgm:pt>
    <dgm:pt modelId="{5A8B118C-EBE3-EE45-B686-45EB2F054B1D}" type="pres">
      <dgm:prSet presAssocID="{13EB516B-0C1A-B245-89AD-78C1AFA3A80C}" presName="gear1srcNode" presStyleLbl="node1" presStyleIdx="0" presStyleCnt="3"/>
      <dgm:spPr/>
      <dgm:t>
        <a:bodyPr/>
        <a:lstStyle/>
        <a:p>
          <a:endParaRPr lang="en-US"/>
        </a:p>
      </dgm:t>
    </dgm:pt>
    <dgm:pt modelId="{BCB8477C-CCD2-5F40-8BB0-D7ED8D18887F}" type="pres">
      <dgm:prSet presAssocID="{13EB516B-0C1A-B245-89AD-78C1AFA3A80C}" presName="gear1dstNode" presStyleLbl="node1" presStyleIdx="0" presStyleCnt="3"/>
      <dgm:spPr/>
      <dgm:t>
        <a:bodyPr/>
        <a:lstStyle/>
        <a:p>
          <a:endParaRPr lang="en-US"/>
        </a:p>
      </dgm:t>
    </dgm:pt>
    <dgm:pt modelId="{F147B6FE-4BB7-634C-B5E5-24662E41246B}" type="pres">
      <dgm:prSet presAssocID="{21AD3CA0-BFA4-1E4F-8767-ABB7FE86556B}" presName="gear2" presStyleLbl="node1" presStyleIdx="1" presStyleCnt="3" custScaleX="132800" custScaleY="138717" custLinFactNeighborX="-13322" custLinFactNeighborY="20913">
        <dgm:presLayoutVars>
          <dgm:chMax val="1"/>
          <dgm:bulletEnabled val="1"/>
        </dgm:presLayoutVars>
      </dgm:prSet>
      <dgm:spPr/>
      <dgm:t>
        <a:bodyPr/>
        <a:lstStyle/>
        <a:p>
          <a:endParaRPr lang="en-US"/>
        </a:p>
      </dgm:t>
    </dgm:pt>
    <dgm:pt modelId="{7D3409D7-E234-1F4A-B265-DC757C886B92}" type="pres">
      <dgm:prSet presAssocID="{21AD3CA0-BFA4-1E4F-8767-ABB7FE86556B}" presName="gear2srcNode" presStyleLbl="node1" presStyleIdx="1" presStyleCnt="3"/>
      <dgm:spPr/>
      <dgm:t>
        <a:bodyPr/>
        <a:lstStyle/>
        <a:p>
          <a:endParaRPr lang="en-US"/>
        </a:p>
      </dgm:t>
    </dgm:pt>
    <dgm:pt modelId="{67E7827E-ABA4-F347-AB96-8DEC8F3149FA}" type="pres">
      <dgm:prSet presAssocID="{21AD3CA0-BFA4-1E4F-8767-ABB7FE86556B}" presName="gear2dstNode" presStyleLbl="node1" presStyleIdx="1" presStyleCnt="3"/>
      <dgm:spPr/>
      <dgm:t>
        <a:bodyPr/>
        <a:lstStyle/>
        <a:p>
          <a:endParaRPr lang="en-US"/>
        </a:p>
      </dgm:t>
    </dgm:pt>
    <dgm:pt modelId="{36D4343E-E3B6-BA47-8712-A7539C7DE1C7}" type="pres">
      <dgm:prSet presAssocID="{9EDD4441-E680-E445-B1E4-7CB684086B51}" presName="gear3" presStyleLbl="node1" presStyleIdx="2" presStyleCnt="3" custScaleX="136188" custScaleY="127570"/>
      <dgm:spPr/>
      <dgm:t>
        <a:bodyPr/>
        <a:lstStyle/>
        <a:p>
          <a:endParaRPr lang="en-US"/>
        </a:p>
      </dgm:t>
    </dgm:pt>
    <dgm:pt modelId="{D6A4004F-04BA-4342-9E8C-2746B247D4AB}" type="pres">
      <dgm:prSet presAssocID="{9EDD4441-E680-E445-B1E4-7CB684086B51}" presName="gear3tx" presStyleLbl="node1" presStyleIdx="2" presStyleCnt="3">
        <dgm:presLayoutVars>
          <dgm:chMax val="1"/>
          <dgm:bulletEnabled val="1"/>
        </dgm:presLayoutVars>
      </dgm:prSet>
      <dgm:spPr/>
      <dgm:t>
        <a:bodyPr/>
        <a:lstStyle/>
        <a:p>
          <a:endParaRPr lang="en-US"/>
        </a:p>
      </dgm:t>
    </dgm:pt>
    <dgm:pt modelId="{B8A059E3-E884-A541-9355-4C2F3E5891D4}" type="pres">
      <dgm:prSet presAssocID="{9EDD4441-E680-E445-B1E4-7CB684086B51}" presName="gear3srcNode" presStyleLbl="node1" presStyleIdx="2" presStyleCnt="3"/>
      <dgm:spPr/>
      <dgm:t>
        <a:bodyPr/>
        <a:lstStyle/>
        <a:p>
          <a:endParaRPr lang="en-US"/>
        </a:p>
      </dgm:t>
    </dgm:pt>
    <dgm:pt modelId="{35FE75DF-E538-3C45-BE45-E13906118E4B}" type="pres">
      <dgm:prSet presAssocID="{9EDD4441-E680-E445-B1E4-7CB684086B51}" presName="gear3dstNode" presStyleLbl="node1" presStyleIdx="2" presStyleCnt="3"/>
      <dgm:spPr/>
      <dgm:t>
        <a:bodyPr/>
        <a:lstStyle/>
        <a:p>
          <a:endParaRPr lang="en-US"/>
        </a:p>
      </dgm:t>
    </dgm:pt>
    <dgm:pt modelId="{A08066CF-4BF5-CA48-987D-DDC128488551}" type="pres">
      <dgm:prSet presAssocID="{D4463237-BD94-4E4F-80EE-0B869FD501F5}" presName="connector1" presStyleLbl="sibTrans2D1" presStyleIdx="0" presStyleCnt="3" custAng="14342260" custScaleX="95240" custScaleY="99676" custLinFactNeighborX="-68177" custLinFactNeighborY="-57004"/>
      <dgm:spPr/>
      <dgm:t>
        <a:bodyPr/>
        <a:lstStyle/>
        <a:p>
          <a:endParaRPr lang="en-US"/>
        </a:p>
      </dgm:t>
    </dgm:pt>
    <dgm:pt modelId="{8BB1A508-A2A7-5B4A-98BD-E504D36ED22F}" type="pres">
      <dgm:prSet presAssocID="{BD5630B9-8F12-994F-8FDD-C396F2E67EB2}" presName="connector2" presStyleLbl="sibTrans2D1" presStyleIdx="1" presStyleCnt="3" custAng="20081743" custScaleX="77751" custLinFactX="-32439" custLinFactNeighborX="-100000" custLinFactNeighborY="33774"/>
      <dgm:spPr/>
      <dgm:t>
        <a:bodyPr/>
        <a:lstStyle/>
        <a:p>
          <a:endParaRPr lang="en-US"/>
        </a:p>
      </dgm:t>
    </dgm:pt>
    <dgm:pt modelId="{7040C716-A1CC-8746-85B5-6D6BC33623A9}" type="pres">
      <dgm:prSet presAssocID="{413A2709-1781-434A-9DA1-4DEAC37E4C44}" presName="connector3" presStyleLbl="sibTrans2D1" presStyleIdx="2" presStyleCnt="3" custAng="7610809" custScaleX="116346" custScaleY="103450" custLinFactNeighborX="29383" custLinFactNeighborY="40291"/>
      <dgm:spPr/>
      <dgm:t>
        <a:bodyPr/>
        <a:lstStyle/>
        <a:p>
          <a:endParaRPr lang="en-US"/>
        </a:p>
      </dgm:t>
    </dgm:pt>
  </dgm:ptLst>
  <dgm:cxnLst>
    <dgm:cxn modelId="{B03F30B2-0F53-2A43-858F-92212D5E0EFA}" type="presOf" srcId="{13EB516B-0C1A-B245-89AD-78C1AFA3A80C}" destId="{5A8B118C-EBE3-EE45-B686-45EB2F054B1D}" srcOrd="1" destOrd="0" presId="urn:microsoft.com/office/officeart/2005/8/layout/gear1"/>
    <dgm:cxn modelId="{EDD28B04-170A-264A-82FD-D2B0D72A7631}" type="presOf" srcId="{13EB516B-0C1A-B245-89AD-78C1AFA3A80C}" destId="{EF778328-8749-D14B-95F0-44CD9DE6A085}" srcOrd="0" destOrd="0" presId="urn:microsoft.com/office/officeart/2005/8/layout/gear1"/>
    <dgm:cxn modelId="{213D08D4-9E70-314A-807B-FEC28CDC55A9}" srcId="{9AE44CEF-DF9D-AA43-B284-E976ABFE73DA}" destId="{9EDD4441-E680-E445-B1E4-7CB684086B51}" srcOrd="2" destOrd="0" parTransId="{FF43CF50-DCB9-664A-A111-FDA5288A0628}" sibTransId="{413A2709-1781-434A-9DA1-4DEAC37E4C44}"/>
    <dgm:cxn modelId="{D932DEDE-AD87-A847-AAA0-DF86C8B07760}" type="presOf" srcId="{D4463237-BD94-4E4F-80EE-0B869FD501F5}" destId="{A08066CF-4BF5-CA48-987D-DDC128488551}" srcOrd="0" destOrd="0" presId="urn:microsoft.com/office/officeart/2005/8/layout/gear1"/>
    <dgm:cxn modelId="{7CEAD511-1A1F-AB4A-A44B-1882EE795A30}" type="presOf" srcId="{21AD3CA0-BFA4-1E4F-8767-ABB7FE86556B}" destId="{67E7827E-ABA4-F347-AB96-8DEC8F3149FA}" srcOrd="2" destOrd="0" presId="urn:microsoft.com/office/officeart/2005/8/layout/gear1"/>
    <dgm:cxn modelId="{90B3D50D-36B5-2C4D-9D0F-BBB59611375D}" type="presOf" srcId="{9EDD4441-E680-E445-B1E4-7CB684086B51}" destId="{B8A059E3-E884-A541-9355-4C2F3E5891D4}" srcOrd="2" destOrd="0" presId="urn:microsoft.com/office/officeart/2005/8/layout/gear1"/>
    <dgm:cxn modelId="{96E0F7D1-327C-A74E-9340-80E5BCF39B35}" type="presOf" srcId="{413A2709-1781-434A-9DA1-4DEAC37E4C44}" destId="{7040C716-A1CC-8746-85B5-6D6BC33623A9}" srcOrd="0" destOrd="0" presId="urn:microsoft.com/office/officeart/2005/8/layout/gear1"/>
    <dgm:cxn modelId="{6CBAC40A-6018-354C-AC0C-BD4D70332A13}" type="presOf" srcId="{9AE44CEF-DF9D-AA43-B284-E976ABFE73DA}" destId="{77E0AD1C-5366-0B48-B41F-2E3624803DA3}" srcOrd="0" destOrd="0" presId="urn:microsoft.com/office/officeart/2005/8/layout/gear1"/>
    <dgm:cxn modelId="{ABACA652-7DBF-EC46-834D-CDE17E0331B2}" type="presOf" srcId="{13EB516B-0C1A-B245-89AD-78C1AFA3A80C}" destId="{BCB8477C-CCD2-5F40-8BB0-D7ED8D18887F}" srcOrd="2" destOrd="0" presId="urn:microsoft.com/office/officeart/2005/8/layout/gear1"/>
    <dgm:cxn modelId="{B93F41D7-3AB1-3C4C-896F-0FBE977E7F8F}" srcId="{9AE44CEF-DF9D-AA43-B284-E976ABFE73DA}" destId="{13EB516B-0C1A-B245-89AD-78C1AFA3A80C}" srcOrd="0" destOrd="0" parTransId="{D45B024C-9123-BE48-B1D7-6516F7CF824A}" sibTransId="{D4463237-BD94-4E4F-80EE-0B869FD501F5}"/>
    <dgm:cxn modelId="{1B13D7D0-3AA1-F042-8B27-C4622E818C3C}" type="presOf" srcId="{9EDD4441-E680-E445-B1E4-7CB684086B51}" destId="{36D4343E-E3B6-BA47-8712-A7539C7DE1C7}" srcOrd="0" destOrd="0" presId="urn:microsoft.com/office/officeart/2005/8/layout/gear1"/>
    <dgm:cxn modelId="{69934399-0681-E747-BA57-6DC1B913C40E}" type="presOf" srcId="{9EDD4441-E680-E445-B1E4-7CB684086B51}" destId="{35FE75DF-E538-3C45-BE45-E13906118E4B}" srcOrd="3" destOrd="0" presId="urn:microsoft.com/office/officeart/2005/8/layout/gear1"/>
    <dgm:cxn modelId="{DC3E98A6-A277-0145-A2D3-48A666278221}" type="presOf" srcId="{21AD3CA0-BFA4-1E4F-8767-ABB7FE86556B}" destId="{7D3409D7-E234-1F4A-B265-DC757C886B92}" srcOrd="1" destOrd="0" presId="urn:microsoft.com/office/officeart/2005/8/layout/gear1"/>
    <dgm:cxn modelId="{165B6454-500C-4546-83F0-3061469CB3C9}" srcId="{9AE44CEF-DF9D-AA43-B284-E976ABFE73DA}" destId="{21AD3CA0-BFA4-1E4F-8767-ABB7FE86556B}" srcOrd="1" destOrd="0" parTransId="{3DACDEF0-5A58-7845-B690-786D0444C18A}" sibTransId="{BD5630B9-8F12-994F-8FDD-C396F2E67EB2}"/>
    <dgm:cxn modelId="{EEBE95B9-65AB-4F43-9324-6CD8A9B9BFA6}" type="presOf" srcId="{BD5630B9-8F12-994F-8FDD-C396F2E67EB2}" destId="{8BB1A508-A2A7-5B4A-98BD-E504D36ED22F}" srcOrd="0" destOrd="0" presId="urn:microsoft.com/office/officeart/2005/8/layout/gear1"/>
    <dgm:cxn modelId="{7F7FA76C-FD7B-6741-A89C-A6D933E7F8C8}" type="presOf" srcId="{21AD3CA0-BFA4-1E4F-8767-ABB7FE86556B}" destId="{F147B6FE-4BB7-634C-B5E5-24662E41246B}" srcOrd="0" destOrd="0" presId="urn:microsoft.com/office/officeart/2005/8/layout/gear1"/>
    <dgm:cxn modelId="{939B21E9-C4F7-D248-9CC3-CC54D3A985D6}" type="presOf" srcId="{9EDD4441-E680-E445-B1E4-7CB684086B51}" destId="{D6A4004F-04BA-4342-9E8C-2746B247D4AB}" srcOrd="1" destOrd="0" presId="urn:microsoft.com/office/officeart/2005/8/layout/gear1"/>
    <dgm:cxn modelId="{46FDA11D-965C-DE47-85DE-AA8F789A4BD9}" type="presParOf" srcId="{77E0AD1C-5366-0B48-B41F-2E3624803DA3}" destId="{EF778328-8749-D14B-95F0-44CD9DE6A085}" srcOrd="0" destOrd="0" presId="urn:microsoft.com/office/officeart/2005/8/layout/gear1"/>
    <dgm:cxn modelId="{04B96F25-B1BC-084C-9015-204E5E9AD938}" type="presParOf" srcId="{77E0AD1C-5366-0B48-B41F-2E3624803DA3}" destId="{5A8B118C-EBE3-EE45-B686-45EB2F054B1D}" srcOrd="1" destOrd="0" presId="urn:microsoft.com/office/officeart/2005/8/layout/gear1"/>
    <dgm:cxn modelId="{DA929D6C-313A-EE42-A35E-33C6F36011CD}" type="presParOf" srcId="{77E0AD1C-5366-0B48-B41F-2E3624803DA3}" destId="{BCB8477C-CCD2-5F40-8BB0-D7ED8D18887F}" srcOrd="2" destOrd="0" presId="urn:microsoft.com/office/officeart/2005/8/layout/gear1"/>
    <dgm:cxn modelId="{F2C02347-DF51-B441-ABC3-45A90B301285}" type="presParOf" srcId="{77E0AD1C-5366-0B48-B41F-2E3624803DA3}" destId="{F147B6FE-4BB7-634C-B5E5-24662E41246B}" srcOrd="3" destOrd="0" presId="urn:microsoft.com/office/officeart/2005/8/layout/gear1"/>
    <dgm:cxn modelId="{773342EC-C696-0944-9443-C4A114F5BCF0}" type="presParOf" srcId="{77E0AD1C-5366-0B48-B41F-2E3624803DA3}" destId="{7D3409D7-E234-1F4A-B265-DC757C886B92}" srcOrd="4" destOrd="0" presId="urn:microsoft.com/office/officeart/2005/8/layout/gear1"/>
    <dgm:cxn modelId="{E42B7188-55DB-2A4B-B842-66D294BEC3EF}" type="presParOf" srcId="{77E0AD1C-5366-0B48-B41F-2E3624803DA3}" destId="{67E7827E-ABA4-F347-AB96-8DEC8F3149FA}" srcOrd="5" destOrd="0" presId="urn:microsoft.com/office/officeart/2005/8/layout/gear1"/>
    <dgm:cxn modelId="{D195B32C-02E3-4E44-BC09-29C9C5E5E73D}" type="presParOf" srcId="{77E0AD1C-5366-0B48-B41F-2E3624803DA3}" destId="{36D4343E-E3B6-BA47-8712-A7539C7DE1C7}" srcOrd="6" destOrd="0" presId="urn:microsoft.com/office/officeart/2005/8/layout/gear1"/>
    <dgm:cxn modelId="{2B16948B-F1C5-C542-B1A2-3D7F8C64D62A}" type="presParOf" srcId="{77E0AD1C-5366-0B48-B41F-2E3624803DA3}" destId="{D6A4004F-04BA-4342-9E8C-2746B247D4AB}" srcOrd="7" destOrd="0" presId="urn:microsoft.com/office/officeart/2005/8/layout/gear1"/>
    <dgm:cxn modelId="{D20331D1-6803-F642-A878-EF074AAC3DC6}" type="presParOf" srcId="{77E0AD1C-5366-0B48-B41F-2E3624803DA3}" destId="{B8A059E3-E884-A541-9355-4C2F3E5891D4}" srcOrd="8" destOrd="0" presId="urn:microsoft.com/office/officeart/2005/8/layout/gear1"/>
    <dgm:cxn modelId="{F07813A7-0F68-954E-988C-D6150DAC8AF2}" type="presParOf" srcId="{77E0AD1C-5366-0B48-B41F-2E3624803DA3}" destId="{35FE75DF-E538-3C45-BE45-E13906118E4B}" srcOrd="9" destOrd="0" presId="urn:microsoft.com/office/officeart/2005/8/layout/gear1"/>
    <dgm:cxn modelId="{21AC0FCE-2F18-FC47-95B6-27BD46A6ECE5}" type="presParOf" srcId="{77E0AD1C-5366-0B48-B41F-2E3624803DA3}" destId="{A08066CF-4BF5-CA48-987D-DDC128488551}" srcOrd="10" destOrd="0" presId="urn:microsoft.com/office/officeart/2005/8/layout/gear1"/>
    <dgm:cxn modelId="{2EA8EB6A-F831-DA4A-9A77-331F6189AC56}" type="presParOf" srcId="{77E0AD1C-5366-0B48-B41F-2E3624803DA3}" destId="{8BB1A508-A2A7-5B4A-98BD-E504D36ED22F}" srcOrd="11" destOrd="0" presId="urn:microsoft.com/office/officeart/2005/8/layout/gear1"/>
    <dgm:cxn modelId="{642015D1-93FC-A146-9564-A10BD41336F5}" type="presParOf" srcId="{77E0AD1C-5366-0B48-B41F-2E3624803DA3}" destId="{7040C716-A1CC-8746-85B5-6D6BC33623A9}"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778328-8749-D14B-95F0-44CD9DE6A085}">
      <dsp:nvSpPr>
        <dsp:cNvPr id="0" name=""/>
        <dsp:cNvSpPr/>
      </dsp:nvSpPr>
      <dsp:spPr>
        <a:xfrm>
          <a:off x="1364262" y="998454"/>
          <a:ext cx="1136758" cy="1136758"/>
        </a:xfrm>
        <a:prstGeom prst="gear9">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Desirable</a:t>
          </a:r>
          <a:endParaRPr lang="en-US" sz="1000" kern="1200" dirty="0"/>
        </a:p>
      </dsp:txBody>
      <dsp:txXfrm>
        <a:off x="1592801" y="1264734"/>
        <a:ext cx="679680" cy="584317"/>
      </dsp:txXfrm>
    </dsp:sp>
    <dsp:sp modelId="{F147B6FE-4BB7-634C-B5E5-24662E41246B}">
      <dsp:nvSpPr>
        <dsp:cNvPr id="0" name=""/>
        <dsp:cNvSpPr/>
      </dsp:nvSpPr>
      <dsp:spPr>
        <a:xfrm>
          <a:off x="457154" y="742617"/>
          <a:ext cx="1097902" cy="1146820"/>
        </a:xfrm>
        <a:prstGeom prst="gear6">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Feasible</a:t>
          </a:r>
          <a:endParaRPr lang="en-US" sz="1000" kern="1200" dirty="0"/>
        </a:p>
      </dsp:txBody>
      <dsp:txXfrm>
        <a:off x="733554" y="1027905"/>
        <a:ext cx="545102" cy="576244"/>
      </dsp:txXfrm>
    </dsp:sp>
    <dsp:sp modelId="{36D4343E-E3B6-BA47-8712-A7539C7DE1C7}">
      <dsp:nvSpPr>
        <dsp:cNvPr id="0" name=""/>
        <dsp:cNvSpPr/>
      </dsp:nvSpPr>
      <dsp:spPr>
        <a:xfrm rot="20700000">
          <a:off x="1006588" y="60517"/>
          <a:ext cx="1128715" cy="1007803"/>
        </a:xfrm>
        <a:prstGeom prst="gear6">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Viable</a:t>
          </a:r>
          <a:endParaRPr lang="en-US" sz="1000" kern="1200" dirty="0"/>
        </a:p>
      </dsp:txBody>
      <dsp:txXfrm rot="-20700000">
        <a:off x="1261320" y="274386"/>
        <a:ext cx="619251" cy="580065"/>
      </dsp:txXfrm>
    </dsp:sp>
    <dsp:sp modelId="{A08066CF-4BF5-CA48-987D-DDC128488551}">
      <dsp:nvSpPr>
        <dsp:cNvPr id="0" name=""/>
        <dsp:cNvSpPr/>
      </dsp:nvSpPr>
      <dsp:spPr>
        <a:xfrm rot="14342260">
          <a:off x="298008" y="11679"/>
          <a:ext cx="1385790" cy="1450336"/>
        </a:xfrm>
        <a:prstGeom prst="circularArrow">
          <a:avLst>
            <a:gd name="adj1" fmla="val 4687"/>
            <a:gd name="adj2" fmla="val 299029"/>
            <a:gd name="adj3" fmla="val 2426318"/>
            <a:gd name="adj4" fmla="val 16070554"/>
            <a:gd name="adj5" fmla="val 5469"/>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BB1A508-A2A7-5B4A-98BD-E504D36ED22F}">
      <dsp:nvSpPr>
        <dsp:cNvPr id="0" name=""/>
        <dsp:cNvSpPr/>
      </dsp:nvSpPr>
      <dsp:spPr>
        <a:xfrm rot="20081743">
          <a:off x="-410986" y="913025"/>
          <a:ext cx="821972" cy="1057185"/>
        </a:xfrm>
        <a:prstGeom prst="leftCircularArrow">
          <a:avLst>
            <a:gd name="adj1" fmla="val 6452"/>
            <a:gd name="adj2" fmla="val 429999"/>
            <a:gd name="adj3" fmla="val 10489124"/>
            <a:gd name="adj4" fmla="val 14837806"/>
            <a:gd name="adj5" fmla="val 7527"/>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040C716-A1CC-8746-85B5-6D6BC33623A9}">
      <dsp:nvSpPr>
        <dsp:cNvPr id="0" name=""/>
        <dsp:cNvSpPr/>
      </dsp:nvSpPr>
      <dsp:spPr>
        <a:xfrm rot="7610809">
          <a:off x="1220326" y="430705"/>
          <a:ext cx="1326180" cy="1179184"/>
        </a:xfrm>
        <a:prstGeom prst="circularArrow">
          <a:avLst>
            <a:gd name="adj1" fmla="val 5984"/>
            <a:gd name="adj2" fmla="val 394124"/>
            <a:gd name="adj3" fmla="val 13313824"/>
            <a:gd name="adj4" fmla="val 10508221"/>
            <a:gd name="adj5" fmla="val 6981"/>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112" charset="0"/>
              </a:defRPr>
            </a:lvl1pPr>
          </a:lstStyle>
          <a:p>
            <a:fld id="{96C2EE77-21FF-4BB2-A958-595C52628509}" type="datetime1">
              <a:rPr lang="en-US"/>
              <a:pPr/>
              <a:t>20/01/15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112" charset="0"/>
              </a:defRPr>
            </a:lvl1pPr>
          </a:lstStyle>
          <a:p>
            <a:fld id="{1090B2A9-3C0F-4C5F-8023-049730FBB680}" type="slidenum">
              <a:rPr lang="en-US"/>
              <a:pPr/>
              <a:t>‹Nr.›</a:t>
            </a:fld>
            <a:endParaRPr lang="en-US" dirty="0"/>
          </a:p>
        </p:txBody>
      </p:sp>
    </p:spTree>
    <p:extLst>
      <p:ext uri="{BB962C8B-B14F-4D97-AF65-F5344CB8AC3E}">
        <p14:creationId xmlns:p14="http://schemas.microsoft.com/office/powerpoint/2010/main" val="19945842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112" charset="0"/>
              </a:defRPr>
            </a:lvl1pPr>
          </a:lstStyle>
          <a:p>
            <a:fld id="{192361ED-5819-4C9F-AF75-DA96787BB238}" type="datetime1">
              <a:rPr lang="en-US"/>
              <a:pPr/>
              <a:t>20/01/15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112" charset="0"/>
              </a:defRPr>
            </a:lvl1pPr>
          </a:lstStyle>
          <a:p>
            <a:fld id="{A690BCDE-2363-41A2-880C-EDA0536D647F}" type="slidenum">
              <a:rPr lang="en-US"/>
              <a:pPr/>
              <a:t>‹Nr.›</a:t>
            </a:fld>
            <a:endParaRPr lang="en-US" dirty="0"/>
          </a:p>
        </p:txBody>
      </p:sp>
    </p:spTree>
    <p:extLst>
      <p:ext uri="{BB962C8B-B14F-4D97-AF65-F5344CB8AC3E}">
        <p14:creationId xmlns:p14="http://schemas.microsoft.com/office/powerpoint/2010/main" val="6308759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33" charset="-128"/>
        <a:cs typeface="ＭＳ Ｐゴシック" pitchFamily="33"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3"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3"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3"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xfrm>
            <a:off x="3970589" y="8829395"/>
            <a:ext cx="3038255" cy="465445"/>
          </a:xfrm>
          <a:prstGeom prst="rect">
            <a:avLst/>
          </a:prstGeom>
          <a:noFill/>
        </p:spPr>
        <p:txBody>
          <a:bodyPr lIns="88989" tIns="44495" rIns="88989" bIns="44495"/>
          <a:lstStyle/>
          <a:p>
            <a:fld id="{A29E0237-99B9-4AA3-8322-48D3003D814D}" type="slidenum">
              <a:rPr lang="en-US" smtClean="0"/>
              <a:pPr/>
              <a:t>3</a:t>
            </a:fld>
            <a:endParaRPr lang="en-US" smtClean="0"/>
          </a:p>
        </p:txBody>
      </p:sp>
      <p:sp>
        <p:nvSpPr>
          <p:cNvPr id="87043" name="Rectangle 2"/>
          <p:cNvSpPr>
            <a:spLocks noGrp="1" noRot="1" noChangeAspect="1" noChangeArrowheads="1" noTextEdit="1"/>
          </p:cNvSpPr>
          <p:nvPr>
            <p:ph type="sldImg"/>
          </p:nvPr>
        </p:nvSpPr>
        <p:spPr>
          <a:xfrm>
            <a:off x="1182688" y="698500"/>
            <a:ext cx="4648200" cy="3486150"/>
          </a:xfrm>
          <a:ln/>
        </p:spPr>
      </p:sp>
      <p:sp>
        <p:nvSpPr>
          <p:cNvPr id="87044" name="Rectangle 3"/>
          <p:cNvSpPr>
            <a:spLocks noGrp="1" noChangeArrowheads="1"/>
          </p:cNvSpPr>
          <p:nvPr>
            <p:ph type="body" idx="1"/>
          </p:nvPr>
        </p:nvSpPr>
        <p:spPr>
          <a:xfrm>
            <a:off x="700418" y="4417039"/>
            <a:ext cx="5609565" cy="4181194"/>
          </a:xfrm>
          <a:noFill/>
          <a:ln/>
        </p:spPr>
        <p:txBody>
          <a:bodyPr/>
          <a:lstStyle/>
          <a:p>
            <a:pPr eaLnBrk="1" hangingPunct="1"/>
            <a:r>
              <a:rPr lang="en-US" smtClean="0"/>
              <a:t>First a definition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xfrm>
            <a:off x="3970589" y="8829395"/>
            <a:ext cx="3038255" cy="465445"/>
          </a:xfrm>
          <a:prstGeom prst="rect">
            <a:avLst/>
          </a:prstGeom>
          <a:noFill/>
        </p:spPr>
        <p:txBody>
          <a:bodyPr lIns="88989" tIns="44495" rIns="88989" bIns="44495"/>
          <a:lstStyle/>
          <a:p>
            <a:fld id="{1B23C1F7-61C5-4895-88C1-FE786B879646}" type="slidenum">
              <a:rPr lang="en-US" smtClean="0"/>
              <a:pPr/>
              <a:t>4</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03ECD02F-5377-4F4A-B05A-C7F2C0F0A2E9}" type="slidenum">
              <a:rPr lang="en-US"/>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2BD9B8B8-8DC9-4C25-BB2A-F2D01E093C11}" type="slidenum">
              <a:rPr lang="en-US"/>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7996E197-D103-4E9A-909E-25BD50C93AE4}" type="slidenum">
              <a:rPr lang="en-US"/>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7FD04A39-1E3B-4437-9522-42BABC50E5E7}" type="slidenum">
              <a:rPr lang="en-US"/>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5BCB7CC0-66D5-40F2-AC64-949479CCBF56}" type="slidenum">
              <a:rPr lang="en-US"/>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9FF570D0-D146-46E5-92AA-B703ED1FA8E5}" type="slidenum">
              <a:rPr lang="en-US"/>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9" name="Slide Number Placeholder 8"/>
          <p:cNvSpPr>
            <a:spLocks noGrp="1"/>
          </p:cNvSpPr>
          <p:nvPr>
            <p:ph type="sldNum" sz="quarter" idx="12"/>
          </p:nvPr>
        </p:nvSpPr>
        <p:spPr/>
        <p:txBody>
          <a:bodyPr/>
          <a:lstStyle>
            <a:lvl1pPr>
              <a:defRPr/>
            </a:lvl1pPr>
          </a:lstStyle>
          <a:p>
            <a:fld id="{93DF3DE5-A902-488B-8F22-C9D11225E612}" type="slidenum">
              <a:rPr lang="en-US"/>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lvl1pPr>
          </a:lstStyle>
          <a:p>
            <a:fld id="{85829380-BE0C-409D-AA5A-D3B65FD90479}" type="slidenum">
              <a:rPr lang="en-US"/>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4" name="Slide Number Placeholder 3"/>
          <p:cNvSpPr>
            <a:spLocks noGrp="1"/>
          </p:cNvSpPr>
          <p:nvPr>
            <p:ph type="sldNum" sz="quarter" idx="12"/>
          </p:nvPr>
        </p:nvSpPr>
        <p:spPr/>
        <p:txBody>
          <a:bodyPr/>
          <a:lstStyle>
            <a:lvl1pPr>
              <a:defRPr/>
            </a:lvl1pPr>
          </a:lstStyle>
          <a:p>
            <a:fld id="{651143D1-237C-4156-AF1E-3879224C12CB}" type="slidenum">
              <a:rPr lang="en-US"/>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0F282B77-ECEB-45B7-988A-12A4005429D1}" type="slidenum">
              <a:rPr lang="en-US"/>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2D4EA598-104A-42F8-A13C-9D3471884B34}" type="slidenum">
              <a:rPr lang="en-US"/>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53"/>
          <p:cNvSpPr>
            <a:spLocks noChangeArrowheads="1"/>
          </p:cNvSpPr>
          <p:nvPr/>
        </p:nvSpPr>
        <p:spPr bwMode="auto">
          <a:xfrm>
            <a:off x="152400" y="152400"/>
            <a:ext cx="8839200" cy="1524000"/>
          </a:xfrm>
          <a:prstGeom prst="rect">
            <a:avLst/>
          </a:prstGeom>
          <a:solidFill>
            <a:srgbClr val="480015"/>
          </a:solidFill>
          <a:ln w="9525">
            <a:noFill/>
            <a:miter lim="800000"/>
            <a:headEnd/>
            <a:tailEnd/>
          </a:ln>
        </p:spPr>
        <p:txBody>
          <a:bodyPr wrap="none" anchor="ctr"/>
          <a:lstStyle/>
          <a:p>
            <a:pPr fontAlgn="auto">
              <a:spcBef>
                <a:spcPts val="0"/>
              </a:spcBef>
              <a:spcAft>
                <a:spcPts val="0"/>
              </a:spcAft>
              <a:defRPr/>
            </a:pPr>
            <a:endParaRPr lang="en-US" dirty="0">
              <a:latin typeface="+mn-lt"/>
              <a:ea typeface="+mn-ea"/>
            </a:endParaRPr>
          </a:p>
        </p:txBody>
      </p:sp>
      <p:pic>
        <p:nvPicPr>
          <p:cNvPr id="1027" name="Picture 58" descr="gray_onRed_clear"/>
          <p:cNvPicPr>
            <a:picLocks noChangeAspect="1" noChangeArrowheads="1"/>
          </p:cNvPicPr>
          <p:nvPr/>
        </p:nvPicPr>
        <p:blipFill>
          <a:blip r:embed="rId13"/>
          <a:srcRect/>
          <a:stretch>
            <a:fillRect/>
          </a:stretch>
        </p:blipFill>
        <p:spPr bwMode="auto">
          <a:xfrm>
            <a:off x="5597525" y="323850"/>
            <a:ext cx="3089275" cy="209550"/>
          </a:xfrm>
          <a:prstGeom prst="rect">
            <a:avLst/>
          </a:prstGeom>
          <a:noFill/>
          <a:ln w="9525">
            <a:noFill/>
            <a:miter lim="800000"/>
            <a:headEnd/>
            <a:tailEnd/>
          </a:ln>
        </p:spPr>
      </p:pic>
      <p:sp>
        <p:nvSpPr>
          <p:cNvPr id="102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Text Placeholder 2"/>
          <p:cNvSpPr>
            <a:spLocks noGrp="1"/>
          </p:cNvSpPr>
          <p:nvPr>
            <p:ph type="body" idx="1"/>
          </p:nvPr>
        </p:nvSpPr>
        <p:spPr bwMode="auto">
          <a:xfrm>
            <a:off x="457200" y="16779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Slide Number Placeholder 8"/>
          <p:cNvSpPr>
            <a:spLocks noGrp="1"/>
          </p:cNvSpPr>
          <p:nvPr>
            <p:ph type="sldNum" sz="quarter" idx="4"/>
          </p:nvPr>
        </p:nvSpPr>
        <p:spPr>
          <a:xfrm>
            <a:off x="6754929" y="9648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defRPr>
            </a:lvl1pPr>
          </a:lstStyle>
          <a:p>
            <a:fld id="{060C97C0-92D8-4AEA-B78D-28A08139952F}" type="slidenum">
              <a:rPr lang="en-US" smtClean="0"/>
              <a:pPr/>
              <a:t>‹Nr.›</a:t>
            </a:fld>
            <a:endParaRPr lang="en-US" dirty="0"/>
          </a:p>
        </p:txBody>
      </p:sp>
      <p:sp>
        <p:nvSpPr>
          <p:cNvPr id="8" name="Text Box 7"/>
          <p:cNvSpPr txBox="1">
            <a:spLocks noChangeArrowheads="1"/>
          </p:cNvSpPr>
          <p:nvPr userDrawn="1"/>
        </p:nvSpPr>
        <p:spPr bwMode="auto">
          <a:xfrm>
            <a:off x="7088337" y="1288617"/>
            <a:ext cx="1800192" cy="246221"/>
          </a:xfrm>
          <a:prstGeom prst="rect">
            <a:avLst/>
          </a:prstGeom>
          <a:noFill/>
          <a:ln w="9525">
            <a:noFill/>
            <a:miter lim="800000"/>
            <a:headEnd/>
            <a:tailEnd/>
          </a:ln>
          <a:effectLst/>
        </p:spPr>
        <p:txBody>
          <a:bodyPr wrap="none">
            <a:spAutoFit/>
          </a:bodyPr>
          <a:lstStyle/>
          <a:p>
            <a:r>
              <a:rPr lang="en-US" sz="1000" dirty="0">
                <a:solidFill>
                  <a:srgbClr val="FFFFFF"/>
                </a:solidFill>
                <a:cs typeface="Arial" charset="0"/>
              </a:rPr>
              <a:t>© Lynda M. Applegate, </a:t>
            </a:r>
            <a:r>
              <a:rPr lang="en-US" sz="1000" dirty="0" smtClean="0">
                <a:solidFill>
                  <a:srgbClr val="FFFFFF"/>
                </a:solidFill>
                <a:cs typeface="Arial" charset="0"/>
              </a:rPr>
              <a:t>2015</a:t>
            </a:r>
            <a:endParaRPr lang="en-US" sz="1000" dirty="0">
              <a:solidFill>
                <a:srgbClr val="FFFFFF"/>
              </a:solidFill>
              <a:cs typeface="Arial" charset="0"/>
            </a:endParaRP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hdr="0" ftr="0" dt="0"/>
  <p:txStyles>
    <p:titleStyle>
      <a:lvl1pPr algn="l" defTabSz="457200" rtl="0" eaLnBrk="0" fontAlgn="base" hangingPunct="0">
        <a:spcBef>
          <a:spcPct val="0"/>
        </a:spcBef>
        <a:spcAft>
          <a:spcPct val="0"/>
        </a:spcAft>
        <a:defRPr sz="2200" kern="1200">
          <a:solidFill>
            <a:schemeClr val="bg1"/>
          </a:solidFill>
          <a:latin typeface="+mj-lt"/>
          <a:ea typeface="ＭＳ Ｐゴシック" pitchFamily="33" charset="-128"/>
          <a:cs typeface="ＭＳ Ｐゴシック" pitchFamily="33" charset="-128"/>
        </a:defRPr>
      </a:lvl1pPr>
      <a:lvl2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2pPr>
      <a:lvl3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3pPr>
      <a:lvl4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4pPr>
      <a:lvl5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5pPr>
      <a:lvl6pPr marL="4572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6pPr>
      <a:lvl7pPr marL="9144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7pPr>
      <a:lvl8pPr marL="13716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8pPr>
      <a:lvl9pPr marL="18288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9pPr>
    </p:titleStyle>
    <p:bodyStyle>
      <a:lvl1pPr marL="342900" indent="-342900" algn="l" defTabSz="457200" rtl="0" eaLnBrk="0" fontAlgn="base" hangingPunct="0">
        <a:lnSpc>
          <a:spcPct val="160000"/>
        </a:lnSpc>
        <a:spcBef>
          <a:spcPts val="813"/>
        </a:spcBef>
        <a:spcAft>
          <a:spcPct val="0"/>
        </a:spcAft>
        <a:buClr>
          <a:srgbClr val="90002A"/>
        </a:buClr>
        <a:buSzPct val="70000"/>
        <a:buFont typeface="Arial" charset="0"/>
        <a:buAutoNum type="arabicPeriod"/>
        <a:defRPr sz="1700" kern="1200">
          <a:solidFill>
            <a:schemeClr val="tx1"/>
          </a:solidFill>
          <a:latin typeface="+mn-lt"/>
          <a:ea typeface="ＭＳ Ｐゴシック" pitchFamily="33" charset="-128"/>
          <a:cs typeface="ＭＳ Ｐゴシック" pitchFamily="33" charset="-128"/>
        </a:defRPr>
      </a:lvl1pPr>
      <a:lvl2pPr marL="742950" indent="-285750" algn="l" defTabSz="457200" rtl="0" eaLnBrk="0" fontAlgn="base" hangingPunct="0">
        <a:spcBef>
          <a:spcPct val="0"/>
        </a:spcBef>
        <a:spcAft>
          <a:spcPct val="0"/>
        </a:spcAft>
        <a:buClr>
          <a:srgbClr val="90002A"/>
        </a:buClr>
        <a:buSzPct val="70000"/>
        <a:buFont typeface="Wingdings" pitchFamily="-112" charset="2"/>
        <a:buChar char="§"/>
        <a:defRPr sz="1400" kern="1200">
          <a:solidFill>
            <a:schemeClr val="bg2"/>
          </a:solidFill>
          <a:latin typeface="+mn-lt"/>
          <a:ea typeface="ＭＳ Ｐゴシック" pitchFamily="33" charset="-128"/>
          <a:cs typeface="+mn-cs"/>
        </a:defRPr>
      </a:lvl2pPr>
      <a:lvl3pPr marL="1143000" indent="-228600" algn="l" defTabSz="457200" rtl="0" eaLnBrk="0" fontAlgn="base" hangingPunct="0">
        <a:spcBef>
          <a:spcPct val="0"/>
        </a:spcBef>
        <a:spcAft>
          <a:spcPct val="0"/>
        </a:spcAft>
        <a:buClr>
          <a:srgbClr val="90002A"/>
        </a:buClr>
        <a:buSzPct val="70000"/>
        <a:buFont typeface="Wingdings" pitchFamily="-112" charset="2"/>
        <a:buChar char="§"/>
        <a:defRPr sz="1400" kern="1200">
          <a:solidFill>
            <a:schemeClr val="bg2"/>
          </a:solidFill>
          <a:latin typeface="+mn-lt"/>
          <a:ea typeface="ＭＳ Ｐゴシック" pitchFamily="33" charset="-128"/>
          <a:cs typeface="+mn-cs"/>
        </a:defRPr>
      </a:lvl3pPr>
      <a:lvl4pPr marL="1600200" indent="-228600" algn="l" defTabSz="457200" rtl="0" eaLnBrk="0" fontAlgn="base" hangingPunct="0">
        <a:spcBef>
          <a:spcPct val="0"/>
        </a:spcBef>
        <a:spcAft>
          <a:spcPct val="0"/>
        </a:spcAft>
        <a:buClr>
          <a:srgbClr val="90002A"/>
        </a:buClr>
        <a:buSzPct val="70000"/>
        <a:buFont typeface="Wingdings" pitchFamily="-112" charset="2"/>
        <a:buChar char="§"/>
        <a:defRPr sz="1400" kern="1200">
          <a:solidFill>
            <a:schemeClr val="bg2"/>
          </a:solidFill>
          <a:latin typeface="+mn-lt"/>
          <a:ea typeface="ＭＳ Ｐゴシック" pitchFamily="33" charset="-128"/>
          <a:cs typeface="+mn-cs"/>
        </a:defRPr>
      </a:lvl4pPr>
      <a:lvl5pPr marL="2057400" indent="-228600" algn="l" defTabSz="457200" rtl="0" eaLnBrk="0" fontAlgn="base" hangingPunct="0">
        <a:spcBef>
          <a:spcPct val="0"/>
        </a:spcBef>
        <a:spcAft>
          <a:spcPct val="0"/>
        </a:spcAft>
        <a:buClr>
          <a:srgbClr val="90002A"/>
        </a:buClr>
        <a:buSzPct val="70000"/>
        <a:buFont typeface="Wingdings" pitchFamily="-112" charset="2"/>
        <a:buChar char="§"/>
        <a:defRPr sz="1400" kern="1200">
          <a:solidFill>
            <a:schemeClr val="bg2"/>
          </a:solidFill>
          <a:latin typeface="+mn-lt"/>
          <a:ea typeface="ＭＳ Ｐゴシック" pitchFamily="33"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9.wmf"/><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b.hbsp.harvard.edu/cbmp/pages/content/corecurriculumentrepreneurship" TargetMode="External"/><Relationship Id="rId4" Type="http://schemas.openxmlformats.org/officeDocument/2006/relationships/hyperlink" Target="http://www.atkearney.com/documents/10192/676561/Mexican+Innovation+Entrepreneurship+and+Venture+Capital+Financing.pdf/172c584f-8031-49d2-9f3f-568a95a0eb80" TargetMode="External"/><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kauffman.org" TargetMode="External"/><Relationship Id="rId3" Type="http://schemas.openxmlformats.org/officeDocument/2006/relationships/hyperlink" Target="http://www.gemconsortium.or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hyperlink" Target="http://www.endeavor.org/blog/our-current-impact-report/" TargetMode="External"/><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7.wmf"/><Relationship Id="rId8" Type="http://schemas.openxmlformats.org/officeDocument/2006/relationships/image" Target="../media/image8.wmf"/><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hyperlink" Target="http://www.aspeninstitute.org/sites/default/files/content/docs/pubs/FINAL%20Ecosystem%20Toolkit%20Draft_print%20version.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Documento_de_Microsoft_Word1.docx"/><Relationship Id="rId5" Type="http://schemas.openxmlformats.org/officeDocument/2006/relationships/image" Target="../media/image20.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5" Type="http://schemas.openxmlformats.org/officeDocument/2006/relationships/image" Target="../media/image9.wmf"/><Relationship Id="rId6"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image" Target="../media/image9.wmf"/><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6"/>
          <p:cNvSpPr>
            <a:spLocks noChangeArrowheads="1"/>
          </p:cNvSpPr>
          <p:nvPr/>
        </p:nvSpPr>
        <p:spPr bwMode="auto">
          <a:xfrm>
            <a:off x="152400" y="3657600"/>
            <a:ext cx="8839200" cy="3019425"/>
          </a:xfrm>
          <a:prstGeom prst="rect">
            <a:avLst/>
          </a:prstGeom>
          <a:solidFill>
            <a:schemeClr val="tx2">
              <a:lumMod val="50000"/>
            </a:schemeClr>
          </a:solidFill>
          <a:ln w="9525">
            <a:noFill/>
            <a:miter lim="800000"/>
            <a:headEnd/>
            <a:tailEnd/>
          </a:ln>
        </p:spPr>
        <p:txBody>
          <a:bodyPr wrap="none" anchor="ctr"/>
          <a:lstStyle/>
          <a:p>
            <a:pPr algn="ctr" defTabSz="914400" fontAlgn="auto">
              <a:spcBef>
                <a:spcPts val="0"/>
              </a:spcBef>
              <a:spcAft>
                <a:spcPts val="0"/>
              </a:spcAft>
              <a:defRPr/>
            </a:pPr>
            <a:endParaRPr lang="en-US" kern="0" dirty="0">
              <a:solidFill>
                <a:srgbClr val="670000"/>
              </a:solidFill>
              <a:latin typeface="+mn-lt"/>
              <a:ea typeface="+mn-ea"/>
            </a:endParaRPr>
          </a:p>
        </p:txBody>
      </p:sp>
      <p:sp>
        <p:nvSpPr>
          <p:cNvPr id="13" name="Rectangle 59"/>
          <p:cNvSpPr>
            <a:spLocks noChangeArrowheads="1"/>
          </p:cNvSpPr>
          <p:nvPr/>
        </p:nvSpPr>
        <p:spPr bwMode="auto">
          <a:xfrm>
            <a:off x="6477000" y="6643688"/>
            <a:ext cx="2551113" cy="214312"/>
          </a:xfrm>
          <a:prstGeom prst="rect">
            <a:avLst/>
          </a:prstGeom>
          <a:noFill/>
          <a:ln w="9525">
            <a:noFill/>
            <a:miter lim="800000"/>
            <a:headEnd/>
            <a:tailEnd/>
          </a:ln>
        </p:spPr>
        <p:txBody>
          <a:bodyPr wrap="none">
            <a:spAutoFit/>
          </a:bodyPr>
          <a:lstStyle/>
          <a:p>
            <a:pPr defTabSz="914400"/>
            <a:r>
              <a:rPr lang="en-US" sz="800" dirty="0">
                <a:solidFill>
                  <a:srgbClr val="80808F"/>
                </a:solidFill>
              </a:rPr>
              <a:t>Copyright © President &amp; Fellows of Harvard College.</a:t>
            </a:r>
          </a:p>
        </p:txBody>
      </p:sp>
      <p:sp>
        <p:nvSpPr>
          <p:cNvPr id="15" name="Rectangle 61"/>
          <p:cNvSpPr>
            <a:spLocks noChangeArrowheads="1"/>
          </p:cNvSpPr>
          <p:nvPr/>
        </p:nvSpPr>
        <p:spPr bwMode="auto">
          <a:xfrm>
            <a:off x="401638" y="5774065"/>
            <a:ext cx="8208962" cy="762000"/>
          </a:xfrm>
          <a:prstGeom prst="rect">
            <a:avLst/>
          </a:prstGeom>
          <a:noFill/>
          <a:ln w="9525">
            <a:noFill/>
            <a:miter lim="800000"/>
            <a:headEnd/>
            <a:tailEnd/>
          </a:ln>
        </p:spPr>
        <p:txBody>
          <a:bodyPr anchor="b"/>
          <a:lstStyle/>
          <a:p>
            <a:pPr defTabSz="914400">
              <a:lnSpc>
                <a:spcPct val="80000"/>
              </a:lnSpc>
            </a:pPr>
            <a:r>
              <a:rPr lang="en-US" sz="2800" b="1" dirty="0" smtClean="0">
                <a:solidFill>
                  <a:srgbClr val="FCFDFF"/>
                </a:solidFill>
              </a:rPr>
              <a:t>Catalyzing High Impact Entrepreneurship in Mexico</a:t>
            </a:r>
            <a:endParaRPr lang="en-US" sz="2800" b="1" dirty="0">
              <a:solidFill>
                <a:srgbClr val="FCFDFF"/>
              </a:solidFill>
            </a:endParaRPr>
          </a:p>
          <a:p>
            <a:pPr defTabSz="914400">
              <a:lnSpc>
                <a:spcPct val="80000"/>
              </a:lnSpc>
            </a:pPr>
            <a:endParaRPr lang="en-US" sz="2000" b="1" dirty="0" smtClean="0">
              <a:solidFill>
                <a:srgbClr val="FCFDFF"/>
              </a:solidFill>
            </a:endParaRPr>
          </a:p>
          <a:p>
            <a:pPr defTabSz="914400">
              <a:lnSpc>
                <a:spcPct val="80000"/>
              </a:lnSpc>
            </a:pPr>
            <a:r>
              <a:rPr lang="en-US" sz="2000" b="1" dirty="0" smtClean="0">
                <a:solidFill>
                  <a:srgbClr val="FCFDFF"/>
                </a:solidFill>
              </a:rPr>
              <a:t>Lynda M. Applegate</a:t>
            </a:r>
          </a:p>
          <a:p>
            <a:pPr defTabSz="914400">
              <a:lnSpc>
                <a:spcPct val="80000"/>
              </a:lnSpc>
            </a:pPr>
            <a:r>
              <a:rPr lang="en-US" sz="2000" b="1" dirty="0" err="1" smtClean="0">
                <a:solidFill>
                  <a:srgbClr val="FCFDFF"/>
                </a:solidFill>
              </a:rPr>
              <a:t>Sarofim</a:t>
            </a:r>
            <a:r>
              <a:rPr lang="en-US" sz="2000" b="1" dirty="0" smtClean="0">
                <a:solidFill>
                  <a:srgbClr val="FCFDFF"/>
                </a:solidFill>
              </a:rPr>
              <a:t>-Rock Professor of Business Administration</a:t>
            </a:r>
          </a:p>
          <a:p>
            <a:pPr defTabSz="914400">
              <a:lnSpc>
                <a:spcPct val="80000"/>
              </a:lnSpc>
            </a:pPr>
            <a:r>
              <a:rPr lang="en-US" sz="2000" b="1" dirty="0" smtClean="0">
                <a:solidFill>
                  <a:srgbClr val="FCFDFF"/>
                </a:solidFill>
              </a:rPr>
              <a:t>Head, Entrepreneurial Management Unit</a:t>
            </a:r>
          </a:p>
          <a:p>
            <a:pPr defTabSz="914400">
              <a:lnSpc>
                <a:spcPct val="80000"/>
              </a:lnSpc>
            </a:pPr>
            <a:r>
              <a:rPr lang="en-US" sz="2000" b="1" dirty="0" smtClean="0">
                <a:solidFill>
                  <a:srgbClr val="FCFDFF"/>
                </a:solidFill>
              </a:rPr>
              <a:t>Harvard Business School</a:t>
            </a:r>
          </a:p>
          <a:p>
            <a:pPr defTabSz="914400">
              <a:lnSpc>
                <a:spcPct val="80000"/>
              </a:lnSpc>
            </a:pPr>
            <a:endParaRPr lang="en-US" sz="2000" b="1" dirty="0" smtClean="0">
              <a:solidFill>
                <a:srgbClr val="FCFDFF"/>
              </a:solidFill>
            </a:endParaRPr>
          </a:p>
          <a:p>
            <a:pPr defTabSz="914400">
              <a:lnSpc>
                <a:spcPct val="80000"/>
              </a:lnSpc>
            </a:pPr>
            <a:r>
              <a:rPr lang="en-US" sz="2000" b="1" dirty="0" smtClean="0">
                <a:solidFill>
                  <a:srgbClr val="FCFDFF"/>
                </a:solidFill>
              </a:rPr>
              <a:t>January 2015</a:t>
            </a:r>
          </a:p>
        </p:txBody>
      </p:sp>
      <p:pic>
        <p:nvPicPr>
          <p:cNvPr id="15366" name="Picture 63"/>
          <p:cNvPicPr>
            <a:picLocks noChangeAspect="1" noChangeArrowheads="1"/>
          </p:cNvPicPr>
          <p:nvPr/>
        </p:nvPicPr>
        <p:blipFill>
          <a:blip r:embed="rId2">
            <a:lum bright="46000"/>
          </a:blip>
          <a:srcRect/>
          <a:stretch>
            <a:fillRect/>
          </a:stretch>
        </p:blipFill>
        <p:spPr bwMode="auto">
          <a:xfrm>
            <a:off x="5110163" y="457200"/>
            <a:ext cx="3500437" cy="236538"/>
          </a:xfrm>
          <a:prstGeom prst="rect">
            <a:avLst/>
          </a:prstGeom>
          <a:noFill/>
          <a:ln w="9525">
            <a:noFill/>
            <a:miter lim="800000"/>
            <a:headEnd/>
            <a:tailEnd/>
          </a:ln>
        </p:spPr>
      </p:pic>
      <p:pic>
        <p:nvPicPr>
          <p:cNvPr id="15367" name="Picture 64"/>
          <p:cNvPicPr>
            <a:picLocks noChangeAspect="1" noChangeArrowheads="1"/>
          </p:cNvPicPr>
          <p:nvPr/>
        </p:nvPicPr>
        <p:blipFill>
          <a:blip r:embed="rId3"/>
          <a:srcRect/>
          <a:stretch>
            <a:fillRect/>
          </a:stretch>
        </p:blipFill>
        <p:spPr bwMode="auto">
          <a:xfrm>
            <a:off x="152400" y="152400"/>
            <a:ext cx="8839200" cy="3352800"/>
          </a:xfrm>
          <a:prstGeom prst="rect">
            <a:avLst/>
          </a:prstGeom>
          <a:noFill/>
          <a:ln w="9525">
            <a:noFill/>
            <a:miter lim="800000"/>
            <a:headEnd/>
            <a:tailEnd/>
          </a:ln>
        </p:spPr>
      </p:pic>
      <p:pic>
        <p:nvPicPr>
          <p:cNvPr id="15368" name="Picture 66" descr="white_onMedGray_clear"/>
          <p:cNvPicPr>
            <a:picLocks noChangeAspect="1" noChangeArrowheads="1"/>
          </p:cNvPicPr>
          <p:nvPr/>
        </p:nvPicPr>
        <p:blipFill>
          <a:blip r:embed="rId4"/>
          <a:srcRect/>
          <a:stretch>
            <a:fillRect/>
          </a:stretch>
        </p:blipFill>
        <p:spPr bwMode="auto">
          <a:xfrm>
            <a:off x="515938" y="2933700"/>
            <a:ext cx="3903662" cy="2667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p:cNvSpPr>
            <a:spLocks noGrp="1"/>
          </p:cNvSpPr>
          <p:nvPr>
            <p:ph type="title"/>
          </p:nvPr>
        </p:nvSpPr>
        <p:spPr>
          <a:xfrm>
            <a:off x="254353" y="244829"/>
            <a:ext cx="7165975" cy="1143000"/>
          </a:xfrm>
        </p:spPr>
        <p:txBody>
          <a:bodyPr/>
          <a:lstStyle/>
          <a:p>
            <a:r>
              <a:rPr lang="en-US" sz="2800" b="1" dirty="0" smtClean="0"/>
              <a:t>Sample Entrepreneurship Cases: Mexico </a:t>
            </a:r>
            <a:endParaRPr lang="en-US" sz="2800" b="1" dirty="0"/>
          </a:p>
        </p:txBody>
      </p:sp>
      <p:sp>
        <p:nvSpPr>
          <p:cNvPr id="36" name="Rectangle 35"/>
          <p:cNvSpPr/>
          <p:nvPr/>
        </p:nvSpPr>
        <p:spPr>
          <a:xfrm>
            <a:off x="1838732" y="2592602"/>
            <a:ext cx="3231570" cy="646331"/>
          </a:xfrm>
          <a:prstGeom prst="rect">
            <a:avLst/>
          </a:prstGeom>
        </p:spPr>
        <p:txBody>
          <a:bodyPr wrap="square">
            <a:spAutoFit/>
          </a:bodyPr>
          <a:lstStyle/>
          <a:p>
            <a:r>
              <a:rPr lang="en-US" sz="1200" dirty="0" err="1" smtClean="0"/>
              <a:t>Cemex</a:t>
            </a:r>
            <a:r>
              <a:rPr lang="en-US" sz="1200" dirty="0" smtClean="0"/>
              <a:t> / </a:t>
            </a:r>
            <a:r>
              <a:rPr lang="en-US" sz="1200" dirty="0" err="1" smtClean="0"/>
              <a:t>Patrimonio</a:t>
            </a:r>
            <a:r>
              <a:rPr lang="en-US" sz="1200" dirty="0" smtClean="0"/>
              <a:t> Hoy </a:t>
            </a:r>
            <a:r>
              <a:rPr lang="en-US" sz="1200" dirty="0"/>
              <a:t>(</a:t>
            </a:r>
            <a:r>
              <a:rPr lang="en-US" sz="1200" dirty="0" smtClean="0"/>
              <a:t>#805-064)</a:t>
            </a:r>
          </a:p>
          <a:p>
            <a:r>
              <a:rPr lang="en-US" sz="1200" dirty="0" err="1"/>
              <a:t>Innova-Mex</a:t>
            </a:r>
            <a:r>
              <a:rPr lang="en-US" sz="1200" dirty="0"/>
              <a:t> (#812-008</a:t>
            </a:r>
            <a:r>
              <a:rPr lang="en-US" sz="1200" dirty="0" smtClean="0"/>
              <a:t>)</a:t>
            </a:r>
          </a:p>
          <a:p>
            <a:r>
              <a:rPr lang="en-US" sz="1200" dirty="0" smtClean="0"/>
              <a:t>IPODERAC (#9B12M066)</a:t>
            </a:r>
          </a:p>
        </p:txBody>
      </p:sp>
      <p:sp>
        <p:nvSpPr>
          <p:cNvPr id="38" name="Freeform 11"/>
          <p:cNvSpPr>
            <a:spLocks/>
          </p:cNvSpPr>
          <p:nvPr/>
        </p:nvSpPr>
        <p:spPr bwMode="auto">
          <a:xfrm>
            <a:off x="1906656" y="2129204"/>
            <a:ext cx="4607647" cy="4027381"/>
          </a:xfrm>
          <a:custGeom>
            <a:avLst/>
            <a:gdLst>
              <a:gd name="connsiteX0" fmla="*/ 0 w 4506"/>
              <a:gd name="connsiteY0" fmla="*/ 1738 h 2823"/>
              <a:gd name="connsiteX1" fmla="*/ 772 w 4506"/>
              <a:gd name="connsiteY1" fmla="*/ 2595 h 2823"/>
              <a:gd name="connsiteX2" fmla="*/ 1675 w 4506"/>
              <a:gd name="connsiteY2" fmla="*/ 367 h 2823"/>
              <a:gd name="connsiteX3" fmla="*/ 4506 w 4506"/>
              <a:gd name="connsiteY3" fmla="*/ 393 h 2823"/>
              <a:gd name="connsiteX0" fmla="*/ 0 w 4506"/>
              <a:gd name="connsiteY0" fmla="*/ 1774 h 3078"/>
              <a:gd name="connsiteX1" fmla="*/ 772 w 4506"/>
              <a:gd name="connsiteY1" fmla="*/ 2850 h 3078"/>
              <a:gd name="connsiteX2" fmla="*/ 1675 w 4506"/>
              <a:gd name="connsiteY2" fmla="*/ 403 h 3078"/>
              <a:gd name="connsiteX3" fmla="*/ 4506 w 4506"/>
              <a:gd name="connsiteY3" fmla="*/ 429 h 3078"/>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902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845 h 2828"/>
              <a:gd name="connsiteX1" fmla="*/ 273 w 4506"/>
              <a:gd name="connsiteY1" fmla="*/ 2635 h 2828"/>
              <a:gd name="connsiteX2" fmla="*/ 772 w 4506"/>
              <a:gd name="connsiteY2" fmla="*/ 2447 h 2828"/>
              <a:gd name="connsiteX3" fmla="*/ 1675 w 4506"/>
              <a:gd name="connsiteY3" fmla="*/ 346 h 2828"/>
              <a:gd name="connsiteX4" fmla="*/ 4506 w 4506"/>
              <a:gd name="connsiteY4" fmla="*/ 372 h 2828"/>
              <a:gd name="connsiteX0" fmla="*/ 0 w 4169"/>
              <a:gd name="connsiteY0" fmla="*/ 1845 h 2828"/>
              <a:gd name="connsiteX1" fmla="*/ 273 w 4169"/>
              <a:gd name="connsiteY1" fmla="*/ 2635 h 2828"/>
              <a:gd name="connsiteX2" fmla="*/ 772 w 4169"/>
              <a:gd name="connsiteY2" fmla="*/ 2447 h 2828"/>
              <a:gd name="connsiteX3" fmla="*/ 1675 w 4169"/>
              <a:gd name="connsiteY3" fmla="*/ 346 h 2828"/>
              <a:gd name="connsiteX4" fmla="*/ 4169 w 4169"/>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751"/>
              <a:gd name="connsiteY0" fmla="*/ 1827 h 2810"/>
              <a:gd name="connsiteX1" fmla="*/ 273 w 3751"/>
              <a:gd name="connsiteY1" fmla="*/ 2617 h 2810"/>
              <a:gd name="connsiteX2" fmla="*/ 772 w 3751"/>
              <a:gd name="connsiteY2" fmla="*/ 2429 h 2810"/>
              <a:gd name="connsiteX3" fmla="*/ 1675 w 3751"/>
              <a:gd name="connsiteY3" fmla="*/ 328 h 2810"/>
              <a:gd name="connsiteX4" fmla="*/ 3751 w 3751"/>
              <a:gd name="connsiteY4" fmla="*/ 460 h 2810"/>
              <a:gd name="connsiteX0" fmla="*/ 0 w 3439"/>
              <a:gd name="connsiteY0" fmla="*/ 1722 h 2705"/>
              <a:gd name="connsiteX1" fmla="*/ 273 w 3439"/>
              <a:gd name="connsiteY1" fmla="*/ 2512 h 2705"/>
              <a:gd name="connsiteX2" fmla="*/ 772 w 3439"/>
              <a:gd name="connsiteY2" fmla="*/ 2324 h 2705"/>
              <a:gd name="connsiteX3" fmla="*/ 1675 w 3439"/>
              <a:gd name="connsiteY3" fmla="*/ 223 h 2705"/>
              <a:gd name="connsiteX4" fmla="*/ 3439 w 3439"/>
              <a:gd name="connsiteY4" fmla="*/ 984 h 2705"/>
              <a:gd name="connsiteX0" fmla="*/ 0 w 2975"/>
              <a:gd name="connsiteY0" fmla="*/ 1539 h 2522"/>
              <a:gd name="connsiteX1" fmla="*/ 273 w 2975"/>
              <a:gd name="connsiteY1" fmla="*/ 2329 h 2522"/>
              <a:gd name="connsiteX2" fmla="*/ 772 w 2975"/>
              <a:gd name="connsiteY2" fmla="*/ 2141 h 2522"/>
              <a:gd name="connsiteX3" fmla="*/ 1675 w 2975"/>
              <a:gd name="connsiteY3" fmla="*/ 40 h 2522"/>
              <a:gd name="connsiteX4" fmla="*/ 2975 w 2975"/>
              <a:gd name="connsiteY4" fmla="*/ 1898 h 2522"/>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2752"/>
              <a:gd name="connsiteY0" fmla="*/ 1559 h 2542"/>
              <a:gd name="connsiteX1" fmla="*/ 273 w 2752"/>
              <a:gd name="connsiteY1" fmla="*/ 2349 h 2542"/>
              <a:gd name="connsiteX2" fmla="*/ 772 w 2752"/>
              <a:gd name="connsiteY2" fmla="*/ 2161 h 2542"/>
              <a:gd name="connsiteX3" fmla="*/ 1675 w 2752"/>
              <a:gd name="connsiteY3" fmla="*/ 60 h 2542"/>
              <a:gd name="connsiteX4" fmla="*/ 2752 w 2752"/>
              <a:gd name="connsiteY4" fmla="*/ 1802 h 2542"/>
              <a:gd name="connsiteX0" fmla="*/ 0 w 2752"/>
              <a:gd name="connsiteY0" fmla="*/ 1364 h 2315"/>
              <a:gd name="connsiteX1" fmla="*/ 273 w 2752"/>
              <a:gd name="connsiteY1" fmla="*/ 2154 h 2315"/>
              <a:gd name="connsiteX2" fmla="*/ 772 w 2752"/>
              <a:gd name="connsiteY2" fmla="*/ 1966 h 2315"/>
              <a:gd name="connsiteX3" fmla="*/ 1675 w 2752"/>
              <a:gd name="connsiteY3" fmla="*/ 60 h 2315"/>
              <a:gd name="connsiteX4" fmla="*/ 2752 w 2752"/>
              <a:gd name="connsiteY4" fmla="*/ 1607 h 2315"/>
              <a:gd name="connsiteX0" fmla="*/ 0 w 2912"/>
              <a:gd name="connsiteY0" fmla="*/ 1364 h 2315"/>
              <a:gd name="connsiteX1" fmla="*/ 273 w 2912"/>
              <a:gd name="connsiteY1" fmla="*/ 2154 h 2315"/>
              <a:gd name="connsiteX2" fmla="*/ 772 w 2912"/>
              <a:gd name="connsiteY2" fmla="*/ 1966 h 2315"/>
              <a:gd name="connsiteX3" fmla="*/ 1675 w 2912"/>
              <a:gd name="connsiteY3" fmla="*/ 60 h 2315"/>
              <a:gd name="connsiteX4" fmla="*/ 2912 w 2912"/>
              <a:gd name="connsiteY4" fmla="*/ 1607 h 2315"/>
              <a:gd name="connsiteX0" fmla="*/ 0 w 2912"/>
              <a:gd name="connsiteY0" fmla="*/ 1591 h 2542"/>
              <a:gd name="connsiteX1" fmla="*/ 273 w 2912"/>
              <a:gd name="connsiteY1" fmla="*/ 2381 h 2542"/>
              <a:gd name="connsiteX2" fmla="*/ 772 w 2912"/>
              <a:gd name="connsiteY2" fmla="*/ 2193 h 2542"/>
              <a:gd name="connsiteX3" fmla="*/ 1675 w 2912"/>
              <a:gd name="connsiteY3" fmla="*/ 287 h 2542"/>
              <a:gd name="connsiteX4" fmla="*/ 2591 w 2912"/>
              <a:gd name="connsiteY4" fmla="*/ 469 h 2542"/>
              <a:gd name="connsiteX5" fmla="*/ 2912 w 2912"/>
              <a:gd name="connsiteY5" fmla="*/ 1834 h 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2" h="2542">
                <a:moveTo>
                  <a:pt x="0" y="1591"/>
                </a:moveTo>
                <a:cubicBezTo>
                  <a:pt x="77" y="1744"/>
                  <a:pt x="144" y="2281"/>
                  <a:pt x="273" y="2381"/>
                </a:cubicBezTo>
                <a:cubicBezTo>
                  <a:pt x="402" y="2481"/>
                  <a:pt x="538" y="2542"/>
                  <a:pt x="772" y="2193"/>
                </a:cubicBezTo>
                <a:cubicBezTo>
                  <a:pt x="1006" y="1844"/>
                  <a:pt x="1372" y="574"/>
                  <a:pt x="1675" y="287"/>
                </a:cubicBezTo>
                <a:cubicBezTo>
                  <a:pt x="1978" y="0"/>
                  <a:pt x="2385" y="211"/>
                  <a:pt x="2591" y="469"/>
                </a:cubicBezTo>
                <a:cubicBezTo>
                  <a:pt x="2797" y="727"/>
                  <a:pt x="2781" y="1654"/>
                  <a:pt x="2912" y="1834"/>
                </a:cubicBezTo>
              </a:path>
            </a:pathLst>
          </a:custGeom>
          <a:noFill/>
          <a:ln w="38100" cmpd="sng">
            <a:solidFill>
              <a:srgbClr val="008000"/>
            </a:solidFill>
            <a:round/>
            <a:headEnd/>
            <a:tailEnd/>
          </a:ln>
          <a:effectLst/>
        </p:spPr>
        <p:txBody>
          <a:bodyPr/>
          <a:lstStyle/>
          <a:p>
            <a:endParaRPr lang="en-US"/>
          </a:p>
        </p:txBody>
      </p:sp>
      <p:sp>
        <p:nvSpPr>
          <p:cNvPr id="44" name="Text Box 6"/>
          <p:cNvSpPr txBox="1">
            <a:spLocks noChangeArrowheads="1"/>
          </p:cNvSpPr>
          <p:nvPr/>
        </p:nvSpPr>
        <p:spPr bwMode="auto">
          <a:xfrm>
            <a:off x="1419857" y="3573829"/>
            <a:ext cx="266700" cy="454025"/>
          </a:xfrm>
          <a:prstGeom prst="rect">
            <a:avLst/>
          </a:prstGeom>
          <a:noFill/>
          <a:ln w="9525">
            <a:noFill/>
            <a:miter lim="800000"/>
            <a:headEnd/>
            <a:tailEnd/>
          </a:ln>
        </p:spPr>
        <p:txBody>
          <a:bodyPr wrap="none" lIns="133905" tIns="66952" rIns="133905" bIns="66952">
            <a:spAutoFit/>
          </a:bodyPr>
          <a:lstStyle/>
          <a:p>
            <a:pPr defTabSz="1338263">
              <a:lnSpc>
                <a:spcPct val="100000"/>
              </a:lnSpc>
            </a:pPr>
            <a:endParaRPr lang="en-US" sz="2100" i="0">
              <a:latin typeface="Helvetica" pitchFamily="34" charset="0"/>
              <a:cs typeface="Times New Roman" pitchFamily="18" charset="0"/>
            </a:endParaRPr>
          </a:p>
        </p:txBody>
      </p:sp>
      <p:sp>
        <p:nvSpPr>
          <p:cNvPr id="45" name="Rectangle 44"/>
          <p:cNvSpPr>
            <a:spLocks noChangeArrowheads="1"/>
          </p:cNvSpPr>
          <p:nvPr/>
        </p:nvSpPr>
        <p:spPr bwMode="auto">
          <a:xfrm>
            <a:off x="7498394" y="6099542"/>
            <a:ext cx="1482725" cy="703262"/>
          </a:xfrm>
          <a:prstGeom prst="rect">
            <a:avLst/>
          </a:prstGeom>
          <a:noFill/>
          <a:ln w="9525">
            <a:noFill/>
            <a:miter lim="800000"/>
            <a:headEnd/>
            <a:tailEnd/>
          </a:ln>
          <a:effectLst/>
        </p:spPr>
        <p:txBody>
          <a:bodyPr wrap="none" lIns="133905" tIns="66952" rIns="133905" bIns="66952" anchor="ctr"/>
          <a:lstStyle/>
          <a:p>
            <a:pPr algn="ctr" defTabSz="1338263">
              <a:lnSpc>
                <a:spcPct val="100000"/>
              </a:lnSpc>
              <a:defRPr/>
            </a:pPr>
            <a:r>
              <a:rPr lang="en-US" sz="1800" b="0" i="0">
                <a:cs typeface="Times New Roman" pitchFamily="18" charset="0"/>
              </a:rPr>
              <a:t>Time </a:t>
            </a:r>
          </a:p>
        </p:txBody>
      </p:sp>
      <p:sp>
        <p:nvSpPr>
          <p:cNvPr id="46" name="Text Box 8"/>
          <p:cNvSpPr txBox="1">
            <a:spLocks noChangeArrowheads="1"/>
          </p:cNvSpPr>
          <p:nvPr/>
        </p:nvSpPr>
        <p:spPr bwMode="auto">
          <a:xfrm rot="16200000">
            <a:off x="632456" y="2973231"/>
            <a:ext cx="1808163" cy="412211"/>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a:cs typeface="Times New Roman" pitchFamily="18" charset="0"/>
              </a:rPr>
              <a:t>Create Value</a:t>
            </a:r>
          </a:p>
        </p:txBody>
      </p:sp>
      <p:sp>
        <p:nvSpPr>
          <p:cNvPr id="47" name="Text Box 9"/>
          <p:cNvSpPr txBox="1">
            <a:spLocks noChangeArrowheads="1"/>
          </p:cNvSpPr>
          <p:nvPr/>
        </p:nvSpPr>
        <p:spPr bwMode="auto">
          <a:xfrm rot="16200000">
            <a:off x="862644" y="5406688"/>
            <a:ext cx="1347787" cy="412211"/>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dirty="0">
                <a:cs typeface="Times New Roman" pitchFamily="18" charset="0"/>
              </a:rPr>
              <a:t>Invest</a:t>
            </a:r>
          </a:p>
        </p:txBody>
      </p:sp>
      <p:sp>
        <p:nvSpPr>
          <p:cNvPr id="48" name="Line 10"/>
          <p:cNvSpPr>
            <a:spLocks noChangeShapeType="1"/>
          </p:cNvSpPr>
          <p:nvPr/>
        </p:nvSpPr>
        <p:spPr bwMode="auto">
          <a:xfrm flipH="1">
            <a:off x="1784982" y="2106979"/>
            <a:ext cx="33337" cy="4195763"/>
          </a:xfrm>
          <a:prstGeom prst="line">
            <a:avLst/>
          </a:prstGeom>
          <a:noFill/>
          <a:ln w="38100">
            <a:solidFill>
              <a:srgbClr val="435052"/>
            </a:solidFill>
            <a:round/>
            <a:headEnd type="triangle" w="med" len="med"/>
            <a:tailEnd/>
          </a:ln>
        </p:spPr>
        <p:txBody>
          <a:bodyPr/>
          <a:lstStyle/>
          <a:p>
            <a:endParaRPr lang="en-US"/>
          </a:p>
        </p:txBody>
      </p:sp>
      <p:sp>
        <p:nvSpPr>
          <p:cNvPr id="49" name="Line 11"/>
          <p:cNvSpPr>
            <a:spLocks noChangeShapeType="1"/>
          </p:cNvSpPr>
          <p:nvPr/>
        </p:nvSpPr>
        <p:spPr bwMode="auto">
          <a:xfrm flipV="1">
            <a:off x="1784982" y="6297979"/>
            <a:ext cx="7043737" cy="4763"/>
          </a:xfrm>
          <a:prstGeom prst="line">
            <a:avLst/>
          </a:prstGeom>
          <a:noFill/>
          <a:ln w="38100">
            <a:solidFill>
              <a:srgbClr val="435052"/>
            </a:solidFill>
            <a:round/>
            <a:headEnd/>
            <a:tailEnd type="triangle" w="med" len="med"/>
          </a:ln>
        </p:spPr>
        <p:txBody>
          <a:bodyPr/>
          <a:lstStyle/>
          <a:p>
            <a:endParaRPr lang="en-US"/>
          </a:p>
        </p:txBody>
      </p:sp>
      <p:sp>
        <p:nvSpPr>
          <p:cNvPr id="51" name="Line 19"/>
          <p:cNvSpPr>
            <a:spLocks noChangeShapeType="1"/>
          </p:cNvSpPr>
          <p:nvPr/>
        </p:nvSpPr>
        <p:spPr bwMode="auto">
          <a:xfrm>
            <a:off x="1841426" y="4556666"/>
            <a:ext cx="6469062" cy="0"/>
          </a:xfrm>
          <a:prstGeom prst="line">
            <a:avLst/>
          </a:prstGeom>
          <a:noFill/>
          <a:ln w="9525">
            <a:solidFill>
              <a:schemeClr val="tx1"/>
            </a:solidFill>
            <a:prstDash val="dash"/>
            <a:round/>
            <a:headEnd/>
            <a:tailEnd/>
          </a:ln>
        </p:spPr>
        <p:txBody>
          <a:bodyPr/>
          <a:lstStyle/>
          <a:p>
            <a:endParaRPr lang="en-US"/>
          </a:p>
        </p:txBody>
      </p:sp>
      <p:pic>
        <p:nvPicPr>
          <p:cNvPr id="52" name="Picture 4" descr="nzfvyirc[1]"/>
          <p:cNvPicPr>
            <a:picLocks noChangeAspect="1" noChangeArrowheads="1"/>
          </p:cNvPicPr>
          <p:nvPr/>
        </p:nvPicPr>
        <p:blipFill>
          <a:blip r:embed="rId2" cstate="print"/>
          <a:srcRect/>
          <a:stretch>
            <a:fillRect/>
          </a:stretch>
        </p:blipFill>
        <p:spPr bwMode="auto">
          <a:xfrm>
            <a:off x="1658279" y="4145189"/>
            <a:ext cx="489888" cy="737723"/>
          </a:xfrm>
          <a:prstGeom prst="rect">
            <a:avLst/>
          </a:prstGeom>
          <a:noFill/>
          <a:ln w="9525">
            <a:noFill/>
            <a:miter lim="800000"/>
            <a:headEnd/>
            <a:tailEnd/>
          </a:ln>
        </p:spPr>
      </p:pic>
      <p:pic>
        <p:nvPicPr>
          <p:cNvPr id="53" name="Picture 6" descr="MCj01493960000[1]"/>
          <p:cNvPicPr>
            <a:picLocks noChangeAspect="1" noChangeArrowheads="1"/>
          </p:cNvPicPr>
          <p:nvPr/>
        </p:nvPicPr>
        <p:blipFill>
          <a:blip r:embed="rId3" cstate="print"/>
          <a:srcRect/>
          <a:stretch>
            <a:fillRect/>
          </a:stretch>
        </p:blipFill>
        <p:spPr bwMode="auto">
          <a:xfrm>
            <a:off x="1697791" y="5104455"/>
            <a:ext cx="1183640" cy="719533"/>
          </a:xfrm>
          <a:prstGeom prst="rect">
            <a:avLst/>
          </a:prstGeom>
          <a:noFill/>
          <a:ln w="9525">
            <a:noFill/>
            <a:miter lim="800000"/>
            <a:headEnd/>
            <a:tailEnd/>
          </a:ln>
        </p:spPr>
      </p:pic>
      <p:pic>
        <p:nvPicPr>
          <p:cNvPr id="54" name="Picture 8" descr="MCj02330800000[1]"/>
          <p:cNvPicPr>
            <a:picLocks noChangeAspect="1" noChangeArrowheads="1"/>
          </p:cNvPicPr>
          <p:nvPr/>
        </p:nvPicPr>
        <p:blipFill>
          <a:blip r:embed="rId4" cstate="print"/>
          <a:srcRect/>
          <a:stretch>
            <a:fillRect/>
          </a:stretch>
        </p:blipFill>
        <p:spPr bwMode="auto">
          <a:xfrm>
            <a:off x="2866606" y="5433205"/>
            <a:ext cx="576503" cy="589778"/>
          </a:xfrm>
          <a:prstGeom prst="rect">
            <a:avLst/>
          </a:prstGeom>
          <a:noFill/>
          <a:ln w="9525">
            <a:noFill/>
            <a:miter lim="800000"/>
            <a:headEnd/>
            <a:tailEnd/>
          </a:ln>
        </p:spPr>
      </p:pic>
      <p:pic>
        <p:nvPicPr>
          <p:cNvPr id="55" name="Picture 7" descr="MCj04315490000[1]"/>
          <p:cNvPicPr>
            <a:picLocks noChangeAspect="1" noChangeArrowheads="1"/>
          </p:cNvPicPr>
          <p:nvPr/>
        </p:nvPicPr>
        <p:blipFill>
          <a:blip r:embed="rId5" cstate="print"/>
          <a:srcRect/>
          <a:stretch>
            <a:fillRect/>
          </a:stretch>
        </p:blipFill>
        <p:spPr bwMode="auto">
          <a:xfrm>
            <a:off x="3657459" y="3368183"/>
            <a:ext cx="662672" cy="662672"/>
          </a:xfrm>
          <a:prstGeom prst="rect">
            <a:avLst/>
          </a:prstGeom>
          <a:noFill/>
          <a:ln w="9525">
            <a:noFill/>
            <a:miter lim="800000"/>
            <a:headEnd/>
            <a:tailEnd/>
          </a:ln>
        </p:spPr>
      </p:pic>
      <p:pic>
        <p:nvPicPr>
          <p:cNvPr id="61" name="Picture 4" descr="nzfvyirc[1]"/>
          <p:cNvPicPr>
            <a:picLocks noChangeAspect="1" noChangeArrowheads="1"/>
          </p:cNvPicPr>
          <p:nvPr/>
        </p:nvPicPr>
        <p:blipFill>
          <a:blip r:embed="rId2" cstate="print"/>
          <a:srcRect/>
          <a:stretch>
            <a:fillRect/>
          </a:stretch>
        </p:blipFill>
        <p:spPr bwMode="auto">
          <a:xfrm>
            <a:off x="4419220" y="2104116"/>
            <a:ext cx="538194" cy="810469"/>
          </a:xfrm>
          <a:prstGeom prst="rect">
            <a:avLst/>
          </a:prstGeom>
          <a:noFill/>
          <a:ln w="9525">
            <a:noFill/>
            <a:miter lim="800000"/>
            <a:headEnd/>
            <a:tailEnd/>
          </a:ln>
        </p:spPr>
      </p:pic>
      <p:sp>
        <p:nvSpPr>
          <p:cNvPr id="62" name="Freeform 10"/>
          <p:cNvSpPr>
            <a:spLocks/>
          </p:cNvSpPr>
          <p:nvPr/>
        </p:nvSpPr>
        <p:spPr bwMode="auto">
          <a:xfrm>
            <a:off x="4710236" y="1343769"/>
            <a:ext cx="745342" cy="1605428"/>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sp>
        <p:nvSpPr>
          <p:cNvPr id="63" name="TextBox 62"/>
          <p:cNvSpPr txBox="1"/>
          <p:nvPr/>
        </p:nvSpPr>
        <p:spPr>
          <a:xfrm>
            <a:off x="123611" y="5344514"/>
            <a:ext cx="1252504" cy="523220"/>
          </a:xfrm>
          <a:prstGeom prst="rect">
            <a:avLst/>
          </a:prstGeom>
          <a:solidFill>
            <a:srgbClr val="FFFFCC"/>
          </a:solidFill>
        </p:spPr>
        <p:txBody>
          <a:bodyPr wrap="none" rtlCol="0">
            <a:spAutoFit/>
          </a:bodyPr>
          <a:lstStyle/>
          <a:p>
            <a:r>
              <a:rPr lang="en-US" sz="1400" dirty="0" smtClean="0"/>
              <a:t>Pursue </a:t>
            </a:r>
          </a:p>
          <a:p>
            <a:r>
              <a:rPr lang="en-US" sz="1400" dirty="0" smtClean="0"/>
              <a:t>Opportunities</a:t>
            </a:r>
            <a:endParaRPr lang="en-US" sz="1400" dirty="0"/>
          </a:p>
        </p:txBody>
      </p:sp>
      <p:sp>
        <p:nvSpPr>
          <p:cNvPr id="64" name="TextBox 63"/>
          <p:cNvSpPr txBox="1"/>
          <p:nvPr/>
        </p:nvSpPr>
        <p:spPr>
          <a:xfrm>
            <a:off x="3563192" y="5487778"/>
            <a:ext cx="966280" cy="523220"/>
          </a:xfrm>
          <a:prstGeom prst="rect">
            <a:avLst/>
          </a:prstGeom>
          <a:solidFill>
            <a:srgbClr val="FFFFCC"/>
          </a:solidFill>
        </p:spPr>
        <p:txBody>
          <a:bodyPr wrap="none" rtlCol="0">
            <a:spAutoFit/>
          </a:bodyPr>
          <a:lstStyle/>
          <a:p>
            <a:r>
              <a:rPr lang="en-US" sz="1400" dirty="0" smtClean="0"/>
              <a:t>Transition </a:t>
            </a:r>
          </a:p>
          <a:p>
            <a:r>
              <a:rPr lang="en-US" sz="1400" dirty="0" smtClean="0"/>
              <a:t>to Growth</a:t>
            </a:r>
            <a:endParaRPr lang="en-US" sz="1400" dirty="0"/>
          </a:p>
        </p:txBody>
      </p:sp>
      <p:sp>
        <p:nvSpPr>
          <p:cNvPr id="65" name="TextBox 64"/>
          <p:cNvSpPr txBox="1"/>
          <p:nvPr/>
        </p:nvSpPr>
        <p:spPr>
          <a:xfrm>
            <a:off x="4186349" y="1842508"/>
            <a:ext cx="995998" cy="307777"/>
          </a:xfrm>
          <a:prstGeom prst="rect">
            <a:avLst/>
          </a:prstGeom>
          <a:solidFill>
            <a:srgbClr val="FFFFCC"/>
          </a:solidFill>
        </p:spPr>
        <p:txBody>
          <a:bodyPr wrap="none" rtlCol="0">
            <a:spAutoFit/>
          </a:bodyPr>
          <a:lstStyle/>
          <a:p>
            <a:r>
              <a:rPr lang="en-US" sz="1400" dirty="0" smtClean="0"/>
              <a:t>Transform</a:t>
            </a:r>
            <a:endParaRPr lang="en-US" sz="1400" dirty="0"/>
          </a:p>
        </p:txBody>
      </p:sp>
      <p:sp>
        <p:nvSpPr>
          <p:cNvPr id="66" name="Freeform 10"/>
          <p:cNvSpPr>
            <a:spLocks/>
          </p:cNvSpPr>
          <p:nvPr/>
        </p:nvSpPr>
        <p:spPr bwMode="auto">
          <a:xfrm>
            <a:off x="6603948" y="3634261"/>
            <a:ext cx="1058386" cy="1573167"/>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sp>
        <p:nvSpPr>
          <p:cNvPr id="67" name="Freeform 10"/>
          <p:cNvSpPr>
            <a:spLocks/>
          </p:cNvSpPr>
          <p:nvPr/>
        </p:nvSpPr>
        <p:spPr bwMode="auto">
          <a:xfrm>
            <a:off x="7542708" y="2460673"/>
            <a:ext cx="745342" cy="1605428"/>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pic>
        <p:nvPicPr>
          <p:cNvPr id="68" name="Picture 4" descr="nzfvyirc[1]"/>
          <p:cNvPicPr>
            <a:picLocks noChangeAspect="1" noChangeArrowheads="1"/>
          </p:cNvPicPr>
          <p:nvPr/>
        </p:nvPicPr>
        <p:blipFill>
          <a:blip r:embed="rId2" cstate="print"/>
          <a:srcRect/>
          <a:stretch>
            <a:fillRect/>
          </a:stretch>
        </p:blipFill>
        <p:spPr bwMode="auto">
          <a:xfrm>
            <a:off x="7236919" y="3128296"/>
            <a:ext cx="538194" cy="810469"/>
          </a:xfrm>
          <a:prstGeom prst="rect">
            <a:avLst/>
          </a:prstGeom>
          <a:noFill/>
          <a:ln w="9525">
            <a:noFill/>
            <a:miter lim="800000"/>
            <a:headEnd/>
            <a:tailEnd/>
          </a:ln>
        </p:spPr>
      </p:pic>
      <p:sp>
        <p:nvSpPr>
          <p:cNvPr id="69" name="TextBox 68"/>
          <p:cNvSpPr txBox="1"/>
          <p:nvPr/>
        </p:nvSpPr>
        <p:spPr>
          <a:xfrm>
            <a:off x="7314490" y="2966058"/>
            <a:ext cx="995998" cy="307777"/>
          </a:xfrm>
          <a:prstGeom prst="rect">
            <a:avLst/>
          </a:prstGeom>
          <a:solidFill>
            <a:srgbClr val="FFFFCC"/>
          </a:solidFill>
        </p:spPr>
        <p:txBody>
          <a:bodyPr wrap="none" rtlCol="0">
            <a:spAutoFit/>
          </a:bodyPr>
          <a:lstStyle/>
          <a:p>
            <a:r>
              <a:rPr lang="en-US" sz="1400" dirty="0" smtClean="0"/>
              <a:t>Transform</a:t>
            </a:r>
            <a:endParaRPr lang="en-US" sz="1400" dirty="0"/>
          </a:p>
        </p:txBody>
      </p:sp>
      <p:sp>
        <p:nvSpPr>
          <p:cNvPr id="71" name="TextBox 70"/>
          <p:cNvSpPr txBox="1"/>
          <p:nvPr/>
        </p:nvSpPr>
        <p:spPr>
          <a:xfrm>
            <a:off x="5919090" y="5180001"/>
            <a:ext cx="1106192" cy="307777"/>
          </a:xfrm>
          <a:prstGeom prst="rect">
            <a:avLst/>
          </a:prstGeom>
          <a:solidFill>
            <a:srgbClr val="FFFFCC"/>
          </a:solidFill>
        </p:spPr>
        <p:txBody>
          <a:bodyPr wrap="none" rtlCol="0">
            <a:spAutoFit/>
          </a:bodyPr>
          <a:lstStyle/>
          <a:p>
            <a:r>
              <a:rPr lang="en-US" sz="1400" dirty="0" smtClean="0"/>
              <a:t>Turnaround</a:t>
            </a:r>
            <a:endParaRPr lang="en-US" sz="1400" dirty="0"/>
          </a:p>
        </p:txBody>
      </p:sp>
      <p:pic>
        <p:nvPicPr>
          <p:cNvPr id="72" name="Picture 7" descr="MCj04315490000[1]"/>
          <p:cNvPicPr>
            <a:picLocks noChangeAspect="1" noChangeArrowheads="1"/>
          </p:cNvPicPr>
          <p:nvPr/>
        </p:nvPicPr>
        <p:blipFill>
          <a:blip r:embed="rId5" cstate="print"/>
          <a:srcRect/>
          <a:stretch>
            <a:fillRect/>
          </a:stretch>
        </p:blipFill>
        <p:spPr bwMode="auto">
          <a:xfrm>
            <a:off x="6190676" y="4572542"/>
            <a:ext cx="662672" cy="662672"/>
          </a:xfrm>
          <a:prstGeom prst="rect">
            <a:avLst/>
          </a:prstGeom>
          <a:noFill/>
          <a:ln w="9525">
            <a:noFill/>
            <a:miter lim="800000"/>
            <a:headEnd/>
            <a:tailEnd/>
          </a:ln>
        </p:spPr>
      </p:pic>
      <p:sp>
        <p:nvSpPr>
          <p:cNvPr id="74" name="Rectangle 73"/>
          <p:cNvSpPr/>
          <p:nvPr/>
        </p:nvSpPr>
        <p:spPr>
          <a:xfrm>
            <a:off x="5926923" y="5433205"/>
            <a:ext cx="3231570" cy="646331"/>
          </a:xfrm>
          <a:prstGeom prst="rect">
            <a:avLst/>
          </a:prstGeom>
        </p:spPr>
        <p:txBody>
          <a:bodyPr wrap="square">
            <a:spAutoFit/>
          </a:bodyPr>
          <a:lstStyle/>
          <a:p>
            <a:r>
              <a:rPr lang="en-US" sz="1200" dirty="0" smtClean="0"/>
              <a:t>Pemex A (#713-051)</a:t>
            </a:r>
          </a:p>
          <a:p>
            <a:r>
              <a:rPr lang="en-US" sz="1200" dirty="0" smtClean="0"/>
              <a:t>Mexico National </a:t>
            </a:r>
            <a:r>
              <a:rPr lang="en-US" sz="1200" dirty="0" err="1" smtClean="0"/>
              <a:t>Financiera</a:t>
            </a:r>
            <a:r>
              <a:rPr lang="en-US" sz="1200" dirty="0" smtClean="0"/>
              <a:t> Development Bank A (#CR16-08-1918)</a:t>
            </a:r>
          </a:p>
        </p:txBody>
      </p:sp>
      <p:sp>
        <p:nvSpPr>
          <p:cNvPr id="75" name="Rectangle 74"/>
          <p:cNvSpPr/>
          <p:nvPr/>
        </p:nvSpPr>
        <p:spPr>
          <a:xfrm>
            <a:off x="7420328" y="4030855"/>
            <a:ext cx="1738165" cy="1200329"/>
          </a:xfrm>
          <a:prstGeom prst="rect">
            <a:avLst/>
          </a:prstGeom>
          <a:solidFill>
            <a:schemeClr val="bg1"/>
          </a:solidFill>
        </p:spPr>
        <p:txBody>
          <a:bodyPr wrap="square">
            <a:spAutoFit/>
          </a:bodyPr>
          <a:lstStyle/>
          <a:p>
            <a:r>
              <a:rPr lang="en-US" sz="1200" dirty="0" smtClean="0"/>
              <a:t>Pemex B (#713-052)</a:t>
            </a:r>
          </a:p>
          <a:p>
            <a:r>
              <a:rPr lang="en-US" sz="1200" dirty="0"/>
              <a:t>Mexico National </a:t>
            </a:r>
            <a:r>
              <a:rPr lang="en-US" sz="1200" dirty="0" err="1"/>
              <a:t>Financiera</a:t>
            </a:r>
            <a:r>
              <a:rPr lang="en-US" sz="1200" dirty="0"/>
              <a:t> Development Bank </a:t>
            </a:r>
            <a:r>
              <a:rPr lang="en-US" sz="1200" dirty="0" smtClean="0"/>
              <a:t>B (</a:t>
            </a:r>
            <a:r>
              <a:rPr lang="en-US" sz="1200" dirty="0"/>
              <a:t>#CR16-08-</a:t>
            </a:r>
            <a:r>
              <a:rPr lang="en-US" sz="1200" dirty="0" smtClean="0"/>
              <a:t>1919)</a:t>
            </a:r>
            <a:endParaRPr lang="en-US" sz="1200" dirty="0"/>
          </a:p>
          <a:p>
            <a:endParaRPr lang="en-US" sz="1200" dirty="0" smtClean="0"/>
          </a:p>
        </p:txBody>
      </p:sp>
      <p:sp>
        <p:nvSpPr>
          <p:cNvPr id="3" name="Rectangle 2"/>
          <p:cNvSpPr/>
          <p:nvPr/>
        </p:nvSpPr>
        <p:spPr>
          <a:xfrm>
            <a:off x="1707431" y="6088481"/>
            <a:ext cx="1752551" cy="646331"/>
          </a:xfrm>
          <a:prstGeom prst="rect">
            <a:avLst/>
          </a:prstGeom>
          <a:solidFill>
            <a:schemeClr val="bg1"/>
          </a:solidFill>
        </p:spPr>
        <p:txBody>
          <a:bodyPr wrap="square">
            <a:spAutoFit/>
          </a:bodyPr>
          <a:lstStyle/>
          <a:p>
            <a:r>
              <a:rPr lang="en-US" sz="1200" dirty="0" err="1" smtClean="0"/>
              <a:t>Cinemex</a:t>
            </a:r>
            <a:r>
              <a:rPr lang="en-US" sz="1200" dirty="0" smtClean="0"/>
              <a:t> (898-108)</a:t>
            </a:r>
          </a:p>
          <a:p>
            <a:r>
              <a:rPr lang="en-US" sz="1200" dirty="0" err="1" smtClean="0"/>
              <a:t>Empemex</a:t>
            </a:r>
            <a:r>
              <a:rPr lang="en-US" sz="1200" dirty="0" smtClean="0"/>
              <a:t> (#</a:t>
            </a:r>
            <a:r>
              <a:rPr lang="en-US" sz="1200" dirty="0"/>
              <a:t>807-</a:t>
            </a:r>
            <a:r>
              <a:rPr lang="en-US" sz="1200" dirty="0" smtClean="0"/>
              <a:t>031)</a:t>
            </a:r>
          </a:p>
          <a:p>
            <a:r>
              <a:rPr lang="en-US" sz="1200" dirty="0" err="1" smtClean="0"/>
              <a:t>Primedic</a:t>
            </a:r>
            <a:r>
              <a:rPr lang="en-US" sz="1200" dirty="0" smtClean="0"/>
              <a:t> (#811-040)</a:t>
            </a:r>
          </a:p>
        </p:txBody>
      </p:sp>
    </p:spTree>
    <p:extLst>
      <p:ext uri="{BB962C8B-B14F-4D97-AF65-F5344CB8AC3E}">
        <p14:creationId xmlns:p14="http://schemas.microsoft.com/office/powerpoint/2010/main" val="26980199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74" grpId="0"/>
      <p:bldP spid="75"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p:cNvCxnSpPr>
            <a:endCxn id="26" idx="1"/>
          </p:cNvCxnSpPr>
          <p:nvPr/>
        </p:nvCxnSpPr>
        <p:spPr>
          <a:xfrm>
            <a:off x="2146296" y="4143822"/>
            <a:ext cx="4437636"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15314" y="450117"/>
            <a:ext cx="8229600" cy="1143000"/>
          </a:xfrm>
        </p:spPr>
        <p:txBody>
          <a:bodyPr/>
          <a:lstStyle/>
          <a:p>
            <a:r>
              <a:rPr lang="en-US" sz="2800" b="1" dirty="0" smtClean="0"/>
              <a:t>Catalyzing High Impact Innovation</a:t>
            </a:r>
            <a:endParaRPr lang="en-US" sz="2800" b="1" dirty="0"/>
          </a:p>
        </p:txBody>
      </p:sp>
      <p:sp>
        <p:nvSpPr>
          <p:cNvPr id="4" name="Slide Number Placeholder 3"/>
          <p:cNvSpPr>
            <a:spLocks noGrp="1"/>
          </p:cNvSpPr>
          <p:nvPr>
            <p:ph type="sldNum" sz="quarter" idx="12"/>
          </p:nvPr>
        </p:nvSpPr>
        <p:spPr/>
        <p:txBody>
          <a:bodyPr/>
          <a:lstStyle/>
          <a:p>
            <a:fld id="{E8B8CCE4-89A9-4F6C-B06F-8277190B7DE9}" type="slidenum">
              <a:rPr lang="en-US" smtClean="0"/>
              <a:pPr/>
              <a:t>11</a:t>
            </a:fld>
            <a:endParaRPr lang="en-US" dirty="0"/>
          </a:p>
        </p:txBody>
      </p:sp>
      <p:sp>
        <p:nvSpPr>
          <p:cNvPr id="10" name="Oval 9"/>
          <p:cNvSpPr/>
          <p:nvPr/>
        </p:nvSpPr>
        <p:spPr>
          <a:xfrm>
            <a:off x="3481035" y="5413824"/>
            <a:ext cx="2106961" cy="936108"/>
          </a:xfrm>
          <a:prstGeom prst="ellipse">
            <a:avLst/>
          </a:prstGeom>
          <a:solidFill>
            <a:srgbClr val="FFEBE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Resources &amp; Capabilities</a:t>
            </a:r>
            <a:endParaRPr lang="en-US" sz="1700" b="1" dirty="0">
              <a:solidFill>
                <a:schemeClr val="tx1"/>
              </a:solidFill>
            </a:endParaRPr>
          </a:p>
        </p:txBody>
      </p:sp>
      <p:cxnSp>
        <p:nvCxnSpPr>
          <p:cNvPr id="12" name="Straight Connector 11"/>
          <p:cNvCxnSpPr/>
          <p:nvPr/>
        </p:nvCxnSpPr>
        <p:spPr>
          <a:xfrm rot="5400000">
            <a:off x="3280255" y="4078484"/>
            <a:ext cx="2648794" cy="7254"/>
          </a:xfrm>
          <a:prstGeom prst="line">
            <a:avLst/>
          </a:prstGeom>
          <a:ln>
            <a:solidFill>
              <a:srgbClr val="FFDCD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3657602" y="1908696"/>
            <a:ext cx="1894118" cy="936108"/>
          </a:xfrm>
          <a:prstGeom prst="ellipse">
            <a:avLst/>
          </a:prstGeom>
          <a:solidFill>
            <a:srgbClr val="FFEBE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People</a:t>
            </a:r>
            <a:endParaRPr lang="en-US" sz="1700" b="1" dirty="0">
              <a:solidFill>
                <a:schemeClr val="tx1"/>
              </a:solidFill>
            </a:endParaRPr>
          </a:p>
        </p:txBody>
      </p:sp>
      <p:sp>
        <p:nvSpPr>
          <p:cNvPr id="14" name="TextBox 13"/>
          <p:cNvSpPr txBox="1"/>
          <p:nvPr/>
        </p:nvSpPr>
        <p:spPr>
          <a:xfrm>
            <a:off x="6274261" y="4586516"/>
            <a:ext cx="2324675" cy="738664"/>
          </a:xfrm>
          <a:prstGeom prst="rect">
            <a:avLst/>
          </a:prstGeom>
          <a:noFill/>
        </p:spPr>
        <p:txBody>
          <a:bodyPr wrap="none" rtlCol="0">
            <a:spAutoFit/>
          </a:bodyPr>
          <a:lstStyle/>
          <a:p>
            <a:pPr algn="ctr"/>
            <a:r>
              <a:rPr lang="en-US" sz="1400" dirty="0" smtClean="0"/>
              <a:t>Technological Innovation</a:t>
            </a:r>
          </a:p>
          <a:p>
            <a:pPr algn="ctr"/>
            <a:r>
              <a:rPr lang="en-US" sz="1400" dirty="0" smtClean="0"/>
              <a:t>Business Model Innovation</a:t>
            </a:r>
          </a:p>
          <a:p>
            <a:pPr algn="ctr"/>
            <a:r>
              <a:rPr lang="en-US" sz="1400" dirty="0" smtClean="0"/>
              <a:t>Process Innovation</a:t>
            </a:r>
            <a:endParaRPr lang="en-US" sz="1400" dirty="0"/>
          </a:p>
        </p:txBody>
      </p:sp>
      <p:sp>
        <p:nvSpPr>
          <p:cNvPr id="15" name="TextBox 14"/>
          <p:cNvSpPr txBox="1"/>
          <p:nvPr/>
        </p:nvSpPr>
        <p:spPr>
          <a:xfrm>
            <a:off x="508747" y="4579262"/>
            <a:ext cx="2781531" cy="523220"/>
          </a:xfrm>
          <a:prstGeom prst="rect">
            <a:avLst/>
          </a:prstGeom>
          <a:noFill/>
        </p:spPr>
        <p:txBody>
          <a:bodyPr wrap="none" rtlCol="0">
            <a:spAutoFit/>
          </a:bodyPr>
          <a:lstStyle/>
          <a:p>
            <a:pPr algn="ctr"/>
            <a:r>
              <a:rPr lang="en-US" sz="1400" dirty="0" smtClean="0"/>
              <a:t>Market Driving vs. Market Driven</a:t>
            </a:r>
          </a:p>
          <a:p>
            <a:pPr algn="ctr"/>
            <a:r>
              <a:rPr lang="en-US" sz="1400" dirty="0" smtClean="0"/>
              <a:t>Business vs. Society</a:t>
            </a:r>
          </a:p>
        </p:txBody>
      </p:sp>
      <p:sp>
        <p:nvSpPr>
          <p:cNvPr id="16" name="TextBox 15"/>
          <p:cNvSpPr txBox="1"/>
          <p:nvPr/>
        </p:nvSpPr>
        <p:spPr>
          <a:xfrm>
            <a:off x="5619205" y="1773338"/>
            <a:ext cx="2825709" cy="1169551"/>
          </a:xfrm>
          <a:prstGeom prst="rect">
            <a:avLst/>
          </a:prstGeom>
          <a:noFill/>
        </p:spPr>
        <p:txBody>
          <a:bodyPr wrap="none" rtlCol="0">
            <a:spAutoFit/>
          </a:bodyPr>
          <a:lstStyle/>
          <a:p>
            <a:pPr algn="ctr"/>
            <a:r>
              <a:rPr lang="en-US" sz="1400" dirty="0" smtClean="0"/>
              <a:t>Entrepreneurs to found</a:t>
            </a:r>
          </a:p>
          <a:p>
            <a:pPr algn="ctr"/>
            <a:r>
              <a:rPr lang="en-US" sz="1400" dirty="0" smtClean="0"/>
              <a:t>Leaders to set strategy &amp; scale</a:t>
            </a:r>
          </a:p>
          <a:p>
            <a:pPr algn="ctr"/>
            <a:r>
              <a:rPr lang="en-US" sz="1400" dirty="0" smtClean="0"/>
              <a:t>Managers and Talent to  execute </a:t>
            </a:r>
          </a:p>
          <a:p>
            <a:pPr algn="ctr"/>
            <a:r>
              <a:rPr lang="en-US" sz="1400" dirty="0" smtClean="0"/>
              <a:t>and deliver results</a:t>
            </a:r>
          </a:p>
          <a:p>
            <a:pPr algn="ctr"/>
            <a:r>
              <a:rPr lang="en-US" sz="1400" dirty="0" smtClean="0"/>
              <a:t>Advisors and Partners</a:t>
            </a:r>
          </a:p>
        </p:txBody>
      </p:sp>
      <p:sp>
        <p:nvSpPr>
          <p:cNvPr id="17" name="TextBox 16"/>
          <p:cNvSpPr txBox="1"/>
          <p:nvPr/>
        </p:nvSpPr>
        <p:spPr>
          <a:xfrm>
            <a:off x="5187958" y="6245958"/>
            <a:ext cx="3504486" cy="523220"/>
          </a:xfrm>
          <a:prstGeom prst="rect">
            <a:avLst/>
          </a:prstGeom>
          <a:noFill/>
        </p:spPr>
        <p:txBody>
          <a:bodyPr wrap="none" rtlCol="0">
            <a:spAutoFit/>
          </a:bodyPr>
          <a:lstStyle/>
          <a:p>
            <a:pPr algn="ctr"/>
            <a:r>
              <a:rPr lang="en-US" sz="1400" dirty="0" smtClean="0"/>
              <a:t>$, Information, Infrastructure, Operations, </a:t>
            </a:r>
          </a:p>
          <a:p>
            <a:pPr algn="ctr"/>
            <a:r>
              <a:rPr lang="en-US" sz="1400" dirty="0" smtClean="0"/>
              <a:t>Organization, Governance/Control</a:t>
            </a:r>
            <a:endParaRPr lang="en-US" sz="1400" dirty="0"/>
          </a:p>
        </p:txBody>
      </p:sp>
      <p:sp>
        <p:nvSpPr>
          <p:cNvPr id="18" name="Rectangle 17"/>
          <p:cNvSpPr/>
          <p:nvPr/>
        </p:nvSpPr>
        <p:spPr>
          <a:xfrm>
            <a:off x="3643081" y="3323767"/>
            <a:ext cx="1944915" cy="171268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Freeform 11"/>
          <p:cNvSpPr>
            <a:spLocks/>
          </p:cNvSpPr>
          <p:nvPr/>
        </p:nvSpPr>
        <p:spPr bwMode="auto">
          <a:xfrm>
            <a:off x="3938268" y="3803486"/>
            <a:ext cx="1446572" cy="984700"/>
          </a:xfrm>
          <a:custGeom>
            <a:avLst/>
            <a:gdLst>
              <a:gd name="connsiteX0" fmla="*/ 0 w 4506"/>
              <a:gd name="connsiteY0" fmla="*/ 1738 h 2823"/>
              <a:gd name="connsiteX1" fmla="*/ 772 w 4506"/>
              <a:gd name="connsiteY1" fmla="*/ 2595 h 2823"/>
              <a:gd name="connsiteX2" fmla="*/ 1675 w 4506"/>
              <a:gd name="connsiteY2" fmla="*/ 367 h 2823"/>
              <a:gd name="connsiteX3" fmla="*/ 4506 w 4506"/>
              <a:gd name="connsiteY3" fmla="*/ 393 h 2823"/>
              <a:gd name="connsiteX0" fmla="*/ 0 w 4506"/>
              <a:gd name="connsiteY0" fmla="*/ 1774 h 3078"/>
              <a:gd name="connsiteX1" fmla="*/ 772 w 4506"/>
              <a:gd name="connsiteY1" fmla="*/ 2850 h 3078"/>
              <a:gd name="connsiteX2" fmla="*/ 1675 w 4506"/>
              <a:gd name="connsiteY2" fmla="*/ 403 h 3078"/>
              <a:gd name="connsiteX3" fmla="*/ 4506 w 4506"/>
              <a:gd name="connsiteY3" fmla="*/ 429 h 3078"/>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902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845 h 2828"/>
              <a:gd name="connsiteX1" fmla="*/ 273 w 4506"/>
              <a:gd name="connsiteY1" fmla="*/ 2635 h 2828"/>
              <a:gd name="connsiteX2" fmla="*/ 772 w 4506"/>
              <a:gd name="connsiteY2" fmla="*/ 2447 h 2828"/>
              <a:gd name="connsiteX3" fmla="*/ 1675 w 4506"/>
              <a:gd name="connsiteY3" fmla="*/ 346 h 2828"/>
              <a:gd name="connsiteX4" fmla="*/ 4506 w 4506"/>
              <a:gd name="connsiteY4" fmla="*/ 372 h 2828"/>
              <a:gd name="connsiteX0" fmla="*/ 0 w 4169"/>
              <a:gd name="connsiteY0" fmla="*/ 1845 h 2828"/>
              <a:gd name="connsiteX1" fmla="*/ 273 w 4169"/>
              <a:gd name="connsiteY1" fmla="*/ 2635 h 2828"/>
              <a:gd name="connsiteX2" fmla="*/ 772 w 4169"/>
              <a:gd name="connsiteY2" fmla="*/ 2447 h 2828"/>
              <a:gd name="connsiteX3" fmla="*/ 1675 w 4169"/>
              <a:gd name="connsiteY3" fmla="*/ 346 h 2828"/>
              <a:gd name="connsiteX4" fmla="*/ 4169 w 4169"/>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751"/>
              <a:gd name="connsiteY0" fmla="*/ 1827 h 2810"/>
              <a:gd name="connsiteX1" fmla="*/ 273 w 3751"/>
              <a:gd name="connsiteY1" fmla="*/ 2617 h 2810"/>
              <a:gd name="connsiteX2" fmla="*/ 772 w 3751"/>
              <a:gd name="connsiteY2" fmla="*/ 2429 h 2810"/>
              <a:gd name="connsiteX3" fmla="*/ 1675 w 3751"/>
              <a:gd name="connsiteY3" fmla="*/ 328 h 2810"/>
              <a:gd name="connsiteX4" fmla="*/ 3751 w 3751"/>
              <a:gd name="connsiteY4" fmla="*/ 460 h 2810"/>
              <a:gd name="connsiteX0" fmla="*/ 0 w 3439"/>
              <a:gd name="connsiteY0" fmla="*/ 1722 h 2705"/>
              <a:gd name="connsiteX1" fmla="*/ 273 w 3439"/>
              <a:gd name="connsiteY1" fmla="*/ 2512 h 2705"/>
              <a:gd name="connsiteX2" fmla="*/ 772 w 3439"/>
              <a:gd name="connsiteY2" fmla="*/ 2324 h 2705"/>
              <a:gd name="connsiteX3" fmla="*/ 1675 w 3439"/>
              <a:gd name="connsiteY3" fmla="*/ 223 h 2705"/>
              <a:gd name="connsiteX4" fmla="*/ 3439 w 3439"/>
              <a:gd name="connsiteY4" fmla="*/ 984 h 2705"/>
              <a:gd name="connsiteX0" fmla="*/ 0 w 2975"/>
              <a:gd name="connsiteY0" fmla="*/ 1539 h 2522"/>
              <a:gd name="connsiteX1" fmla="*/ 273 w 2975"/>
              <a:gd name="connsiteY1" fmla="*/ 2329 h 2522"/>
              <a:gd name="connsiteX2" fmla="*/ 772 w 2975"/>
              <a:gd name="connsiteY2" fmla="*/ 2141 h 2522"/>
              <a:gd name="connsiteX3" fmla="*/ 1675 w 2975"/>
              <a:gd name="connsiteY3" fmla="*/ 40 h 2522"/>
              <a:gd name="connsiteX4" fmla="*/ 2975 w 2975"/>
              <a:gd name="connsiteY4" fmla="*/ 1898 h 2522"/>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2752"/>
              <a:gd name="connsiteY0" fmla="*/ 1559 h 2542"/>
              <a:gd name="connsiteX1" fmla="*/ 273 w 2752"/>
              <a:gd name="connsiteY1" fmla="*/ 2349 h 2542"/>
              <a:gd name="connsiteX2" fmla="*/ 772 w 2752"/>
              <a:gd name="connsiteY2" fmla="*/ 2161 h 2542"/>
              <a:gd name="connsiteX3" fmla="*/ 1675 w 2752"/>
              <a:gd name="connsiteY3" fmla="*/ 60 h 2542"/>
              <a:gd name="connsiteX4" fmla="*/ 2752 w 2752"/>
              <a:gd name="connsiteY4" fmla="*/ 1802 h 2542"/>
              <a:gd name="connsiteX0" fmla="*/ 0 w 2752"/>
              <a:gd name="connsiteY0" fmla="*/ 1364 h 2315"/>
              <a:gd name="connsiteX1" fmla="*/ 273 w 2752"/>
              <a:gd name="connsiteY1" fmla="*/ 2154 h 2315"/>
              <a:gd name="connsiteX2" fmla="*/ 772 w 2752"/>
              <a:gd name="connsiteY2" fmla="*/ 1966 h 2315"/>
              <a:gd name="connsiteX3" fmla="*/ 1675 w 2752"/>
              <a:gd name="connsiteY3" fmla="*/ 60 h 2315"/>
              <a:gd name="connsiteX4" fmla="*/ 2752 w 2752"/>
              <a:gd name="connsiteY4" fmla="*/ 1607 h 2315"/>
              <a:gd name="connsiteX0" fmla="*/ 0 w 2912"/>
              <a:gd name="connsiteY0" fmla="*/ 1364 h 2315"/>
              <a:gd name="connsiteX1" fmla="*/ 273 w 2912"/>
              <a:gd name="connsiteY1" fmla="*/ 2154 h 2315"/>
              <a:gd name="connsiteX2" fmla="*/ 772 w 2912"/>
              <a:gd name="connsiteY2" fmla="*/ 1966 h 2315"/>
              <a:gd name="connsiteX3" fmla="*/ 1675 w 2912"/>
              <a:gd name="connsiteY3" fmla="*/ 60 h 2315"/>
              <a:gd name="connsiteX4" fmla="*/ 2912 w 2912"/>
              <a:gd name="connsiteY4" fmla="*/ 1607 h 2315"/>
              <a:gd name="connsiteX0" fmla="*/ 0 w 2912"/>
              <a:gd name="connsiteY0" fmla="*/ 1591 h 2542"/>
              <a:gd name="connsiteX1" fmla="*/ 273 w 2912"/>
              <a:gd name="connsiteY1" fmla="*/ 2381 h 2542"/>
              <a:gd name="connsiteX2" fmla="*/ 772 w 2912"/>
              <a:gd name="connsiteY2" fmla="*/ 2193 h 2542"/>
              <a:gd name="connsiteX3" fmla="*/ 1675 w 2912"/>
              <a:gd name="connsiteY3" fmla="*/ 287 h 2542"/>
              <a:gd name="connsiteX4" fmla="*/ 2591 w 2912"/>
              <a:gd name="connsiteY4" fmla="*/ 469 h 2542"/>
              <a:gd name="connsiteX5" fmla="*/ 2912 w 2912"/>
              <a:gd name="connsiteY5" fmla="*/ 1834 h 2542"/>
              <a:gd name="connsiteX0" fmla="*/ 0 w 8898"/>
              <a:gd name="connsiteY0" fmla="*/ 6259 h 10000"/>
              <a:gd name="connsiteX1" fmla="*/ 938 w 8898"/>
              <a:gd name="connsiteY1" fmla="*/ 9367 h 10000"/>
              <a:gd name="connsiteX2" fmla="*/ 2651 w 8898"/>
              <a:gd name="connsiteY2" fmla="*/ 8627 h 10000"/>
              <a:gd name="connsiteX3" fmla="*/ 5752 w 8898"/>
              <a:gd name="connsiteY3" fmla="*/ 1129 h 10000"/>
              <a:gd name="connsiteX4" fmla="*/ 8898 w 8898"/>
              <a:gd name="connsiteY4" fmla="*/ 1845 h 10000"/>
              <a:gd name="connsiteX0" fmla="*/ 0 w 12676"/>
              <a:gd name="connsiteY0" fmla="*/ 6162 h 9903"/>
              <a:gd name="connsiteX1" fmla="*/ 1054 w 12676"/>
              <a:gd name="connsiteY1" fmla="*/ 9270 h 9903"/>
              <a:gd name="connsiteX2" fmla="*/ 2979 w 12676"/>
              <a:gd name="connsiteY2" fmla="*/ 8530 h 9903"/>
              <a:gd name="connsiteX3" fmla="*/ 6464 w 12676"/>
              <a:gd name="connsiteY3" fmla="*/ 1032 h 9903"/>
              <a:gd name="connsiteX4" fmla="*/ 12676 w 12676"/>
              <a:gd name="connsiteY4" fmla="*/ 2338 h 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76" h="9903">
                <a:moveTo>
                  <a:pt x="0" y="6162"/>
                </a:moveTo>
                <a:cubicBezTo>
                  <a:pt x="297" y="6764"/>
                  <a:pt x="556" y="8876"/>
                  <a:pt x="1054" y="9270"/>
                </a:cubicBezTo>
                <a:cubicBezTo>
                  <a:pt x="1551" y="9663"/>
                  <a:pt x="2077" y="9903"/>
                  <a:pt x="2979" y="8530"/>
                </a:cubicBezTo>
                <a:cubicBezTo>
                  <a:pt x="3883" y="7157"/>
                  <a:pt x="4848" y="2064"/>
                  <a:pt x="6464" y="1032"/>
                </a:cubicBezTo>
                <a:cubicBezTo>
                  <a:pt x="8080" y="0"/>
                  <a:pt x="11880" y="1323"/>
                  <a:pt x="12676" y="2338"/>
                </a:cubicBezTo>
              </a:path>
            </a:pathLst>
          </a:custGeom>
          <a:noFill/>
          <a:ln w="38100" cmpd="sng">
            <a:solidFill>
              <a:srgbClr val="008000"/>
            </a:solidFill>
            <a:round/>
            <a:headEnd/>
            <a:tailEnd/>
          </a:ln>
          <a:effectLst/>
        </p:spPr>
        <p:txBody>
          <a:bodyPr/>
          <a:lstStyle/>
          <a:p>
            <a:endParaRPr lang="en-US"/>
          </a:p>
        </p:txBody>
      </p:sp>
      <p:sp>
        <p:nvSpPr>
          <p:cNvPr id="20" name="Text Box 2"/>
          <p:cNvSpPr txBox="1">
            <a:spLocks noChangeArrowheads="1"/>
          </p:cNvSpPr>
          <p:nvPr/>
        </p:nvSpPr>
        <p:spPr bwMode="auto">
          <a:xfrm>
            <a:off x="3777307" y="4141174"/>
            <a:ext cx="73909" cy="139466"/>
          </a:xfrm>
          <a:prstGeom prst="rect">
            <a:avLst/>
          </a:prstGeom>
          <a:noFill/>
          <a:ln w="9525">
            <a:noFill/>
            <a:miter lim="800000"/>
            <a:headEnd/>
            <a:tailEnd/>
          </a:ln>
          <a:effectLst/>
        </p:spPr>
        <p:txBody>
          <a:bodyPr wrap="none" lIns="133905" tIns="66952" rIns="133905" bIns="66952">
            <a:spAutoFit/>
          </a:bodyPr>
          <a:lstStyle/>
          <a:p>
            <a:pPr defTabSz="1338263"/>
            <a:endParaRPr lang="en-US" sz="2100" b="1">
              <a:latin typeface="Helvetica" pitchFamily="34" charset="0"/>
              <a:cs typeface="Times New Roman" pitchFamily="18" charset="0"/>
            </a:endParaRPr>
          </a:p>
        </p:txBody>
      </p:sp>
      <p:sp>
        <p:nvSpPr>
          <p:cNvPr id="21" name="Line 6"/>
          <p:cNvSpPr>
            <a:spLocks noChangeShapeType="1"/>
          </p:cNvSpPr>
          <p:nvPr/>
        </p:nvSpPr>
        <p:spPr bwMode="auto">
          <a:xfrm flipH="1">
            <a:off x="3878491" y="3667893"/>
            <a:ext cx="10433" cy="1258039"/>
          </a:xfrm>
          <a:prstGeom prst="line">
            <a:avLst/>
          </a:prstGeom>
          <a:noFill/>
          <a:ln w="38100">
            <a:solidFill>
              <a:srgbClr val="435052"/>
            </a:solidFill>
            <a:round/>
            <a:headEnd type="triangle" w="med" len="med"/>
            <a:tailEnd/>
          </a:ln>
          <a:effectLst/>
        </p:spPr>
        <p:txBody>
          <a:bodyPr/>
          <a:lstStyle/>
          <a:p>
            <a:endParaRPr lang="en-US"/>
          </a:p>
        </p:txBody>
      </p:sp>
      <p:sp>
        <p:nvSpPr>
          <p:cNvPr id="22" name="Line 7"/>
          <p:cNvSpPr>
            <a:spLocks noChangeShapeType="1"/>
          </p:cNvSpPr>
          <p:nvPr/>
        </p:nvSpPr>
        <p:spPr bwMode="auto">
          <a:xfrm flipV="1">
            <a:off x="3878493" y="4925933"/>
            <a:ext cx="1506347" cy="0"/>
          </a:xfrm>
          <a:prstGeom prst="line">
            <a:avLst/>
          </a:prstGeom>
          <a:noFill/>
          <a:ln w="38100">
            <a:solidFill>
              <a:srgbClr val="435052"/>
            </a:solidFill>
            <a:round/>
            <a:headEnd/>
            <a:tailEnd type="triangle" w="med" len="med"/>
          </a:ln>
          <a:effectLst/>
        </p:spPr>
        <p:txBody>
          <a:bodyPr/>
          <a:lstStyle/>
          <a:p>
            <a:endParaRPr lang="en-US"/>
          </a:p>
        </p:txBody>
      </p:sp>
      <p:sp>
        <p:nvSpPr>
          <p:cNvPr id="23" name="Line 9"/>
          <p:cNvSpPr>
            <a:spLocks noChangeShapeType="1"/>
          </p:cNvSpPr>
          <p:nvPr/>
        </p:nvSpPr>
        <p:spPr bwMode="auto">
          <a:xfrm>
            <a:off x="3888925" y="4416748"/>
            <a:ext cx="1495915" cy="29391"/>
          </a:xfrm>
          <a:prstGeom prst="line">
            <a:avLst/>
          </a:prstGeom>
          <a:noFill/>
          <a:ln w="9525">
            <a:solidFill>
              <a:schemeClr val="tx1"/>
            </a:solidFill>
            <a:prstDash val="dash"/>
            <a:round/>
            <a:headEnd/>
            <a:tailEnd/>
          </a:ln>
          <a:effectLst/>
        </p:spPr>
        <p:txBody>
          <a:bodyPr/>
          <a:lstStyle/>
          <a:p>
            <a:endParaRPr lang="en-US"/>
          </a:p>
        </p:txBody>
      </p:sp>
      <p:sp>
        <p:nvSpPr>
          <p:cNvPr id="25" name="TextBox 24"/>
          <p:cNvSpPr txBox="1"/>
          <p:nvPr/>
        </p:nvSpPr>
        <p:spPr>
          <a:xfrm>
            <a:off x="3395404" y="3250844"/>
            <a:ext cx="2425749" cy="523220"/>
          </a:xfrm>
          <a:prstGeom prst="rect">
            <a:avLst/>
          </a:prstGeom>
          <a:noFill/>
        </p:spPr>
        <p:txBody>
          <a:bodyPr wrap="square" rtlCol="0">
            <a:spAutoFit/>
          </a:bodyPr>
          <a:lstStyle/>
          <a:p>
            <a:pPr algn="ctr"/>
            <a:r>
              <a:rPr lang="en-US" sz="1400" dirty="0" smtClean="0"/>
              <a:t>Catalyzing High Impact Innovation</a:t>
            </a:r>
            <a:endParaRPr lang="en-US" sz="1400" dirty="0"/>
          </a:p>
        </p:txBody>
      </p:sp>
      <p:sp>
        <p:nvSpPr>
          <p:cNvPr id="26" name="Trapezoid 25"/>
          <p:cNvSpPr/>
          <p:nvPr/>
        </p:nvSpPr>
        <p:spPr>
          <a:xfrm>
            <a:off x="6480518" y="3730164"/>
            <a:ext cx="1930516" cy="827315"/>
          </a:xfrm>
          <a:prstGeom prst="trapezoid">
            <a:avLst/>
          </a:prstGeom>
          <a:solidFill>
            <a:srgbClr val="F0F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Know-How</a:t>
            </a:r>
            <a:endParaRPr lang="en-US" sz="1700" b="1" dirty="0">
              <a:solidFill>
                <a:schemeClr val="tx1"/>
              </a:solidFill>
            </a:endParaRPr>
          </a:p>
        </p:txBody>
      </p:sp>
      <p:sp>
        <p:nvSpPr>
          <p:cNvPr id="29" name="Trapezoid 28"/>
          <p:cNvSpPr/>
          <p:nvPr/>
        </p:nvSpPr>
        <p:spPr>
          <a:xfrm>
            <a:off x="972458" y="3737424"/>
            <a:ext cx="1930516" cy="827315"/>
          </a:xfrm>
          <a:prstGeom prst="trapezoid">
            <a:avLst/>
          </a:prstGeom>
          <a:solidFill>
            <a:srgbClr val="F0F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Need</a:t>
            </a:r>
            <a:endParaRPr lang="en-US" sz="1700" b="1" dirty="0">
              <a:solidFill>
                <a:schemeClr val="tx1"/>
              </a:solidFill>
            </a:endParaRPr>
          </a:p>
        </p:txBody>
      </p:sp>
      <p:sp>
        <p:nvSpPr>
          <p:cNvPr id="28" name="TextBox 27"/>
          <p:cNvSpPr txBox="1"/>
          <p:nvPr/>
        </p:nvSpPr>
        <p:spPr>
          <a:xfrm>
            <a:off x="0" y="6369136"/>
            <a:ext cx="4977458" cy="400110"/>
          </a:xfrm>
          <a:prstGeom prst="rect">
            <a:avLst/>
          </a:prstGeom>
          <a:noFill/>
        </p:spPr>
        <p:txBody>
          <a:bodyPr wrap="square" rtlCol="0">
            <a:spAutoFit/>
          </a:bodyPr>
          <a:lstStyle/>
          <a:p>
            <a:r>
              <a:rPr lang="en-US" sz="1000" dirty="0" smtClean="0"/>
              <a:t>Source: Ghosh, S. and Applegate, L.M., “The Sandbox: Creating a Bottoms-Up Entrepreneurial Ecosystem,” HBSP #811-053 Teaching Materials </a:t>
            </a:r>
            <a:endParaRPr lang="en-US" sz="1000" dirty="0"/>
          </a:p>
        </p:txBody>
      </p:sp>
    </p:spTree>
    <p:extLst>
      <p:ext uri="{BB962C8B-B14F-4D97-AF65-F5344CB8AC3E}">
        <p14:creationId xmlns:p14="http://schemas.microsoft.com/office/powerpoint/2010/main" val="3054426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Straight Connector 26"/>
          <p:cNvCxnSpPr>
            <a:endCxn id="26" idx="1"/>
          </p:cNvCxnSpPr>
          <p:nvPr/>
        </p:nvCxnSpPr>
        <p:spPr>
          <a:xfrm>
            <a:off x="2047519" y="4143822"/>
            <a:ext cx="4437636"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72981" y="167897"/>
            <a:ext cx="8229600" cy="1143000"/>
          </a:xfrm>
        </p:spPr>
        <p:txBody>
          <a:bodyPr anchor="b"/>
          <a:lstStyle/>
          <a:p>
            <a:r>
              <a:rPr lang="en-US" sz="2800" b="1" dirty="0" smtClean="0"/>
              <a:t>Catalyzing High Impact Innovation in Mexico</a:t>
            </a:r>
            <a:endParaRPr lang="en-US" sz="2800" b="1" dirty="0"/>
          </a:p>
        </p:txBody>
      </p:sp>
      <p:sp>
        <p:nvSpPr>
          <p:cNvPr id="4" name="Slide Number Placeholder 3"/>
          <p:cNvSpPr>
            <a:spLocks noGrp="1"/>
          </p:cNvSpPr>
          <p:nvPr>
            <p:ph type="sldNum" sz="quarter" idx="12"/>
          </p:nvPr>
        </p:nvSpPr>
        <p:spPr/>
        <p:txBody>
          <a:bodyPr/>
          <a:lstStyle/>
          <a:p>
            <a:fld id="{E8B8CCE4-89A9-4F6C-B06F-8277190B7DE9}" type="slidenum">
              <a:rPr lang="en-US" smtClean="0"/>
              <a:pPr/>
              <a:t>12</a:t>
            </a:fld>
            <a:endParaRPr lang="en-US" dirty="0"/>
          </a:p>
        </p:txBody>
      </p:sp>
      <p:sp>
        <p:nvSpPr>
          <p:cNvPr id="10" name="Oval 9"/>
          <p:cNvSpPr/>
          <p:nvPr/>
        </p:nvSpPr>
        <p:spPr>
          <a:xfrm>
            <a:off x="3481035" y="5413824"/>
            <a:ext cx="2106961" cy="936108"/>
          </a:xfrm>
          <a:prstGeom prst="ellipse">
            <a:avLst/>
          </a:prstGeom>
          <a:solidFill>
            <a:srgbClr val="FFEBE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Resources &amp; Capabilities</a:t>
            </a:r>
            <a:endParaRPr lang="en-US" sz="1700" b="1" dirty="0">
              <a:solidFill>
                <a:schemeClr val="tx1"/>
              </a:solidFill>
            </a:endParaRPr>
          </a:p>
        </p:txBody>
      </p:sp>
      <p:cxnSp>
        <p:nvCxnSpPr>
          <p:cNvPr id="12" name="Straight Connector 11"/>
          <p:cNvCxnSpPr/>
          <p:nvPr/>
        </p:nvCxnSpPr>
        <p:spPr>
          <a:xfrm rot="5400000">
            <a:off x="3280255" y="4078484"/>
            <a:ext cx="2648794" cy="7254"/>
          </a:xfrm>
          <a:prstGeom prst="line">
            <a:avLst/>
          </a:prstGeom>
          <a:ln>
            <a:solidFill>
              <a:srgbClr val="FFDCD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3657602" y="1908696"/>
            <a:ext cx="1894118" cy="936108"/>
          </a:xfrm>
          <a:prstGeom prst="ellipse">
            <a:avLst/>
          </a:prstGeom>
          <a:solidFill>
            <a:srgbClr val="FFEBE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People</a:t>
            </a:r>
            <a:endParaRPr lang="en-US" sz="1700" b="1" dirty="0">
              <a:solidFill>
                <a:schemeClr val="tx1"/>
              </a:solidFill>
            </a:endParaRPr>
          </a:p>
        </p:txBody>
      </p:sp>
      <p:sp>
        <p:nvSpPr>
          <p:cNvPr id="18" name="Rectangle 17"/>
          <p:cNvSpPr/>
          <p:nvPr/>
        </p:nvSpPr>
        <p:spPr>
          <a:xfrm>
            <a:off x="3643081" y="3323767"/>
            <a:ext cx="1944915" cy="171268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Freeform 11"/>
          <p:cNvSpPr>
            <a:spLocks/>
          </p:cNvSpPr>
          <p:nvPr/>
        </p:nvSpPr>
        <p:spPr bwMode="auto">
          <a:xfrm>
            <a:off x="3938268" y="3803486"/>
            <a:ext cx="1446572" cy="984700"/>
          </a:xfrm>
          <a:custGeom>
            <a:avLst/>
            <a:gdLst>
              <a:gd name="connsiteX0" fmla="*/ 0 w 4506"/>
              <a:gd name="connsiteY0" fmla="*/ 1738 h 2823"/>
              <a:gd name="connsiteX1" fmla="*/ 772 w 4506"/>
              <a:gd name="connsiteY1" fmla="*/ 2595 h 2823"/>
              <a:gd name="connsiteX2" fmla="*/ 1675 w 4506"/>
              <a:gd name="connsiteY2" fmla="*/ 367 h 2823"/>
              <a:gd name="connsiteX3" fmla="*/ 4506 w 4506"/>
              <a:gd name="connsiteY3" fmla="*/ 393 h 2823"/>
              <a:gd name="connsiteX0" fmla="*/ 0 w 4506"/>
              <a:gd name="connsiteY0" fmla="*/ 1774 h 3078"/>
              <a:gd name="connsiteX1" fmla="*/ 772 w 4506"/>
              <a:gd name="connsiteY1" fmla="*/ 2850 h 3078"/>
              <a:gd name="connsiteX2" fmla="*/ 1675 w 4506"/>
              <a:gd name="connsiteY2" fmla="*/ 403 h 3078"/>
              <a:gd name="connsiteX3" fmla="*/ 4506 w 4506"/>
              <a:gd name="connsiteY3" fmla="*/ 429 h 3078"/>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902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845 h 2828"/>
              <a:gd name="connsiteX1" fmla="*/ 273 w 4506"/>
              <a:gd name="connsiteY1" fmla="*/ 2635 h 2828"/>
              <a:gd name="connsiteX2" fmla="*/ 772 w 4506"/>
              <a:gd name="connsiteY2" fmla="*/ 2447 h 2828"/>
              <a:gd name="connsiteX3" fmla="*/ 1675 w 4506"/>
              <a:gd name="connsiteY3" fmla="*/ 346 h 2828"/>
              <a:gd name="connsiteX4" fmla="*/ 4506 w 4506"/>
              <a:gd name="connsiteY4" fmla="*/ 372 h 2828"/>
              <a:gd name="connsiteX0" fmla="*/ 0 w 4169"/>
              <a:gd name="connsiteY0" fmla="*/ 1845 h 2828"/>
              <a:gd name="connsiteX1" fmla="*/ 273 w 4169"/>
              <a:gd name="connsiteY1" fmla="*/ 2635 h 2828"/>
              <a:gd name="connsiteX2" fmla="*/ 772 w 4169"/>
              <a:gd name="connsiteY2" fmla="*/ 2447 h 2828"/>
              <a:gd name="connsiteX3" fmla="*/ 1675 w 4169"/>
              <a:gd name="connsiteY3" fmla="*/ 346 h 2828"/>
              <a:gd name="connsiteX4" fmla="*/ 4169 w 4169"/>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751"/>
              <a:gd name="connsiteY0" fmla="*/ 1827 h 2810"/>
              <a:gd name="connsiteX1" fmla="*/ 273 w 3751"/>
              <a:gd name="connsiteY1" fmla="*/ 2617 h 2810"/>
              <a:gd name="connsiteX2" fmla="*/ 772 w 3751"/>
              <a:gd name="connsiteY2" fmla="*/ 2429 h 2810"/>
              <a:gd name="connsiteX3" fmla="*/ 1675 w 3751"/>
              <a:gd name="connsiteY3" fmla="*/ 328 h 2810"/>
              <a:gd name="connsiteX4" fmla="*/ 3751 w 3751"/>
              <a:gd name="connsiteY4" fmla="*/ 460 h 2810"/>
              <a:gd name="connsiteX0" fmla="*/ 0 w 3439"/>
              <a:gd name="connsiteY0" fmla="*/ 1722 h 2705"/>
              <a:gd name="connsiteX1" fmla="*/ 273 w 3439"/>
              <a:gd name="connsiteY1" fmla="*/ 2512 h 2705"/>
              <a:gd name="connsiteX2" fmla="*/ 772 w 3439"/>
              <a:gd name="connsiteY2" fmla="*/ 2324 h 2705"/>
              <a:gd name="connsiteX3" fmla="*/ 1675 w 3439"/>
              <a:gd name="connsiteY3" fmla="*/ 223 h 2705"/>
              <a:gd name="connsiteX4" fmla="*/ 3439 w 3439"/>
              <a:gd name="connsiteY4" fmla="*/ 984 h 2705"/>
              <a:gd name="connsiteX0" fmla="*/ 0 w 2975"/>
              <a:gd name="connsiteY0" fmla="*/ 1539 h 2522"/>
              <a:gd name="connsiteX1" fmla="*/ 273 w 2975"/>
              <a:gd name="connsiteY1" fmla="*/ 2329 h 2522"/>
              <a:gd name="connsiteX2" fmla="*/ 772 w 2975"/>
              <a:gd name="connsiteY2" fmla="*/ 2141 h 2522"/>
              <a:gd name="connsiteX3" fmla="*/ 1675 w 2975"/>
              <a:gd name="connsiteY3" fmla="*/ 40 h 2522"/>
              <a:gd name="connsiteX4" fmla="*/ 2975 w 2975"/>
              <a:gd name="connsiteY4" fmla="*/ 1898 h 2522"/>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2752"/>
              <a:gd name="connsiteY0" fmla="*/ 1559 h 2542"/>
              <a:gd name="connsiteX1" fmla="*/ 273 w 2752"/>
              <a:gd name="connsiteY1" fmla="*/ 2349 h 2542"/>
              <a:gd name="connsiteX2" fmla="*/ 772 w 2752"/>
              <a:gd name="connsiteY2" fmla="*/ 2161 h 2542"/>
              <a:gd name="connsiteX3" fmla="*/ 1675 w 2752"/>
              <a:gd name="connsiteY3" fmla="*/ 60 h 2542"/>
              <a:gd name="connsiteX4" fmla="*/ 2752 w 2752"/>
              <a:gd name="connsiteY4" fmla="*/ 1802 h 2542"/>
              <a:gd name="connsiteX0" fmla="*/ 0 w 2752"/>
              <a:gd name="connsiteY0" fmla="*/ 1364 h 2315"/>
              <a:gd name="connsiteX1" fmla="*/ 273 w 2752"/>
              <a:gd name="connsiteY1" fmla="*/ 2154 h 2315"/>
              <a:gd name="connsiteX2" fmla="*/ 772 w 2752"/>
              <a:gd name="connsiteY2" fmla="*/ 1966 h 2315"/>
              <a:gd name="connsiteX3" fmla="*/ 1675 w 2752"/>
              <a:gd name="connsiteY3" fmla="*/ 60 h 2315"/>
              <a:gd name="connsiteX4" fmla="*/ 2752 w 2752"/>
              <a:gd name="connsiteY4" fmla="*/ 1607 h 2315"/>
              <a:gd name="connsiteX0" fmla="*/ 0 w 2912"/>
              <a:gd name="connsiteY0" fmla="*/ 1364 h 2315"/>
              <a:gd name="connsiteX1" fmla="*/ 273 w 2912"/>
              <a:gd name="connsiteY1" fmla="*/ 2154 h 2315"/>
              <a:gd name="connsiteX2" fmla="*/ 772 w 2912"/>
              <a:gd name="connsiteY2" fmla="*/ 1966 h 2315"/>
              <a:gd name="connsiteX3" fmla="*/ 1675 w 2912"/>
              <a:gd name="connsiteY3" fmla="*/ 60 h 2315"/>
              <a:gd name="connsiteX4" fmla="*/ 2912 w 2912"/>
              <a:gd name="connsiteY4" fmla="*/ 1607 h 2315"/>
              <a:gd name="connsiteX0" fmla="*/ 0 w 2912"/>
              <a:gd name="connsiteY0" fmla="*/ 1591 h 2542"/>
              <a:gd name="connsiteX1" fmla="*/ 273 w 2912"/>
              <a:gd name="connsiteY1" fmla="*/ 2381 h 2542"/>
              <a:gd name="connsiteX2" fmla="*/ 772 w 2912"/>
              <a:gd name="connsiteY2" fmla="*/ 2193 h 2542"/>
              <a:gd name="connsiteX3" fmla="*/ 1675 w 2912"/>
              <a:gd name="connsiteY3" fmla="*/ 287 h 2542"/>
              <a:gd name="connsiteX4" fmla="*/ 2591 w 2912"/>
              <a:gd name="connsiteY4" fmla="*/ 469 h 2542"/>
              <a:gd name="connsiteX5" fmla="*/ 2912 w 2912"/>
              <a:gd name="connsiteY5" fmla="*/ 1834 h 2542"/>
              <a:gd name="connsiteX0" fmla="*/ 0 w 8898"/>
              <a:gd name="connsiteY0" fmla="*/ 6259 h 10000"/>
              <a:gd name="connsiteX1" fmla="*/ 938 w 8898"/>
              <a:gd name="connsiteY1" fmla="*/ 9367 h 10000"/>
              <a:gd name="connsiteX2" fmla="*/ 2651 w 8898"/>
              <a:gd name="connsiteY2" fmla="*/ 8627 h 10000"/>
              <a:gd name="connsiteX3" fmla="*/ 5752 w 8898"/>
              <a:gd name="connsiteY3" fmla="*/ 1129 h 10000"/>
              <a:gd name="connsiteX4" fmla="*/ 8898 w 8898"/>
              <a:gd name="connsiteY4" fmla="*/ 1845 h 10000"/>
              <a:gd name="connsiteX0" fmla="*/ 0 w 12676"/>
              <a:gd name="connsiteY0" fmla="*/ 6162 h 9903"/>
              <a:gd name="connsiteX1" fmla="*/ 1054 w 12676"/>
              <a:gd name="connsiteY1" fmla="*/ 9270 h 9903"/>
              <a:gd name="connsiteX2" fmla="*/ 2979 w 12676"/>
              <a:gd name="connsiteY2" fmla="*/ 8530 h 9903"/>
              <a:gd name="connsiteX3" fmla="*/ 6464 w 12676"/>
              <a:gd name="connsiteY3" fmla="*/ 1032 h 9903"/>
              <a:gd name="connsiteX4" fmla="*/ 12676 w 12676"/>
              <a:gd name="connsiteY4" fmla="*/ 2338 h 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76" h="9903">
                <a:moveTo>
                  <a:pt x="0" y="6162"/>
                </a:moveTo>
                <a:cubicBezTo>
                  <a:pt x="297" y="6764"/>
                  <a:pt x="556" y="8876"/>
                  <a:pt x="1054" y="9270"/>
                </a:cubicBezTo>
                <a:cubicBezTo>
                  <a:pt x="1551" y="9663"/>
                  <a:pt x="2077" y="9903"/>
                  <a:pt x="2979" y="8530"/>
                </a:cubicBezTo>
                <a:cubicBezTo>
                  <a:pt x="3883" y="7157"/>
                  <a:pt x="4848" y="2064"/>
                  <a:pt x="6464" y="1032"/>
                </a:cubicBezTo>
                <a:cubicBezTo>
                  <a:pt x="8080" y="0"/>
                  <a:pt x="11880" y="1323"/>
                  <a:pt x="12676" y="2338"/>
                </a:cubicBezTo>
              </a:path>
            </a:pathLst>
          </a:custGeom>
          <a:noFill/>
          <a:ln w="38100" cmpd="sng">
            <a:solidFill>
              <a:srgbClr val="008000"/>
            </a:solidFill>
            <a:round/>
            <a:headEnd/>
            <a:tailEnd/>
          </a:ln>
          <a:effectLst/>
        </p:spPr>
        <p:txBody>
          <a:bodyPr/>
          <a:lstStyle/>
          <a:p>
            <a:endParaRPr lang="en-US"/>
          </a:p>
        </p:txBody>
      </p:sp>
      <p:sp>
        <p:nvSpPr>
          <p:cNvPr id="20" name="Text Box 2"/>
          <p:cNvSpPr txBox="1">
            <a:spLocks noChangeArrowheads="1"/>
          </p:cNvSpPr>
          <p:nvPr/>
        </p:nvSpPr>
        <p:spPr bwMode="auto">
          <a:xfrm>
            <a:off x="3777307" y="4141174"/>
            <a:ext cx="73909" cy="139466"/>
          </a:xfrm>
          <a:prstGeom prst="rect">
            <a:avLst/>
          </a:prstGeom>
          <a:noFill/>
          <a:ln w="9525">
            <a:noFill/>
            <a:miter lim="800000"/>
            <a:headEnd/>
            <a:tailEnd/>
          </a:ln>
          <a:effectLst/>
        </p:spPr>
        <p:txBody>
          <a:bodyPr wrap="none" lIns="133905" tIns="66952" rIns="133905" bIns="66952">
            <a:spAutoFit/>
          </a:bodyPr>
          <a:lstStyle/>
          <a:p>
            <a:pPr defTabSz="1338263"/>
            <a:endParaRPr lang="en-US" sz="2100" b="1">
              <a:latin typeface="Helvetica" pitchFamily="34" charset="0"/>
              <a:cs typeface="Times New Roman" pitchFamily="18" charset="0"/>
            </a:endParaRPr>
          </a:p>
        </p:txBody>
      </p:sp>
      <p:sp>
        <p:nvSpPr>
          <p:cNvPr id="21" name="Line 6"/>
          <p:cNvSpPr>
            <a:spLocks noChangeShapeType="1"/>
          </p:cNvSpPr>
          <p:nvPr/>
        </p:nvSpPr>
        <p:spPr bwMode="auto">
          <a:xfrm flipH="1">
            <a:off x="3878491" y="3667893"/>
            <a:ext cx="10433" cy="1258039"/>
          </a:xfrm>
          <a:prstGeom prst="line">
            <a:avLst/>
          </a:prstGeom>
          <a:noFill/>
          <a:ln w="38100">
            <a:solidFill>
              <a:srgbClr val="435052"/>
            </a:solidFill>
            <a:round/>
            <a:headEnd type="triangle" w="med" len="med"/>
            <a:tailEnd/>
          </a:ln>
          <a:effectLst/>
        </p:spPr>
        <p:txBody>
          <a:bodyPr/>
          <a:lstStyle/>
          <a:p>
            <a:endParaRPr lang="en-US"/>
          </a:p>
        </p:txBody>
      </p:sp>
      <p:sp>
        <p:nvSpPr>
          <p:cNvPr id="22" name="Line 7"/>
          <p:cNvSpPr>
            <a:spLocks noChangeShapeType="1"/>
          </p:cNvSpPr>
          <p:nvPr/>
        </p:nvSpPr>
        <p:spPr bwMode="auto">
          <a:xfrm flipV="1">
            <a:off x="3878493" y="4925933"/>
            <a:ext cx="1506347" cy="0"/>
          </a:xfrm>
          <a:prstGeom prst="line">
            <a:avLst/>
          </a:prstGeom>
          <a:noFill/>
          <a:ln w="38100">
            <a:solidFill>
              <a:srgbClr val="435052"/>
            </a:solidFill>
            <a:round/>
            <a:headEnd/>
            <a:tailEnd type="triangle" w="med" len="med"/>
          </a:ln>
          <a:effectLst/>
        </p:spPr>
        <p:txBody>
          <a:bodyPr/>
          <a:lstStyle/>
          <a:p>
            <a:endParaRPr lang="en-US"/>
          </a:p>
        </p:txBody>
      </p:sp>
      <p:sp>
        <p:nvSpPr>
          <p:cNvPr id="23" name="Line 9"/>
          <p:cNvSpPr>
            <a:spLocks noChangeShapeType="1"/>
          </p:cNvSpPr>
          <p:nvPr/>
        </p:nvSpPr>
        <p:spPr bwMode="auto">
          <a:xfrm>
            <a:off x="3888925" y="4416748"/>
            <a:ext cx="1495915" cy="29391"/>
          </a:xfrm>
          <a:prstGeom prst="line">
            <a:avLst/>
          </a:prstGeom>
          <a:noFill/>
          <a:ln w="9525">
            <a:solidFill>
              <a:schemeClr val="tx1"/>
            </a:solidFill>
            <a:prstDash val="dash"/>
            <a:round/>
            <a:headEnd/>
            <a:tailEnd/>
          </a:ln>
          <a:effectLst/>
        </p:spPr>
        <p:txBody>
          <a:bodyPr/>
          <a:lstStyle/>
          <a:p>
            <a:endParaRPr lang="en-US"/>
          </a:p>
        </p:txBody>
      </p:sp>
      <p:sp>
        <p:nvSpPr>
          <p:cNvPr id="25" name="TextBox 24"/>
          <p:cNvSpPr txBox="1"/>
          <p:nvPr/>
        </p:nvSpPr>
        <p:spPr>
          <a:xfrm>
            <a:off x="3395404" y="3250844"/>
            <a:ext cx="2425749" cy="523220"/>
          </a:xfrm>
          <a:prstGeom prst="rect">
            <a:avLst/>
          </a:prstGeom>
          <a:noFill/>
        </p:spPr>
        <p:txBody>
          <a:bodyPr wrap="square" rtlCol="0">
            <a:spAutoFit/>
          </a:bodyPr>
          <a:lstStyle/>
          <a:p>
            <a:pPr algn="ctr"/>
            <a:r>
              <a:rPr lang="en-US" sz="1400" dirty="0" smtClean="0"/>
              <a:t>Catalyzing High Impact Innovation</a:t>
            </a:r>
            <a:endParaRPr lang="en-US" sz="1400" dirty="0"/>
          </a:p>
        </p:txBody>
      </p:sp>
      <p:sp>
        <p:nvSpPr>
          <p:cNvPr id="26" name="Trapezoid 25"/>
          <p:cNvSpPr/>
          <p:nvPr/>
        </p:nvSpPr>
        <p:spPr>
          <a:xfrm>
            <a:off x="6381741" y="3730164"/>
            <a:ext cx="1930516" cy="827315"/>
          </a:xfrm>
          <a:prstGeom prst="trapezoid">
            <a:avLst/>
          </a:prstGeom>
          <a:solidFill>
            <a:srgbClr val="F0F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Know-How</a:t>
            </a:r>
            <a:endParaRPr lang="en-US" sz="1700" b="1" dirty="0">
              <a:solidFill>
                <a:schemeClr val="tx1"/>
              </a:solidFill>
            </a:endParaRPr>
          </a:p>
        </p:txBody>
      </p:sp>
      <p:sp>
        <p:nvSpPr>
          <p:cNvPr id="29" name="Trapezoid 28"/>
          <p:cNvSpPr/>
          <p:nvPr/>
        </p:nvSpPr>
        <p:spPr>
          <a:xfrm>
            <a:off x="972458" y="3737424"/>
            <a:ext cx="1930516" cy="827315"/>
          </a:xfrm>
          <a:prstGeom prst="trapezoid">
            <a:avLst/>
          </a:prstGeom>
          <a:solidFill>
            <a:srgbClr val="F0F0F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00" b="1" dirty="0" smtClean="0">
                <a:solidFill>
                  <a:schemeClr val="tx1"/>
                </a:solidFill>
              </a:rPr>
              <a:t>Need</a:t>
            </a:r>
            <a:endParaRPr lang="en-US" sz="1700" b="1" dirty="0">
              <a:solidFill>
                <a:schemeClr val="tx1"/>
              </a:solidFill>
            </a:endParaRPr>
          </a:p>
        </p:txBody>
      </p:sp>
      <p:pic>
        <p:nvPicPr>
          <p:cNvPr id="8" name="Picture 7"/>
          <p:cNvPicPr>
            <a:picLocks noChangeAspect="1"/>
          </p:cNvPicPr>
          <p:nvPr/>
        </p:nvPicPr>
        <p:blipFill>
          <a:blip r:embed="rId2"/>
          <a:stretch>
            <a:fillRect/>
          </a:stretch>
        </p:blipFill>
        <p:spPr>
          <a:xfrm>
            <a:off x="6308311" y="2106112"/>
            <a:ext cx="1654894" cy="970110"/>
          </a:xfrm>
          <a:prstGeom prst="rect">
            <a:avLst/>
          </a:prstGeom>
        </p:spPr>
      </p:pic>
      <p:sp>
        <p:nvSpPr>
          <p:cNvPr id="37" name="Rectangle 36"/>
          <p:cNvSpPr/>
          <p:nvPr/>
        </p:nvSpPr>
        <p:spPr>
          <a:xfrm>
            <a:off x="157096" y="4767493"/>
            <a:ext cx="4598347" cy="2308324"/>
          </a:xfrm>
          <a:prstGeom prst="rect">
            <a:avLst/>
          </a:prstGeom>
        </p:spPr>
        <p:txBody>
          <a:bodyPr wrap="square">
            <a:spAutoFit/>
          </a:bodyPr>
          <a:lstStyle/>
          <a:p>
            <a:r>
              <a:rPr lang="en-US" sz="1200" dirty="0" smtClean="0"/>
              <a:t>Sample Cases: </a:t>
            </a:r>
          </a:p>
          <a:p>
            <a:r>
              <a:rPr lang="en-US" sz="1200" dirty="0" smtClean="0"/>
              <a:t>Endeavor (#810-049)</a:t>
            </a:r>
          </a:p>
          <a:p>
            <a:endParaRPr lang="en-US" sz="1200" dirty="0" smtClean="0"/>
          </a:p>
          <a:p>
            <a:r>
              <a:rPr lang="en-US" sz="1200" dirty="0" smtClean="0"/>
              <a:t>Core Curriculum: Entrepreneurship </a:t>
            </a:r>
          </a:p>
          <a:p>
            <a:r>
              <a:rPr lang="en-US" sz="1200" dirty="0" smtClean="0">
                <a:hlinkClick r:id="rId3"/>
              </a:rPr>
              <a:t>(https</a:t>
            </a:r>
            <a:r>
              <a:rPr lang="en-US" sz="1200" dirty="0">
                <a:hlinkClick r:id="rId3"/>
              </a:rPr>
              <a:t>://cb.hbsp.harvard.edu/cbmp/pages/content/</a:t>
            </a:r>
            <a:r>
              <a:rPr lang="en-US" sz="1200" dirty="0" smtClean="0">
                <a:hlinkClick r:id="rId3"/>
              </a:rPr>
              <a:t>corecurriculumentrepreneurship</a:t>
            </a:r>
            <a:r>
              <a:rPr lang="en-US" sz="1200" dirty="0" smtClean="0"/>
              <a:t>) </a:t>
            </a:r>
          </a:p>
          <a:p>
            <a:endParaRPr lang="en-US" sz="1200" dirty="0"/>
          </a:p>
          <a:p>
            <a:r>
              <a:rPr lang="en-US" sz="1200" dirty="0" smtClean="0"/>
              <a:t>Mexican Innovation, Entrepreneurship and VC</a:t>
            </a:r>
          </a:p>
          <a:p>
            <a:r>
              <a:rPr lang="en-US" sz="1200" dirty="0" smtClean="0">
                <a:hlinkClick r:id="rId4"/>
              </a:rPr>
              <a:t>http</a:t>
            </a:r>
            <a:r>
              <a:rPr lang="en-US" sz="1200" dirty="0">
                <a:hlinkClick r:id="rId4"/>
              </a:rPr>
              <a:t>://www.atkearney.com/documents/10192/676561/Mexican+Innovation+Entrepreneurship+and+Venture+Capital+Financing.pdf/172c584f-8031-49d2-9f3f-</a:t>
            </a:r>
            <a:r>
              <a:rPr lang="en-US" sz="1200" dirty="0" smtClean="0">
                <a:hlinkClick r:id="rId4"/>
              </a:rPr>
              <a:t>568a95a0eb80</a:t>
            </a:r>
            <a:r>
              <a:rPr lang="en-US" sz="1200" dirty="0" smtClean="0"/>
              <a:t>) </a:t>
            </a:r>
          </a:p>
          <a:p>
            <a:endParaRPr lang="en-US" sz="1200" dirty="0" smtClean="0"/>
          </a:p>
        </p:txBody>
      </p:sp>
      <p:pic>
        <p:nvPicPr>
          <p:cNvPr id="38" name="Picture 37"/>
          <p:cNvPicPr>
            <a:picLocks noChangeAspect="1"/>
          </p:cNvPicPr>
          <p:nvPr/>
        </p:nvPicPr>
        <p:blipFill>
          <a:blip r:embed="rId5"/>
          <a:stretch>
            <a:fillRect/>
          </a:stretch>
        </p:blipFill>
        <p:spPr>
          <a:xfrm>
            <a:off x="1011766" y="1727205"/>
            <a:ext cx="1761063" cy="1761063"/>
          </a:xfrm>
          <a:prstGeom prst="rect">
            <a:avLst/>
          </a:prstGeom>
        </p:spPr>
      </p:pic>
    </p:spTree>
    <p:extLst>
      <p:ext uri="{BB962C8B-B14F-4D97-AF65-F5344CB8AC3E}">
        <p14:creationId xmlns:p14="http://schemas.microsoft.com/office/powerpoint/2010/main" val="2410119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868" y="274638"/>
            <a:ext cx="8229600" cy="1143000"/>
          </a:xfrm>
        </p:spPr>
        <p:txBody>
          <a:bodyPr/>
          <a:lstStyle/>
          <a:p>
            <a:r>
              <a:rPr lang="en-US" sz="2800" b="1" dirty="0" smtClean="0"/>
              <a:t>Role of High Impact Entrepreneurship</a:t>
            </a:r>
            <a:endParaRPr lang="en-US" sz="2800" b="1" dirty="0"/>
          </a:p>
        </p:txBody>
      </p:sp>
      <p:sp>
        <p:nvSpPr>
          <p:cNvPr id="4" name="Slide Number Placeholder 3"/>
          <p:cNvSpPr>
            <a:spLocks noGrp="1"/>
          </p:cNvSpPr>
          <p:nvPr>
            <p:ph type="sldNum" sz="quarter" idx="12"/>
          </p:nvPr>
        </p:nvSpPr>
        <p:spPr/>
        <p:txBody>
          <a:bodyPr/>
          <a:lstStyle/>
          <a:p>
            <a:fld id="{7FD04A39-1E3B-4437-9522-42BABC50E5E7}" type="slidenum">
              <a:rPr lang="en-US" smtClean="0"/>
              <a:pPr/>
              <a:t>13</a:t>
            </a:fld>
            <a:endParaRPr lang="en-US" dirty="0"/>
          </a:p>
        </p:txBody>
      </p:sp>
      <p:sp>
        <p:nvSpPr>
          <p:cNvPr id="5" name="TextBox 4"/>
          <p:cNvSpPr txBox="1"/>
          <p:nvPr/>
        </p:nvSpPr>
        <p:spPr>
          <a:xfrm>
            <a:off x="56444" y="1848556"/>
            <a:ext cx="9172222" cy="5324535"/>
          </a:xfrm>
          <a:prstGeom prst="rect">
            <a:avLst/>
          </a:prstGeom>
          <a:noFill/>
        </p:spPr>
        <p:txBody>
          <a:bodyPr wrap="square" rtlCol="0">
            <a:spAutoFit/>
          </a:bodyPr>
          <a:lstStyle/>
          <a:p>
            <a:pPr marL="285750" indent="-285750">
              <a:buFont typeface="Arial"/>
              <a:buChar char="•"/>
            </a:pPr>
            <a:r>
              <a:rPr lang="en-US" sz="1600" dirty="0" smtClean="0"/>
              <a:t>Building an entrepreneurial culture and developing a strong entrepreneurial ecosystem that unites public and private sector with government, education and social programs is strongly associated with a vibrant economy. (see </a:t>
            </a:r>
            <a:r>
              <a:rPr lang="en-US" sz="1600" dirty="0" smtClean="0">
                <a:hlinkClick r:id="rId2"/>
              </a:rPr>
              <a:t>www.kauffman.org</a:t>
            </a:r>
            <a:r>
              <a:rPr lang="en-US" sz="1600" dirty="0" smtClean="0"/>
              <a:t>)</a:t>
            </a:r>
          </a:p>
          <a:p>
            <a:pPr marL="285750" indent="-285750">
              <a:buFont typeface="Arial"/>
              <a:buChar char="•"/>
            </a:pPr>
            <a:endParaRPr lang="en-US" sz="1600" dirty="0"/>
          </a:p>
          <a:p>
            <a:pPr marL="285750" indent="-285750">
              <a:buFont typeface="Arial"/>
              <a:buChar char="•"/>
            </a:pPr>
            <a:r>
              <a:rPr lang="en-US" sz="1600" dirty="0" smtClean="0"/>
              <a:t>Mexico is transitioning to an Innovation-Driven Economy (see: </a:t>
            </a:r>
            <a:r>
              <a:rPr lang="en-US" sz="1600" dirty="0" smtClean="0">
                <a:hlinkClick r:id="rId3"/>
              </a:rPr>
              <a:t>www.gemconsortium.org</a:t>
            </a:r>
            <a:r>
              <a:rPr lang="en-US" sz="1600" dirty="0"/>
              <a:t>)</a:t>
            </a:r>
            <a:endParaRPr lang="en-US" sz="1600" dirty="0" smtClean="0"/>
          </a:p>
          <a:p>
            <a:pPr marL="285750" indent="-285750">
              <a:buFont typeface="Arial"/>
              <a:buChar char="•"/>
            </a:pPr>
            <a:endParaRPr lang="en-US" sz="1600" dirty="0"/>
          </a:p>
          <a:p>
            <a:pPr marL="285750" indent="-285750">
              <a:buFont typeface="Arial"/>
              <a:buChar char="•"/>
            </a:pPr>
            <a:r>
              <a:rPr lang="en-US" sz="1600" dirty="0" smtClean="0"/>
              <a:t>Economic impacts of entrepreneurship (see: </a:t>
            </a:r>
            <a:r>
              <a:rPr lang="en-US" sz="1600" dirty="0" smtClean="0">
                <a:hlinkClick r:id="rId2"/>
              </a:rPr>
              <a:t>www.kauffman.org</a:t>
            </a:r>
            <a:r>
              <a:rPr lang="en-US" sz="1600" dirty="0" smtClean="0"/>
              <a:t>)</a:t>
            </a:r>
          </a:p>
          <a:p>
            <a:pPr marL="742950" lvl="1" indent="-285750">
              <a:buFont typeface="Courier New"/>
              <a:buChar char="o"/>
            </a:pPr>
            <a:r>
              <a:rPr lang="en-US" sz="1600" dirty="0" smtClean="0"/>
              <a:t>Young companies (1-5 years) with &lt; 500 employees = largest sector of US economy</a:t>
            </a:r>
          </a:p>
          <a:p>
            <a:pPr marL="742950" lvl="1" indent="-285750">
              <a:buFont typeface="Courier New"/>
              <a:buChar char="o"/>
            </a:pPr>
            <a:r>
              <a:rPr lang="en-US" sz="1600" dirty="0" smtClean="0"/>
              <a:t>Create over 3M jobs / year</a:t>
            </a:r>
          </a:p>
          <a:p>
            <a:pPr marL="742950" lvl="1" indent="-285750">
              <a:buFont typeface="Courier New"/>
              <a:buChar char="o"/>
            </a:pPr>
            <a:r>
              <a:rPr lang="en-US" sz="1600" dirty="0" smtClean="0"/>
              <a:t>Less costly and takes less time to start some new ventures (apps, online)</a:t>
            </a:r>
          </a:p>
          <a:p>
            <a:pPr marL="742950" lvl="1" indent="-285750">
              <a:buFont typeface="Courier New"/>
              <a:buChar char="o"/>
            </a:pPr>
            <a:r>
              <a:rPr lang="en-US" sz="1600" dirty="0" smtClean="0"/>
              <a:t>Innovation engine for growing established businesses</a:t>
            </a:r>
          </a:p>
          <a:p>
            <a:pPr lvl="1"/>
            <a:r>
              <a:rPr lang="en-US" sz="1200" dirty="0" smtClean="0"/>
              <a:t>       Hellman, T. </a:t>
            </a:r>
            <a:r>
              <a:rPr lang="en-US" sz="1200" dirty="0" err="1" smtClean="0"/>
              <a:t>et.al</a:t>
            </a:r>
            <a:r>
              <a:rPr lang="en-US" sz="1200" dirty="0" smtClean="0"/>
              <a:t>., “Circulation of Ideas in Firms and Markets,” </a:t>
            </a:r>
            <a:r>
              <a:rPr lang="en-US" sz="1200" i="1" dirty="0" smtClean="0"/>
              <a:t>Management Science</a:t>
            </a:r>
            <a:r>
              <a:rPr lang="en-US" sz="1200" dirty="0" smtClean="0"/>
              <a:t>, 10-2012. </a:t>
            </a:r>
          </a:p>
          <a:p>
            <a:pPr marL="742950" lvl="1" indent="-285750">
              <a:buFont typeface="Arial"/>
              <a:buChar char="•"/>
            </a:pPr>
            <a:endParaRPr lang="en-US" sz="1600" dirty="0"/>
          </a:p>
          <a:p>
            <a:pPr marL="285750" lvl="1" indent="-285750">
              <a:buFont typeface="Arial"/>
              <a:buChar char="•"/>
            </a:pPr>
            <a:r>
              <a:rPr lang="en-US" sz="1600" dirty="0" smtClean="0"/>
              <a:t>Entrepreneurship education is directly correlated with:</a:t>
            </a:r>
          </a:p>
          <a:p>
            <a:pPr marL="742950" lvl="2" indent="-285750">
              <a:buFont typeface="Courier New"/>
              <a:buChar char="o"/>
            </a:pPr>
            <a:r>
              <a:rPr lang="en-US" sz="1600" dirty="0" smtClean="0"/>
              <a:t>Intention to become an entrepreneurial leader</a:t>
            </a:r>
          </a:p>
          <a:p>
            <a:pPr marL="742950" lvl="2" indent="-285750">
              <a:buFont typeface="Courier New"/>
              <a:buChar char="o"/>
            </a:pPr>
            <a:r>
              <a:rPr lang="en-US" sz="1600" dirty="0" smtClean="0"/>
              <a:t>The level of entrepreneurial activity in a country or industry</a:t>
            </a:r>
          </a:p>
          <a:p>
            <a:pPr marL="742950" lvl="2" indent="-285750">
              <a:buFont typeface="Courier New"/>
              <a:buChar char="o"/>
            </a:pPr>
            <a:r>
              <a:rPr lang="en-US" sz="1600" dirty="0" smtClean="0"/>
              <a:t>Impact of entrepreneurial activity in a country or industry as measured by # of new businesses and jobs created and economic impact of new businesses and jobs</a:t>
            </a:r>
          </a:p>
          <a:p>
            <a:pPr marL="457200" lvl="2"/>
            <a:r>
              <a:rPr lang="en-US" sz="1200" dirty="0" smtClean="0"/>
              <a:t>       McMullan, M. “The Economics of Entrepreneurship Education,” </a:t>
            </a:r>
            <a:r>
              <a:rPr lang="en-US" sz="1200" i="1" dirty="0" smtClean="0"/>
              <a:t>Journal of Small Business and Entrepreneurship, </a:t>
            </a:r>
            <a:r>
              <a:rPr lang="en-US" sz="1200" dirty="0" smtClean="0"/>
              <a:t>8-1998</a:t>
            </a:r>
          </a:p>
          <a:p>
            <a:pPr marL="285750" indent="-285750">
              <a:buFont typeface="Arial"/>
              <a:buChar char="•"/>
            </a:pPr>
            <a:endParaRPr lang="en-US" sz="1600" dirty="0" smtClean="0"/>
          </a:p>
          <a:p>
            <a:pPr marL="285750" indent="-285750">
              <a:buFont typeface="Arial"/>
              <a:buChar char="•"/>
            </a:pPr>
            <a:endParaRPr lang="en-US" sz="1600" dirty="0"/>
          </a:p>
        </p:txBody>
      </p:sp>
    </p:spTree>
    <p:extLst>
      <p:ext uri="{BB962C8B-B14F-4D97-AF65-F5344CB8AC3E}">
        <p14:creationId xmlns:p14="http://schemas.microsoft.com/office/powerpoint/2010/main" val="3273858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4" end="1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67287" y="239028"/>
            <a:ext cx="8229600" cy="413822"/>
          </a:xfrm>
        </p:spPr>
        <p:txBody>
          <a:bodyPr/>
          <a:lstStyle/>
          <a:p>
            <a:r>
              <a:rPr lang="en-US" sz="2800" b="1" dirty="0" smtClean="0"/>
              <a:t>Measuring Impact: Endeavor Scorecard</a:t>
            </a:r>
            <a:endParaRPr lang="en-US" sz="2800" b="1" dirty="0"/>
          </a:p>
        </p:txBody>
      </p:sp>
      <p:sp>
        <p:nvSpPr>
          <p:cNvPr id="3" name="Slide Number Placeholder 2"/>
          <p:cNvSpPr>
            <a:spLocks noGrp="1"/>
          </p:cNvSpPr>
          <p:nvPr>
            <p:ph type="sldNum" sz="quarter" idx="12"/>
          </p:nvPr>
        </p:nvSpPr>
        <p:spPr/>
        <p:txBody>
          <a:bodyPr/>
          <a:lstStyle/>
          <a:p>
            <a:fld id="{24C7310F-305A-4CE7-A2C8-3A4FB63AA33F}" type="slidenum">
              <a:rPr lang="en-US" smtClean="0"/>
              <a:pPr/>
              <a:t>14</a:t>
            </a:fld>
            <a:endParaRPr lang="en-US"/>
          </a:p>
        </p:txBody>
      </p:sp>
      <p:pic>
        <p:nvPicPr>
          <p:cNvPr id="6" name="Picture 5"/>
          <p:cNvPicPr>
            <a:picLocks noChangeAspect="1"/>
          </p:cNvPicPr>
          <p:nvPr/>
        </p:nvPicPr>
        <p:blipFill>
          <a:blip r:embed="rId2"/>
          <a:stretch>
            <a:fillRect/>
          </a:stretch>
        </p:blipFill>
        <p:spPr>
          <a:xfrm>
            <a:off x="0" y="688460"/>
            <a:ext cx="9144000" cy="1744893"/>
          </a:xfrm>
          <a:prstGeom prst="rect">
            <a:avLst/>
          </a:prstGeom>
        </p:spPr>
      </p:pic>
      <p:pic>
        <p:nvPicPr>
          <p:cNvPr id="7" name="Picture 6"/>
          <p:cNvPicPr>
            <a:picLocks noChangeAspect="1"/>
          </p:cNvPicPr>
          <p:nvPr/>
        </p:nvPicPr>
        <p:blipFill>
          <a:blip r:embed="rId3"/>
          <a:stretch>
            <a:fillRect/>
          </a:stretch>
        </p:blipFill>
        <p:spPr>
          <a:xfrm>
            <a:off x="11870" y="1863589"/>
            <a:ext cx="9144000" cy="1803983"/>
          </a:xfrm>
          <a:prstGeom prst="rect">
            <a:avLst/>
          </a:prstGeom>
        </p:spPr>
      </p:pic>
      <p:pic>
        <p:nvPicPr>
          <p:cNvPr id="8" name="Picture 7"/>
          <p:cNvPicPr>
            <a:picLocks noChangeAspect="1"/>
          </p:cNvPicPr>
          <p:nvPr/>
        </p:nvPicPr>
        <p:blipFill>
          <a:blip r:embed="rId4"/>
          <a:stretch>
            <a:fillRect/>
          </a:stretch>
        </p:blipFill>
        <p:spPr>
          <a:xfrm>
            <a:off x="0" y="3001270"/>
            <a:ext cx="9144000" cy="1826887"/>
          </a:xfrm>
          <a:prstGeom prst="rect">
            <a:avLst/>
          </a:prstGeom>
        </p:spPr>
      </p:pic>
      <p:pic>
        <p:nvPicPr>
          <p:cNvPr id="9" name="Picture 8"/>
          <p:cNvPicPr>
            <a:picLocks noChangeAspect="1"/>
          </p:cNvPicPr>
          <p:nvPr/>
        </p:nvPicPr>
        <p:blipFill>
          <a:blip r:embed="rId5"/>
          <a:stretch>
            <a:fillRect/>
          </a:stretch>
        </p:blipFill>
        <p:spPr>
          <a:xfrm>
            <a:off x="11870" y="4191590"/>
            <a:ext cx="9144000" cy="1708534"/>
          </a:xfrm>
          <a:prstGeom prst="rect">
            <a:avLst/>
          </a:prstGeom>
        </p:spPr>
      </p:pic>
      <p:pic>
        <p:nvPicPr>
          <p:cNvPr id="10" name="Picture 9"/>
          <p:cNvPicPr>
            <a:picLocks noChangeAspect="1"/>
          </p:cNvPicPr>
          <p:nvPr/>
        </p:nvPicPr>
        <p:blipFill>
          <a:blip r:embed="rId6"/>
          <a:stretch>
            <a:fillRect/>
          </a:stretch>
        </p:blipFill>
        <p:spPr>
          <a:xfrm>
            <a:off x="56442" y="5348112"/>
            <a:ext cx="9099428" cy="1496397"/>
          </a:xfrm>
          <a:prstGeom prst="rect">
            <a:avLst/>
          </a:prstGeom>
        </p:spPr>
      </p:pic>
      <p:sp>
        <p:nvSpPr>
          <p:cNvPr id="2" name="Rectangle 1"/>
          <p:cNvSpPr/>
          <p:nvPr/>
        </p:nvSpPr>
        <p:spPr>
          <a:xfrm>
            <a:off x="14109" y="6577167"/>
            <a:ext cx="9256889" cy="276999"/>
          </a:xfrm>
          <a:prstGeom prst="rect">
            <a:avLst/>
          </a:prstGeom>
        </p:spPr>
        <p:txBody>
          <a:bodyPr wrap="square">
            <a:spAutoFit/>
          </a:bodyPr>
          <a:lstStyle/>
          <a:p>
            <a:r>
              <a:rPr lang="en-US" sz="1200" dirty="0" smtClean="0"/>
              <a:t>Source: </a:t>
            </a:r>
            <a:r>
              <a:rPr lang="en-US" sz="1200" dirty="0" smtClean="0">
                <a:hlinkClick r:id="rId7"/>
              </a:rPr>
              <a:t>www.endeavor.org</a:t>
            </a:r>
            <a:r>
              <a:rPr lang="en-US" sz="1200" dirty="0">
                <a:hlinkClick r:id="rId7"/>
              </a:rPr>
              <a:t>/blog/our-current-impact-report</a:t>
            </a:r>
            <a:r>
              <a:rPr lang="en-US" sz="1200" dirty="0" smtClean="0">
                <a:hlinkClick r:id="rId7"/>
              </a:rPr>
              <a:t>/</a:t>
            </a:r>
            <a:r>
              <a:rPr lang="en-US" sz="1200" dirty="0" smtClean="0"/>
              <a:t> </a:t>
            </a:r>
            <a:endParaRPr lang="en-US" sz="1200" dirty="0"/>
          </a:p>
        </p:txBody>
      </p:sp>
      <p:sp>
        <p:nvSpPr>
          <p:cNvPr id="4" name="Rectangle 3"/>
          <p:cNvSpPr/>
          <p:nvPr/>
        </p:nvSpPr>
        <p:spPr>
          <a:xfrm>
            <a:off x="14109" y="5348112"/>
            <a:ext cx="9017000" cy="14775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4109" y="4135145"/>
            <a:ext cx="9017000" cy="13681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0" y="1939465"/>
            <a:ext cx="9017000" cy="11244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6442" y="3034172"/>
            <a:ext cx="9017000" cy="14963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128889" y="661811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0058964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13"/>
                                        </p:tgtEl>
                                        <p:attrNameLst>
                                          <p:attrName>ppt_x</p:attrName>
                                        </p:attrNameLst>
                                      </p:cBhvr>
                                      <p:tavLst>
                                        <p:tav tm="0">
                                          <p:val>
                                            <p:strVal val="ppt_x"/>
                                          </p:val>
                                        </p:tav>
                                        <p:tav tm="100000">
                                          <p:val>
                                            <p:strVal val="ppt_x"/>
                                          </p:val>
                                        </p:tav>
                                      </p:tavLst>
                                    </p:anim>
                                    <p:anim calcmode="lin" valueType="num">
                                      <p:cBhvr additive="base">
                                        <p:cTn id="7" dur="500"/>
                                        <p:tgtEl>
                                          <p:spTgt spid="13"/>
                                        </p:tgtEl>
                                        <p:attrNameLst>
                                          <p:attrName>ppt_y</p:attrName>
                                        </p:attrNameLst>
                                      </p:cBhvr>
                                      <p:tavLst>
                                        <p:tav tm="0">
                                          <p:val>
                                            <p:strVal val="ppt_y"/>
                                          </p:val>
                                        </p:tav>
                                        <p:tav tm="100000">
                                          <p:val>
                                            <p:strVal val="1+ppt_h/2"/>
                                          </p:val>
                                        </p:tav>
                                      </p:tavLst>
                                    </p:anim>
                                    <p:set>
                                      <p:cBhvr>
                                        <p:cTn id="8" dur="1" fill="hold">
                                          <p:stCondLst>
                                            <p:cond delay="499"/>
                                          </p:stCondLst>
                                        </p:cTn>
                                        <p:tgtEl>
                                          <p:spTgt spid="13"/>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500"/>
                                        <p:tgtEl>
                                          <p:spTgt spid="14"/>
                                        </p:tgtEl>
                                        <p:attrNameLst>
                                          <p:attrName>ppt_x</p:attrName>
                                        </p:attrNameLst>
                                      </p:cBhvr>
                                      <p:tavLst>
                                        <p:tav tm="0">
                                          <p:val>
                                            <p:strVal val="ppt_x"/>
                                          </p:val>
                                        </p:tav>
                                        <p:tav tm="100000">
                                          <p:val>
                                            <p:strVal val="ppt_x"/>
                                          </p:val>
                                        </p:tav>
                                      </p:tavLst>
                                    </p:anim>
                                    <p:anim calcmode="lin" valueType="num">
                                      <p:cBhvr additive="base">
                                        <p:cTn id="13" dur="500"/>
                                        <p:tgtEl>
                                          <p:spTgt spid="14"/>
                                        </p:tgtEl>
                                        <p:attrNameLst>
                                          <p:attrName>ppt_y</p:attrName>
                                        </p:attrNameLst>
                                      </p:cBhvr>
                                      <p:tavLst>
                                        <p:tav tm="0">
                                          <p:val>
                                            <p:strVal val="ppt_y"/>
                                          </p:val>
                                        </p:tav>
                                        <p:tav tm="100000">
                                          <p:val>
                                            <p:strVal val="1+ppt_h/2"/>
                                          </p:val>
                                        </p:tav>
                                      </p:tavLst>
                                    </p:anim>
                                    <p:set>
                                      <p:cBhvr>
                                        <p:cTn id="14" dur="1" fill="hold">
                                          <p:stCondLst>
                                            <p:cond delay="499"/>
                                          </p:stCondLst>
                                        </p:cTn>
                                        <p:tgtEl>
                                          <p:spTgt spid="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11"/>
                                        </p:tgtEl>
                                        <p:attrNameLst>
                                          <p:attrName>ppt_x</p:attrName>
                                        </p:attrNameLst>
                                      </p:cBhvr>
                                      <p:tavLst>
                                        <p:tav tm="0">
                                          <p:val>
                                            <p:strVal val="ppt_x"/>
                                          </p:val>
                                        </p:tav>
                                        <p:tav tm="100000">
                                          <p:val>
                                            <p:strVal val="ppt_x"/>
                                          </p:val>
                                        </p:tav>
                                      </p:tavLst>
                                    </p:anim>
                                    <p:anim calcmode="lin" valueType="num">
                                      <p:cBhvr additive="base">
                                        <p:cTn id="19" dur="500"/>
                                        <p:tgtEl>
                                          <p:spTgt spid="11"/>
                                        </p:tgtEl>
                                        <p:attrNameLst>
                                          <p:attrName>ppt_y</p:attrName>
                                        </p:attrNameLst>
                                      </p:cBhvr>
                                      <p:tavLst>
                                        <p:tav tm="0">
                                          <p:val>
                                            <p:strVal val="ppt_y"/>
                                          </p:val>
                                        </p:tav>
                                        <p:tav tm="100000">
                                          <p:val>
                                            <p:strVal val="1+ppt_h/2"/>
                                          </p:val>
                                        </p:tav>
                                      </p:tavLst>
                                    </p:anim>
                                    <p:set>
                                      <p:cBhvr>
                                        <p:cTn id="20" dur="1" fill="hold">
                                          <p:stCondLst>
                                            <p:cond delay="499"/>
                                          </p:stCondLst>
                                        </p:cTn>
                                        <p:tgtEl>
                                          <p:spTgt spid="11"/>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grpId="0"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868" y="443970"/>
            <a:ext cx="8229600" cy="1143000"/>
          </a:xfrm>
        </p:spPr>
        <p:txBody>
          <a:bodyPr/>
          <a:lstStyle/>
          <a:p>
            <a:r>
              <a:rPr lang="en-US" sz="2800" b="1" dirty="0" smtClean="0"/>
              <a:t>Challenges in Catalyzing High Impact Innovation in Mexico</a:t>
            </a:r>
            <a:endParaRPr lang="en-US" sz="2800" b="1" dirty="0"/>
          </a:p>
        </p:txBody>
      </p:sp>
      <p:sp>
        <p:nvSpPr>
          <p:cNvPr id="4" name="Slide Number Placeholder 3"/>
          <p:cNvSpPr>
            <a:spLocks noGrp="1"/>
          </p:cNvSpPr>
          <p:nvPr>
            <p:ph type="sldNum" sz="quarter" idx="12"/>
          </p:nvPr>
        </p:nvSpPr>
        <p:spPr/>
        <p:txBody>
          <a:bodyPr/>
          <a:lstStyle/>
          <a:p>
            <a:fld id="{7FD04A39-1E3B-4437-9522-42BABC50E5E7}" type="slidenum">
              <a:rPr lang="en-US" smtClean="0"/>
              <a:pPr/>
              <a:t>15</a:t>
            </a:fld>
            <a:endParaRPr lang="en-US" dirty="0"/>
          </a:p>
        </p:txBody>
      </p:sp>
      <p:sp>
        <p:nvSpPr>
          <p:cNvPr id="5" name="TextBox 4"/>
          <p:cNvSpPr txBox="1"/>
          <p:nvPr/>
        </p:nvSpPr>
        <p:spPr>
          <a:xfrm>
            <a:off x="183443" y="1848556"/>
            <a:ext cx="8847667" cy="3970318"/>
          </a:xfrm>
          <a:prstGeom prst="rect">
            <a:avLst/>
          </a:prstGeom>
          <a:noFill/>
        </p:spPr>
        <p:txBody>
          <a:bodyPr wrap="square" rtlCol="0">
            <a:spAutoFit/>
          </a:bodyPr>
          <a:lstStyle/>
          <a:p>
            <a:pPr marL="285750" indent="-285750">
              <a:buFont typeface="Arial"/>
              <a:buChar char="•"/>
            </a:pPr>
            <a:r>
              <a:rPr lang="en-US" dirty="0" smtClean="0"/>
              <a:t>Confusion about the definition of entrepreneurship</a:t>
            </a:r>
          </a:p>
          <a:p>
            <a:pPr marL="285750" indent="-285750">
              <a:buFont typeface="Arial"/>
              <a:buChar char="•"/>
            </a:pPr>
            <a:endParaRPr lang="en-US" dirty="0"/>
          </a:p>
          <a:p>
            <a:pPr marL="285750" indent="-285750">
              <a:buFont typeface="Arial"/>
              <a:buChar char="•"/>
            </a:pPr>
            <a:r>
              <a:rPr lang="en-US" dirty="0" smtClean="0"/>
              <a:t>Cultural norm that punishes “failure.”</a:t>
            </a:r>
          </a:p>
          <a:p>
            <a:pPr lvl="1"/>
            <a:endParaRPr lang="en-US" dirty="0"/>
          </a:p>
          <a:p>
            <a:pPr marL="285750" lvl="1" indent="-285750">
              <a:buFont typeface="Arial"/>
              <a:buChar char="•"/>
            </a:pPr>
            <a:r>
              <a:rPr lang="en-US" dirty="0" smtClean="0"/>
              <a:t>Lack of financial assistance (75% of new businesses started without financial aid)</a:t>
            </a:r>
          </a:p>
          <a:p>
            <a:pPr marL="285750" lvl="1" indent="-285750">
              <a:buFont typeface="Arial"/>
              <a:buChar char="•"/>
            </a:pPr>
            <a:endParaRPr lang="en-US" dirty="0"/>
          </a:p>
          <a:p>
            <a:pPr marL="285750" lvl="1" indent="-285750">
              <a:buFont typeface="Arial"/>
              <a:buChar char="•"/>
            </a:pPr>
            <a:r>
              <a:rPr lang="en-US" dirty="0" smtClean="0"/>
              <a:t>Low rate of breakthrough innovation and new business creation among established businesses</a:t>
            </a:r>
          </a:p>
          <a:p>
            <a:pPr marL="285750" lvl="1" indent="-285750">
              <a:buFont typeface="Arial"/>
              <a:buChar char="•"/>
            </a:pPr>
            <a:endParaRPr lang="en-US" dirty="0"/>
          </a:p>
          <a:p>
            <a:pPr marL="285750" lvl="1" indent="-285750">
              <a:buFont typeface="Arial"/>
              <a:buChar char="•"/>
            </a:pPr>
            <a:r>
              <a:rPr lang="en-US" dirty="0" smtClean="0"/>
              <a:t>Large number of family businesses, which limits broad-based wealth creation</a:t>
            </a:r>
          </a:p>
          <a:p>
            <a:pPr marL="285750" lvl="1" indent="-285750">
              <a:buFont typeface="Arial"/>
              <a:buChar char="•"/>
            </a:pPr>
            <a:endParaRPr lang="en-US" dirty="0"/>
          </a:p>
          <a:p>
            <a:pPr marL="285750" lvl="1" indent="-285750">
              <a:buFont typeface="Arial"/>
              <a:buChar char="•"/>
            </a:pPr>
            <a:r>
              <a:rPr lang="en-US" dirty="0" smtClean="0"/>
              <a:t>Large number of businesses that operate in the informal sector of the economy</a:t>
            </a:r>
          </a:p>
          <a:p>
            <a:pPr marL="285750" indent="-285750">
              <a:buFont typeface="Arial"/>
              <a:buChar char="•"/>
            </a:pPr>
            <a:endParaRPr lang="en-US" dirty="0" smtClean="0"/>
          </a:p>
          <a:p>
            <a:pPr marL="285750" indent="-285750">
              <a:buFont typeface="Arial"/>
              <a:buChar char="•"/>
            </a:pPr>
            <a:endParaRPr lang="en-US" dirty="0"/>
          </a:p>
        </p:txBody>
      </p:sp>
      <p:sp>
        <p:nvSpPr>
          <p:cNvPr id="6" name="TextBox 5"/>
          <p:cNvSpPr txBox="1"/>
          <p:nvPr/>
        </p:nvSpPr>
        <p:spPr>
          <a:xfrm>
            <a:off x="-1" y="6369136"/>
            <a:ext cx="8888529" cy="246221"/>
          </a:xfrm>
          <a:prstGeom prst="rect">
            <a:avLst/>
          </a:prstGeom>
          <a:noFill/>
        </p:spPr>
        <p:txBody>
          <a:bodyPr wrap="square" rtlCol="0">
            <a:spAutoFit/>
          </a:bodyPr>
          <a:lstStyle/>
          <a:p>
            <a:r>
              <a:rPr lang="en-US" sz="1000" dirty="0" smtClean="0"/>
              <a:t>Source: “An Educational Agenda for Fostering Entrepreneurship in Mexico,” </a:t>
            </a:r>
            <a:r>
              <a:rPr lang="en-US" sz="1000" i="1" dirty="0" smtClean="0"/>
              <a:t>ONE Repor</a:t>
            </a:r>
            <a:r>
              <a:rPr lang="en-US" sz="1000" dirty="0" smtClean="0"/>
              <a:t>t, July 2014. </a:t>
            </a:r>
            <a:endParaRPr lang="en-US" sz="1000" dirty="0"/>
          </a:p>
        </p:txBody>
      </p:sp>
      <p:sp>
        <p:nvSpPr>
          <p:cNvPr id="7" name="Hexagon 6"/>
          <p:cNvSpPr/>
          <p:nvPr/>
        </p:nvSpPr>
        <p:spPr>
          <a:xfrm>
            <a:off x="123378" y="5437165"/>
            <a:ext cx="958521" cy="812797"/>
          </a:xfrm>
          <a:prstGeom prst="hexagon">
            <a:avLst/>
          </a:prstGeom>
          <a:solidFill>
            <a:srgbClr val="64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rPr>
              <a:t>Stop &amp; Think</a:t>
            </a:r>
            <a:endParaRPr lang="en-US" sz="1400" b="1" dirty="0">
              <a:solidFill>
                <a:schemeClr val="bg1"/>
              </a:solidFill>
            </a:endParaRPr>
          </a:p>
        </p:txBody>
      </p:sp>
      <p:sp>
        <p:nvSpPr>
          <p:cNvPr id="8" name="TextBox 7"/>
          <p:cNvSpPr txBox="1"/>
          <p:nvPr/>
        </p:nvSpPr>
        <p:spPr>
          <a:xfrm>
            <a:off x="1194787" y="5822817"/>
            <a:ext cx="8062101" cy="338554"/>
          </a:xfrm>
          <a:prstGeom prst="rect">
            <a:avLst/>
          </a:prstGeom>
          <a:noFill/>
        </p:spPr>
        <p:txBody>
          <a:bodyPr wrap="square" rtlCol="0">
            <a:spAutoFit/>
          </a:bodyPr>
          <a:lstStyle/>
          <a:p>
            <a:r>
              <a:rPr lang="en-US" sz="1600" dirty="0" smtClean="0"/>
              <a:t>What can be done to overcome these challenges?</a:t>
            </a:r>
          </a:p>
        </p:txBody>
      </p:sp>
      <p:sp>
        <p:nvSpPr>
          <p:cNvPr id="9" name="TextBox 8"/>
          <p:cNvSpPr txBox="1"/>
          <p:nvPr/>
        </p:nvSpPr>
        <p:spPr>
          <a:xfrm>
            <a:off x="1194787" y="5512375"/>
            <a:ext cx="8062101" cy="338554"/>
          </a:xfrm>
          <a:prstGeom prst="rect">
            <a:avLst/>
          </a:prstGeom>
          <a:noFill/>
        </p:spPr>
        <p:txBody>
          <a:bodyPr wrap="square" rtlCol="0">
            <a:spAutoFit/>
          </a:bodyPr>
          <a:lstStyle/>
          <a:p>
            <a:r>
              <a:rPr lang="en-US" sz="1600" dirty="0" smtClean="0"/>
              <a:t>Any other challenges?</a:t>
            </a:r>
          </a:p>
        </p:txBody>
      </p:sp>
    </p:spTree>
    <p:extLst>
      <p:ext uri="{BB962C8B-B14F-4D97-AF65-F5344CB8AC3E}">
        <p14:creationId xmlns:p14="http://schemas.microsoft.com/office/powerpoint/2010/main" val="19474419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5535" y="274638"/>
            <a:ext cx="8229600" cy="1143000"/>
          </a:xfrm>
        </p:spPr>
        <p:txBody>
          <a:bodyPr>
            <a:normAutofit/>
          </a:bodyPr>
          <a:lstStyle/>
          <a:p>
            <a:r>
              <a:rPr lang="en-US" sz="2800" b="1" dirty="0" smtClean="0"/>
              <a:t>Hypothesis-Driven Entrepreneurship</a:t>
            </a:r>
            <a:br>
              <a:rPr lang="en-US" sz="2800" b="1" dirty="0" smtClean="0"/>
            </a:br>
            <a:r>
              <a:rPr lang="en-US" sz="2400" b="1" dirty="0" smtClean="0"/>
              <a:t>Turning “Failure” to “Fast-Cycled Learning”</a:t>
            </a:r>
            <a:r>
              <a:rPr lang="en-US" sz="2800" b="1" dirty="0" smtClean="0"/>
              <a:t> </a:t>
            </a:r>
            <a:endParaRPr lang="en-US" sz="2800" b="1" dirty="0"/>
          </a:p>
        </p:txBody>
      </p:sp>
      <p:sp>
        <p:nvSpPr>
          <p:cNvPr id="6" name="TextBox 5"/>
          <p:cNvSpPr txBox="1"/>
          <p:nvPr/>
        </p:nvSpPr>
        <p:spPr>
          <a:xfrm>
            <a:off x="0" y="4141186"/>
            <a:ext cx="1726169" cy="923330"/>
          </a:xfrm>
          <a:prstGeom prst="rect">
            <a:avLst/>
          </a:prstGeom>
          <a:noFill/>
        </p:spPr>
        <p:txBody>
          <a:bodyPr wrap="square" rtlCol="0">
            <a:spAutoFit/>
          </a:bodyPr>
          <a:lstStyle/>
          <a:p>
            <a:pPr algn="ctr"/>
            <a:r>
              <a:rPr lang="en-US" dirty="0" smtClean="0"/>
              <a:t>Identify and Shape Opportunities</a:t>
            </a:r>
            <a:endParaRPr lang="en-US" dirty="0"/>
          </a:p>
        </p:txBody>
      </p:sp>
      <p:sp>
        <p:nvSpPr>
          <p:cNvPr id="8" name="TextBox 7"/>
          <p:cNvSpPr txBox="1"/>
          <p:nvPr/>
        </p:nvSpPr>
        <p:spPr>
          <a:xfrm>
            <a:off x="1700769" y="3998078"/>
            <a:ext cx="1551940" cy="2031325"/>
          </a:xfrm>
          <a:prstGeom prst="rect">
            <a:avLst/>
          </a:prstGeom>
          <a:noFill/>
        </p:spPr>
        <p:txBody>
          <a:bodyPr wrap="square" rtlCol="0">
            <a:spAutoFit/>
          </a:bodyPr>
          <a:lstStyle/>
          <a:p>
            <a:pPr algn="ctr"/>
            <a:r>
              <a:rPr lang="en-US" dirty="0" smtClean="0"/>
              <a:t>Design Experiments to Test</a:t>
            </a:r>
          </a:p>
          <a:p>
            <a:pPr algn="ctr"/>
            <a:r>
              <a:rPr lang="en-US" dirty="0" smtClean="0"/>
              <a:t>Business Model Assumptions/ Uncertainties</a:t>
            </a:r>
          </a:p>
        </p:txBody>
      </p:sp>
      <p:sp>
        <p:nvSpPr>
          <p:cNvPr id="10" name="TextBox 9"/>
          <p:cNvSpPr txBox="1"/>
          <p:nvPr/>
        </p:nvSpPr>
        <p:spPr>
          <a:xfrm>
            <a:off x="3711711" y="4141186"/>
            <a:ext cx="1717225" cy="1754327"/>
          </a:xfrm>
          <a:prstGeom prst="rect">
            <a:avLst/>
          </a:prstGeom>
          <a:noFill/>
        </p:spPr>
        <p:txBody>
          <a:bodyPr wrap="square" rtlCol="0">
            <a:spAutoFit/>
          </a:bodyPr>
          <a:lstStyle/>
          <a:p>
            <a:r>
              <a:rPr lang="en-US" dirty="0" smtClean="0"/>
              <a:t>Identify &amp; Test Hypotheses Using </a:t>
            </a:r>
            <a:r>
              <a:rPr lang="en-US" b="1" i="1" dirty="0" smtClean="0"/>
              <a:t>Minimum Viable Product</a:t>
            </a:r>
            <a:endParaRPr lang="en-US" b="1" i="1" dirty="0"/>
          </a:p>
        </p:txBody>
      </p:sp>
      <p:sp>
        <p:nvSpPr>
          <p:cNvPr id="11" name="Right Arrow 10"/>
          <p:cNvSpPr/>
          <p:nvPr/>
        </p:nvSpPr>
        <p:spPr>
          <a:xfrm>
            <a:off x="1292214" y="3076820"/>
            <a:ext cx="357755" cy="330937"/>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3201908" y="3076820"/>
            <a:ext cx="357755" cy="330937"/>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a:off x="5608874" y="2241842"/>
            <a:ext cx="456138" cy="375658"/>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ight Arrow 13"/>
          <p:cNvSpPr/>
          <p:nvPr/>
        </p:nvSpPr>
        <p:spPr>
          <a:xfrm>
            <a:off x="5608874" y="2885828"/>
            <a:ext cx="456138" cy="37565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ight Arrow 14"/>
          <p:cNvSpPr/>
          <p:nvPr/>
        </p:nvSpPr>
        <p:spPr>
          <a:xfrm>
            <a:off x="5608874" y="3592423"/>
            <a:ext cx="456138" cy="375658"/>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Arrow 15"/>
          <p:cNvSpPr/>
          <p:nvPr/>
        </p:nvSpPr>
        <p:spPr>
          <a:xfrm>
            <a:off x="5608874" y="4325852"/>
            <a:ext cx="456138" cy="375658"/>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6198642" y="2241842"/>
            <a:ext cx="982764" cy="369332"/>
          </a:xfrm>
          <a:prstGeom prst="rect">
            <a:avLst/>
          </a:prstGeom>
          <a:noFill/>
        </p:spPr>
        <p:txBody>
          <a:bodyPr wrap="square" rtlCol="0">
            <a:spAutoFit/>
          </a:bodyPr>
          <a:lstStyle/>
          <a:p>
            <a:r>
              <a:rPr lang="en-US" dirty="0" smtClean="0"/>
              <a:t>Refine</a:t>
            </a:r>
            <a:endParaRPr lang="en-US" dirty="0"/>
          </a:p>
        </p:txBody>
      </p:sp>
      <p:sp>
        <p:nvSpPr>
          <p:cNvPr id="18" name="TextBox 17"/>
          <p:cNvSpPr txBox="1"/>
          <p:nvPr/>
        </p:nvSpPr>
        <p:spPr>
          <a:xfrm>
            <a:off x="6198642" y="2892154"/>
            <a:ext cx="982764" cy="369332"/>
          </a:xfrm>
          <a:prstGeom prst="rect">
            <a:avLst/>
          </a:prstGeom>
          <a:noFill/>
        </p:spPr>
        <p:txBody>
          <a:bodyPr wrap="square" rtlCol="0">
            <a:spAutoFit/>
          </a:bodyPr>
          <a:lstStyle/>
          <a:p>
            <a:r>
              <a:rPr lang="en-US" dirty="0" smtClean="0"/>
              <a:t>Kill</a:t>
            </a:r>
            <a:endParaRPr lang="en-US" dirty="0"/>
          </a:p>
        </p:txBody>
      </p:sp>
      <p:sp>
        <p:nvSpPr>
          <p:cNvPr id="19" name="TextBox 18"/>
          <p:cNvSpPr txBox="1"/>
          <p:nvPr/>
        </p:nvSpPr>
        <p:spPr>
          <a:xfrm>
            <a:off x="6166722" y="3494855"/>
            <a:ext cx="2335227" cy="646331"/>
          </a:xfrm>
          <a:prstGeom prst="rect">
            <a:avLst/>
          </a:prstGeom>
          <a:noFill/>
        </p:spPr>
        <p:txBody>
          <a:bodyPr wrap="square" rtlCol="0">
            <a:spAutoFit/>
          </a:bodyPr>
          <a:lstStyle/>
          <a:p>
            <a:r>
              <a:rPr lang="en-US" b="1" i="1" dirty="0" smtClean="0"/>
              <a:t>Product-Market Fit</a:t>
            </a:r>
            <a:r>
              <a:rPr lang="en-US" i="1" dirty="0" smtClean="0"/>
              <a:t>: </a:t>
            </a:r>
            <a:r>
              <a:rPr lang="en-US" dirty="0" smtClean="0"/>
              <a:t>Proceed with Scaling</a:t>
            </a:r>
            <a:endParaRPr lang="en-US" dirty="0"/>
          </a:p>
        </p:txBody>
      </p:sp>
      <p:sp>
        <p:nvSpPr>
          <p:cNvPr id="20" name="TextBox 19"/>
          <p:cNvSpPr txBox="1"/>
          <p:nvPr/>
        </p:nvSpPr>
        <p:spPr>
          <a:xfrm>
            <a:off x="6198642" y="4332178"/>
            <a:ext cx="2592308" cy="369332"/>
          </a:xfrm>
          <a:prstGeom prst="rect">
            <a:avLst/>
          </a:prstGeom>
          <a:noFill/>
        </p:spPr>
        <p:txBody>
          <a:bodyPr wrap="square" rtlCol="0">
            <a:spAutoFit/>
          </a:bodyPr>
          <a:lstStyle/>
          <a:p>
            <a:r>
              <a:rPr lang="en-US" dirty="0" smtClean="0"/>
              <a:t>Conduct Next Test</a:t>
            </a:r>
            <a:endParaRPr lang="en-US" dirty="0"/>
          </a:p>
        </p:txBody>
      </p:sp>
      <p:cxnSp>
        <p:nvCxnSpPr>
          <p:cNvPr id="22" name="Straight Connector 21"/>
          <p:cNvCxnSpPr/>
          <p:nvPr/>
        </p:nvCxnSpPr>
        <p:spPr>
          <a:xfrm rot="16200000" flipV="1">
            <a:off x="6520596" y="1906198"/>
            <a:ext cx="310431" cy="8944"/>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0800000">
            <a:off x="2468511" y="1753072"/>
            <a:ext cx="4212568" cy="2382"/>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5400000">
            <a:off x="2131012" y="2062709"/>
            <a:ext cx="678174" cy="1588"/>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6781885" y="5064516"/>
            <a:ext cx="1" cy="1441289"/>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a:off x="4739416" y="6491516"/>
            <a:ext cx="2066035"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rot="5400000" flipH="1" flipV="1">
            <a:off x="4436190" y="6231915"/>
            <a:ext cx="543015" cy="1589"/>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38" name="Slide Number Placeholder 37"/>
          <p:cNvSpPr>
            <a:spLocks noGrp="1"/>
          </p:cNvSpPr>
          <p:nvPr>
            <p:ph type="sldNum" sz="quarter" idx="12"/>
          </p:nvPr>
        </p:nvSpPr>
        <p:spPr/>
        <p:txBody>
          <a:bodyPr/>
          <a:lstStyle/>
          <a:p>
            <a:fld id="{13D04B05-0D0C-0443-A6B9-F622050F92E6}" type="slidenum">
              <a:rPr lang="en-US" smtClean="0"/>
              <a:pPr/>
              <a:t>16</a:t>
            </a:fld>
            <a:endParaRPr lang="en-US"/>
          </a:p>
        </p:txBody>
      </p:sp>
      <p:sp>
        <p:nvSpPr>
          <p:cNvPr id="27" name="Right Arrow 26"/>
          <p:cNvSpPr/>
          <p:nvPr/>
        </p:nvSpPr>
        <p:spPr>
          <a:xfrm>
            <a:off x="8474512" y="3622420"/>
            <a:ext cx="456138" cy="375658"/>
          </a:xfrm>
          <a:prstGeom prst="right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9" name="Diagram 28"/>
          <p:cNvGraphicFramePr/>
          <p:nvPr>
            <p:extLst>
              <p:ext uri="{D42A27DB-BD31-4B8C-83A1-F6EECF244321}">
                <p14:modId xmlns:p14="http://schemas.microsoft.com/office/powerpoint/2010/main" val="1371937942"/>
              </p:ext>
            </p:extLst>
          </p:nvPr>
        </p:nvGraphicFramePr>
        <p:xfrm>
          <a:off x="2919491" y="1926647"/>
          <a:ext cx="2935209" cy="2066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8" name="Picture 4" descr="nzfvyirc[1]"/>
          <p:cNvPicPr>
            <a:picLocks noChangeAspect="1" noChangeArrowheads="1"/>
          </p:cNvPicPr>
          <p:nvPr/>
        </p:nvPicPr>
        <p:blipFill>
          <a:blip r:embed="rId7" cstate="print"/>
          <a:srcRect/>
          <a:stretch>
            <a:fillRect/>
          </a:stretch>
        </p:blipFill>
        <p:spPr bwMode="auto">
          <a:xfrm>
            <a:off x="360128" y="2579110"/>
            <a:ext cx="833672" cy="1255427"/>
          </a:xfrm>
          <a:prstGeom prst="rect">
            <a:avLst/>
          </a:prstGeom>
          <a:noFill/>
          <a:ln w="9525">
            <a:noFill/>
            <a:miter lim="800000"/>
            <a:headEnd/>
            <a:tailEnd/>
          </a:ln>
        </p:spPr>
      </p:pic>
      <p:pic>
        <p:nvPicPr>
          <p:cNvPr id="33" name="Picture 6" descr="MCj01493960000[1]"/>
          <p:cNvPicPr>
            <a:picLocks noChangeAspect="1" noChangeArrowheads="1"/>
          </p:cNvPicPr>
          <p:nvPr/>
        </p:nvPicPr>
        <p:blipFill>
          <a:blip r:embed="rId8" cstate="print"/>
          <a:srcRect/>
          <a:stretch>
            <a:fillRect/>
          </a:stretch>
        </p:blipFill>
        <p:spPr bwMode="auto">
          <a:xfrm>
            <a:off x="1811483" y="2860095"/>
            <a:ext cx="1362367" cy="828181"/>
          </a:xfrm>
          <a:prstGeom prst="rect">
            <a:avLst/>
          </a:prstGeom>
          <a:noFill/>
          <a:ln w="9525">
            <a:noFill/>
            <a:miter lim="800000"/>
            <a:headEnd/>
            <a:tailEnd/>
          </a:ln>
        </p:spPr>
      </p:pic>
    </p:spTree>
    <p:extLst>
      <p:ext uri="{BB962C8B-B14F-4D97-AF65-F5344CB8AC3E}">
        <p14:creationId xmlns:p14="http://schemas.microsoft.com/office/powerpoint/2010/main" val="366544900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868" y="331082"/>
            <a:ext cx="8229600" cy="1143000"/>
          </a:xfrm>
        </p:spPr>
        <p:txBody>
          <a:bodyPr/>
          <a:lstStyle/>
          <a:p>
            <a:r>
              <a:rPr lang="en-US" sz="2800" b="1" dirty="0" smtClean="0"/>
              <a:t>Traditional Capital Lifecycle</a:t>
            </a:r>
            <a:endParaRPr lang="en-US" sz="2800" b="1" dirty="0"/>
          </a:p>
        </p:txBody>
      </p:sp>
      <p:sp>
        <p:nvSpPr>
          <p:cNvPr id="4" name="Slide Number Placeholder 3"/>
          <p:cNvSpPr>
            <a:spLocks noGrp="1"/>
          </p:cNvSpPr>
          <p:nvPr>
            <p:ph type="sldNum" sz="quarter" idx="12"/>
          </p:nvPr>
        </p:nvSpPr>
        <p:spPr/>
        <p:txBody>
          <a:bodyPr/>
          <a:lstStyle/>
          <a:p>
            <a:fld id="{E8B8CCE4-89A9-4F6C-B06F-8277190B7DE9}" type="slidenum">
              <a:rPr lang="en-US" smtClean="0"/>
              <a:pPr/>
              <a:t>17</a:t>
            </a:fld>
            <a:endParaRPr lang="en-US" dirty="0"/>
          </a:p>
        </p:txBody>
      </p:sp>
      <p:sp>
        <p:nvSpPr>
          <p:cNvPr id="5" name="Text Box 5"/>
          <p:cNvSpPr txBox="1">
            <a:spLocks noChangeArrowheads="1"/>
          </p:cNvSpPr>
          <p:nvPr/>
        </p:nvSpPr>
        <p:spPr bwMode="auto">
          <a:xfrm>
            <a:off x="884238" y="3081640"/>
            <a:ext cx="1173162" cy="517525"/>
          </a:xfrm>
          <a:prstGeom prst="rect">
            <a:avLst/>
          </a:prstGeom>
          <a:noFill/>
          <a:ln w="9525">
            <a:noFill/>
            <a:miter lim="800000"/>
            <a:headEnd/>
            <a:tailEnd/>
          </a:ln>
        </p:spPr>
        <p:txBody>
          <a:bodyPr>
            <a:spAutoFit/>
          </a:bodyPr>
          <a:lstStyle/>
          <a:p>
            <a:pPr algn="ctr"/>
            <a:r>
              <a:rPr lang="en-US" sz="1400"/>
              <a:t>Idea to Opportunity</a:t>
            </a:r>
          </a:p>
        </p:txBody>
      </p:sp>
      <p:sp>
        <p:nvSpPr>
          <p:cNvPr id="6" name="Text Box 6"/>
          <p:cNvSpPr txBox="1">
            <a:spLocks noChangeArrowheads="1"/>
          </p:cNvSpPr>
          <p:nvPr/>
        </p:nvSpPr>
        <p:spPr bwMode="auto">
          <a:xfrm>
            <a:off x="6493932" y="2974043"/>
            <a:ext cx="613607" cy="307777"/>
          </a:xfrm>
          <a:prstGeom prst="rect">
            <a:avLst/>
          </a:prstGeom>
          <a:noFill/>
          <a:ln w="9525">
            <a:noFill/>
            <a:miter lim="800000"/>
            <a:headEnd/>
            <a:tailEnd/>
          </a:ln>
        </p:spPr>
        <p:txBody>
          <a:bodyPr wrap="none">
            <a:spAutoFit/>
          </a:bodyPr>
          <a:lstStyle/>
          <a:p>
            <a:r>
              <a:rPr lang="en-US" sz="1400" dirty="0" smtClean="0"/>
              <a:t>Grow</a:t>
            </a:r>
            <a:endParaRPr lang="en-US" sz="1400" dirty="0"/>
          </a:p>
        </p:txBody>
      </p:sp>
      <p:sp>
        <p:nvSpPr>
          <p:cNvPr id="7" name="AutoShape 7"/>
          <p:cNvSpPr>
            <a:spLocks noChangeArrowheads="1"/>
          </p:cNvSpPr>
          <p:nvPr/>
        </p:nvSpPr>
        <p:spPr bwMode="auto">
          <a:xfrm>
            <a:off x="1084263" y="3608690"/>
            <a:ext cx="1039812" cy="573087"/>
          </a:xfrm>
          <a:prstGeom prst="chevron">
            <a:avLst>
              <a:gd name="adj" fmla="val 45360"/>
            </a:avLst>
          </a:prstGeom>
          <a:solidFill>
            <a:srgbClr val="EAEAEA"/>
          </a:solidFill>
          <a:ln w="9525">
            <a:solidFill>
              <a:schemeClr val="tx1"/>
            </a:solidFill>
            <a:miter lim="800000"/>
            <a:headEnd/>
            <a:tailEnd/>
          </a:ln>
        </p:spPr>
        <p:txBody>
          <a:bodyPr wrap="none" anchor="ctr"/>
          <a:lstStyle/>
          <a:p>
            <a:pPr algn="ctr"/>
            <a:r>
              <a:rPr lang="en-US" sz="1200"/>
              <a:t>Seed</a:t>
            </a:r>
          </a:p>
        </p:txBody>
      </p:sp>
      <p:sp>
        <p:nvSpPr>
          <p:cNvPr id="8" name="AutoShape 8"/>
          <p:cNvSpPr>
            <a:spLocks noChangeArrowheads="1"/>
          </p:cNvSpPr>
          <p:nvPr/>
        </p:nvSpPr>
        <p:spPr bwMode="auto">
          <a:xfrm>
            <a:off x="1981200" y="3608690"/>
            <a:ext cx="1039813" cy="573087"/>
          </a:xfrm>
          <a:prstGeom prst="chevron">
            <a:avLst>
              <a:gd name="adj" fmla="val 45360"/>
            </a:avLst>
          </a:prstGeom>
          <a:solidFill>
            <a:srgbClr val="EAEAEA"/>
          </a:solidFill>
          <a:ln w="9525">
            <a:solidFill>
              <a:schemeClr val="tx1"/>
            </a:solidFill>
            <a:miter lim="800000"/>
            <a:headEnd/>
            <a:tailEnd/>
          </a:ln>
        </p:spPr>
        <p:txBody>
          <a:bodyPr wrap="none" anchor="ctr"/>
          <a:lstStyle/>
          <a:p>
            <a:pPr algn="ctr"/>
            <a:r>
              <a:rPr lang="en-US" sz="1200"/>
              <a:t>Start-</a:t>
            </a:r>
          </a:p>
          <a:p>
            <a:pPr algn="ctr"/>
            <a:r>
              <a:rPr lang="en-US" sz="1200"/>
              <a:t>up</a:t>
            </a:r>
          </a:p>
        </p:txBody>
      </p:sp>
      <p:sp>
        <p:nvSpPr>
          <p:cNvPr id="9" name="AutoShape 9"/>
          <p:cNvSpPr>
            <a:spLocks noChangeArrowheads="1"/>
          </p:cNvSpPr>
          <p:nvPr/>
        </p:nvSpPr>
        <p:spPr bwMode="auto">
          <a:xfrm>
            <a:off x="7682442" y="3608690"/>
            <a:ext cx="1348670" cy="573087"/>
          </a:xfrm>
          <a:prstGeom prst="chevron">
            <a:avLst>
              <a:gd name="adj" fmla="val 48615"/>
            </a:avLst>
          </a:prstGeom>
          <a:solidFill>
            <a:srgbClr val="EAEAEA"/>
          </a:solidFill>
          <a:ln w="9525">
            <a:solidFill>
              <a:schemeClr val="tx1"/>
            </a:solidFill>
            <a:miter lim="800000"/>
            <a:headEnd/>
            <a:tailEnd/>
          </a:ln>
        </p:spPr>
        <p:txBody>
          <a:bodyPr wrap="none" anchor="ctr"/>
          <a:lstStyle/>
          <a:p>
            <a:pPr marL="288925" algn="ctr"/>
            <a:r>
              <a:rPr lang="en-US" sz="1200" dirty="0" smtClean="0"/>
              <a:t>  Transformation</a:t>
            </a:r>
          </a:p>
          <a:p>
            <a:pPr marL="288925" algn="ctr"/>
            <a:r>
              <a:rPr lang="en-US" sz="1200" dirty="0" smtClean="0"/>
              <a:t>Turnaround</a:t>
            </a:r>
            <a:endParaRPr lang="en-US" sz="1200" dirty="0"/>
          </a:p>
        </p:txBody>
      </p:sp>
      <p:sp>
        <p:nvSpPr>
          <p:cNvPr id="10" name="AutoShape 10"/>
          <p:cNvSpPr>
            <a:spLocks noChangeArrowheads="1"/>
          </p:cNvSpPr>
          <p:nvPr/>
        </p:nvSpPr>
        <p:spPr bwMode="auto">
          <a:xfrm>
            <a:off x="6845300" y="3608690"/>
            <a:ext cx="1038225" cy="573087"/>
          </a:xfrm>
          <a:prstGeom prst="chevron">
            <a:avLst>
              <a:gd name="adj" fmla="val 45291"/>
            </a:avLst>
          </a:prstGeom>
          <a:solidFill>
            <a:srgbClr val="EAEAEA"/>
          </a:solidFill>
          <a:ln w="9525">
            <a:solidFill>
              <a:schemeClr val="tx1"/>
            </a:solidFill>
            <a:miter lim="800000"/>
            <a:headEnd/>
            <a:tailEnd/>
          </a:ln>
        </p:spPr>
        <p:txBody>
          <a:bodyPr wrap="none" anchor="ctr"/>
          <a:lstStyle/>
          <a:p>
            <a:pPr algn="ctr"/>
            <a:r>
              <a:rPr lang="en-US" sz="1200"/>
              <a:t> Mgmt</a:t>
            </a:r>
          </a:p>
          <a:p>
            <a:pPr algn="ctr"/>
            <a:r>
              <a:rPr lang="en-US" sz="1200"/>
              <a:t>  Buyout</a:t>
            </a:r>
          </a:p>
        </p:txBody>
      </p:sp>
      <p:sp>
        <p:nvSpPr>
          <p:cNvPr id="11" name="AutoShape 11"/>
          <p:cNvSpPr>
            <a:spLocks noChangeArrowheads="1"/>
          </p:cNvSpPr>
          <p:nvPr/>
        </p:nvSpPr>
        <p:spPr bwMode="auto">
          <a:xfrm>
            <a:off x="5943600" y="3608690"/>
            <a:ext cx="1039813" cy="573087"/>
          </a:xfrm>
          <a:prstGeom prst="chevron">
            <a:avLst>
              <a:gd name="adj" fmla="val 45360"/>
            </a:avLst>
          </a:prstGeom>
          <a:solidFill>
            <a:srgbClr val="EAEAEA"/>
          </a:solidFill>
          <a:ln w="9525">
            <a:solidFill>
              <a:schemeClr val="tx1"/>
            </a:solidFill>
            <a:miter lim="800000"/>
            <a:headEnd/>
            <a:tailEnd/>
          </a:ln>
        </p:spPr>
        <p:txBody>
          <a:bodyPr wrap="none" anchor="ctr"/>
          <a:lstStyle/>
          <a:p>
            <a:pPr marL="288925" algn="ctr"/>
            <a:r>
              <a:rPr lang="en-US" sz="1200" dirty="0" smtClean="0"/>
              <a:t>    Expansion</a:t>
            </a:r>
            <a:endParaRPr lang="en-US" sz="1200" dirty="0"/>
          </a:p>
        </p:txBody>
      </p:sp>
      <p:sp>
        <p:nvSpPr>
          <p:cNvPr id="12" name="AutoShape 12"/>
          <p:cNvSpPr>
            <a:spLocks noChangeArrowheads="1"/>
          </p:cNvSpPr>
          <p:nvPr/>
        </p:nvSpPr>
        <p:spPr bwMode="auto">
          <a:xfrm>
            <a:off x="4900613" y="3608690"/>
            <a:ext cx="1039812" cy="573087"/>
          </a:xfrm>
          <a:prstGeom prst="chevron">
            <a:avLst>
              <a:gd name="adj" fmla="val 45360"/>
            </a:avLst>
          </a:prstGeom>
          <a:solidFill>
            <a:srgbClr val="EAEAEA"/>
          </a:solidFill>
          <a:ln w="9525">
            <a:solidFill>
              <a:schemeClr val="tx1"/>
            </a:solidFill>
            <a:miter lim="800000"/>
            <a:headEnd/>
            <a:tailEnd/>
          </a:ln>
        </p:spPr>
        <p:txBody>
          <a:bodyPr wrap="none" anchor="ctr"/>
          <a:lstStyle/>
          <a:p>
            <a:pPr algn="ctr"/>
            <a:r>
              <a:rPr lang="en-US" sz="1200"/>
              <a:t>Third </a:t>
            </a:r>
          </a:p>
          <a:p>
            <a:pPr algn="ctr"/>
            <a:r>
              <a:rPr lang="en-US" sz="1200"/>
              <a:t>Round</a:t>
            </a:r>
          </a:p>
        </p:txBody>
      </p:sp>
      <p:sp>
        <p:nvSpPr>
          <p:cNvPr id="13" name="AutoShape 13"/>
          <p:cNvSpPr>
            <a:spLocks noChangeArrowheads="1"/>
          </p:cNvSpPr>
          <p:nvPr/>
        </p:nvSpPr>
        <p:spPr bwMode="auto">
          <a:xfrm>
            <a:off x="4014788" y="3608690"/>
            <a:ext cx="1038225" cy="573087"/>
          </a:xfrm>
          <a:prstGeom prst="chevron">
            <a:avLst>
              <a:gd name="adj" fmla="val 45291"/>
            </a:avLst>
          </a:prstGeom>
          <a:solidFill>
            <a:srgbClr val="EAEAEA"/>
          </a:solidFill>
          <a:ln w="9525">
            <a:solidFill>
              <a:schemeClr val="tx1"/>
            </a:solidFill>
            <a:miter lim="800000"/>
            <a:headEnd/>
            <a:tailEnd/>
          </a:ln>
        </p:spPr>
        <p:txBody>
          <a:bodyPr wrap="none" anchor="ctr"/>
          <a:lstStyle/>
          <a:p>
            <a:pPr>
              <a:lnSpc>
                <a:spcPct val="120000"/>
              </a:lnSpc>
              <a:spcBef>
                <a:spcPct val="40000"/>
              </a:spcBef>
              <a:buFont typeface="Wingdings" pitchFamily="2" charset="2"/>
              <a:buNone/>
            </a:pPr>
            <a:endParaRPr lang="en-US"/>
          </a:p>
        </p:txBody>
      </p:sp>
      <p:sp>
        <p:nvSpPr>
          <p:cNvPr id="14" name="AutoShape 14"/>
          <p:cNvSpPr>
            <a:spLocks noChangeArrowheads="1"/>
          </p:cNvSpPr>
          <p:nvPr/>
        </p:nvSpPr>
        <p:spPr bwMode="auto">
          <a:xfrm>
            <a:off x="3117850" y="3608690"/>
            <a:ext cx="1038225" cy="573087"/>
          </a:xfrm>
          <a:prstGeom prst="chevron">
            <a:avLst>
              <a:gd name="adj" fmla="val 45291"/>
            </a:avLst>
          </a:prstGeom>
          <a:solidFill>
            <a:srgbClr val="EAEAEA"/>
          </a:solidFill>
          <a:ln w="9525">
            <a:solidFill>
              <a:schemeClr val="tx1"/>
            </a:solidFill>
            <a:miter lim="800000"/>
            <a:headEnd/>
            <a:tailEnd/>
          </a:ln>
        </p:spPr>
        <p:txBody>
          <a:bodyPr wrap="none" anchor="ctr"/>
          <a:lstStyle/>
          <a:p>
            <a:pPr algn="ctr"/>
            <a:r>
              <a:rPr lang="en-US" sz="1200"/>
              <a:t>First</a:t>
            </a:r>
          </a:p>
          <a:p>
            <a:pPr algn="ctr"/>
            <a:r>
              <a:rPr lang="en-US" sz="1200"/>
              <a:t>Round</a:t>
            </a:r>
          </a:p>
        </p:txBody>
      </p:sp>
      <p:sp>
        <p:nvSpPr>
          <p:cNvPr id="15" name="Text Box 15"/>
          <p:cNvSpPr txBox="1">
            <a:spLocks noChangeArrowheads="1"/>
          </p:cNvSpPr>
          <p:nvPr/>
        </p:nvSpPr>
        <p:spPr bwMode="auto">
          <a:xfrm>
            <a:off x="4186238" y="3691240"/>
            <a:ext cx="868362" cy="457200"/>
          </a:xfrm>
          <a:prstGeom prst="rect">
            <a:avLst/>
          </a:prstGeom>
          <a:noFill/>
          <a:ln w="9525">
            <a:noFill/>
            <a:miter lim="800000"/>
            <a:headEnd/>
            <a:tailEnd/>
          </a:ln>
        </p:spPr>
        <p:txBody>
          <a:bodyPr>
            <a:spAutoFit/>
          </a:bodyPr>
          <a:lstStyle/>
          <a:p>
            <a:r>
              <a:rPr lang="en-US" sz="1200"/>
              <a:t>Second</a:t>
            </a:r>
          </a:p>
          <a:p>
            <a:r>
              <a:rPr lang="en-US" sz="1200"/>
              <a:t>Round</a:t>
            </a:r>
          </a:p>
        </p:txBody>
      </p:sp>
      <p:sp>
        <p:nvSpPr>
          <p:cNvPr id="16" name="Text Box 16"/>
          <p:cNvSpPr txBox="1">
            <a:spLocks noChangeArrowheads="1"/>
          </p:cNvSpPr>
          <p:nvPr/>
        </p:nvSpPr>
        <p:spPr bwMode="auto">
          <a:xfrm>
            <a:off x="228600" y="3640440"/>
            <a:ext cx="928688" cy="639762"/>
          </a:xfrm>
          <a:prstGeom prst="rect">
            <a:avLst/>
          </a:prstGeom>
          <a:noFill/>
          <a:ln w="9525">
            <a:noFill/>
            <a:miter lim="800000"/>
            <a:headEnd/>
            <a:tailEnd/>
          </a:ln>
        </p:spPr>
        <p:txBody>
          <a:bodyPr wrap="none">
            <a:spAutoFit/>
          </a:bodyPr>
          <a:lstStyle/>
          <a:p>
            <a:r>
              <a:rPr lang="en-US" sz="1200"/>
              <a:t>Investment</a:t>
            </a:r>
          </a:p>
          <a:p>
            <a:r>
              <a:rPr lang="en-US" sz="1200"/>
              <a:t>Stage</a:t>
            </a:r>
          </a:p>
          <a:p>
            <a:endParaRPr lang="en-US" sz="1200"/>
          </a:p>
        </p:txBody>
      </p:sp>
      <p:sp>
        <p:nvSpPr>
          <p:cNvPr id="17" name="Text Box 17"/>
          <p:cNvSpPr txBox="1">
            <a:spLocks noChangeArrowheads="1"/>
          </p:cNvSpPr>
          <p:nvPr/>
        </p:nvSpPr>
        <p:spPr bwMode="auto">
          <a:xfrm>
            <a:off x="990600" y="4342115"/>
            <a:ext cx="1022350" cy="639762"/>
          </a:xfrm>
          <a:prstGeom prst="rect">
            <a:avLst/>
          </a:prstGeom>
          <a:noFill/>
          <a:ln w="9525">
            <a:noFill/>
            <a:miter lim="800000"/>
            <a:headEnd/>
            <a:tailEnd/>
          </a:ln>
        </p:spPr>
        <p:txBody>
          <a:bodyPr>
            <a:spAutoFit/>
          </a:bodyPr>
          <a:lstStyle/>
          <a:p>
            <a:r>
              <a:rPr lang="en-US" sz="1200"/>
              <a:t>Develop and prove</a:t>
            </a:r>
          </a:p>
          <a:p>
            <a:r>
              <a:rPr lang="en-US" sz="1200"/>
              <a:t>concept</a:t>
            </a:r>
          </a:p>
        </p:txBody>
      </p:sp>
      <p:sp>
        <p:nvSpPr>
          <p:cNvPr id="18" name="Text Box 18"/>
          <p:cNvSpPr txBox="1">
            <a:spLocks noChangeArrowheads="1"/>
          </p:cNvSpPr>
          <p:nvPr/>
        </p:nvSpPr>
        <p:spPr bwMode="auto">
          <a:xfrm>
            <a:off x="1981200" y="4342115"/>
            <a:ext cx="914400" cy="822325"/>
          </a:xfrm>
          <a:prstGeom prst="rect">
            <a:avLst/>
          </a:prstGeom>
          <a:noFill/>
          <a:ln w="9525">
            <a:noFill/>
            <a:miter lim="800000"/>
            <a:headEnd/>
            <a:tailEnd/>
          </a:ln>
        </p:spPr>
        <p:txBody>
          <a:bodyPr>
            <a:spAutoFit/>
          </a:bodyPr>
          <a:lstStyle/>
          <a:p>
            <a:r>
              <a:rPr lang="en-US" sz="1200" dirty="0"/>
              <a:t>Develop product; Engage market</a:t>
            </a:r>
          </a:p>
        </p:txBody>
      </p:sp>
      <p:sp>
        <p:nvSpPr>
          <p:cNvPr id="19" name="Text Box 19"/>
          <p:cNvSpPr txBox="1">
            <a:spLocks noChangeArrowheads="1"/>
          </p:cNvSpPr>
          <p:nvPr/>
        </p:nvSpPr>
        <p:spPr bwMode="auto">
          <a:xfrm>
            <a:off x="3048000" y="4362752"/>
            <a:ext cx="950913" cy="830997"/>
          </a:xfrm>
          <a:prstGeom prst="rect">
            <a:avLst/>
          </a:prstGeom>
          <a:noFill/>
          <a:ln w="9525">
            <a:noFill/>
            <a:miter lim="800000"/>
            <a:headEnd/>
            <a:tailEnd/>
          </a:ln>
        </p:spPr>
        <p:txBody>
          <a:bodyPr>
            <a:spAutoFit/>
          </a:bodyPr>
          <a:lstStyle/>
          <a:p>
            <a:r>
              <a:rPr lang="en-US" sz="1200" dirty="0"/>
              <a:t>Launch </a:t>
            </a:r>
            <a:r>
              <a:rPr lang="en-US" sz="1200" dirty="0" smtClean="0"/>
              <a:t>MVP; Experiment and Refine</a:t>
            </a:r>
            <a:endParaRPr lang="en-US" sz="1200" dirty="0"/>
          </a:p>
        </p:txBody>
      </p:sp>
      <p:sp>
        <p:nvSpPr>
          <p:cNvPr id="20" name="Text Box 20"/>
          <p:cNvSpPr txBox="1">
            <a:spLocks noChangeArrowheads="1"/>
          </p:cNvSpPr>
          <p:nvPr/>
        </p:nvSpPr>
        <p:spPr bwMode="auto">
          <a:xfrm>
            <a:off x="3962400" y="4362752"/>
            <a:ext cx="919163" cy="1370013"/>
          </a:xfrm>
          <a:prstGeom prst="rect">
            <a:avLst/>
          </a:prstGeom>
          <a:noFill/>
          <a:ln w="9525">
            <a:noFill/>
            <a:miter lim="800000"/>
            <a:headEnd/>
            <a:tailEnd/>
          </a:ln>
        </p:spPr>
        <p:txBody>
          <a:bodyPr>
            <a:spAutoFit/>
          </a:bodyPr>
          <a:lstStyle/>
          <a:p>
            <a:pPr>
              <a:spcBef>
                <a:spcPct val="50000"/>
              </a:spcBef>
            </a:pPr>
            <a:r>
              <a:rPr lang="en-US" sz="1200" dirty="0"/>
              <a:t>Penetrate initial markets; Show ability to  generate revenue</a:t>
            </a:r>
          </a:p>
        </p:txBody>
      </p:sp>
      <p:sp>
        <p:nvSpPr>
          <p:cNvPr id="21" name="Text Box 21"/>
          <p:cNvSpPr txBox="1">
            <a:spLocks noChangeArrowheads="1"/>
          </p:cNvSpPr>
          <p:nvPr/>
        </p:nvSpPr>
        <p:spPr bwMode="auto">
          <a:xfrm>
            <a:off x="4934479" y="4362752"/>
            <a:ext cx="941387" cy="1384995"/>
          </a:xfrm>
          <a:prstGeom prst="rect">
            <a:avLst/>
          </a:prstGeom>
          <a:noFill/>
          <a:ln w="9525">
            <a:noFill/>
            <a:miter lim="800000"/>
            <a:headEnd/>
            <a:tailEnd/>
          </a:ln>
        </p:spPr>
        <p:txBody>
          <a:bodyPr>
            <a:spAutoFit/>
          </a:bodyPr>
          <a:lstStyle/>
          <a:p>
            <a:pPr>
              <a:spcBef>
                <a:spcPct val="50000"/>
              </a:spcBef>
            </a:pPr>
            <a:r>
              <a:rPr lang="en-US" sz="1200" dirty="0"/>
              <a:t>Show steady increase in revenues; Achieve </a:t>
            </a:r>
            <a:r>
              <a:rPr lang="en-US" sz="1200" dirty="0" smtClean="0"/>
              <a:t>cash flow breakeven</a:t>
            </a:r>
            <a:endParaRPr lang="en-US" sz="1200" dirty="0"/>
          </a:p>
        </p:txBody>
      </p:sp>
      <p:sp>
        <p:nvSpPr>
          <p:cNvPr id="22" name="Text Box 22"/>
          <p:cNvSpPr txBox="1">
            <a:spLocks noChangeArrowheads="1"/>
          </p:cNvSpPr>
          <p:nvPr/>
        </p:nvSpPr>
        <p:spPr bwMode="auto">
          <a:xfrm>
            <a:off x="5867400" y="4356402"/>
            <a:ext cx="1066800" cy="1384995"/>
          </a:xfrm>
          <a:prstGeom prst="rect">
            <a:avLst/>
          </a:prstGeom>
          <a:noFill/>
          <a:ln w="9525">
            <a:noFill/>
            <a:miter lim="800000"/>
            <a:headEnd/>
            <a:tailEnd/>
          </a:ln>
        </p:spPr>
        <p:txBody>
          <a:bodyPr>
            <a:spAutoFit/>
          </a:bodyPr>
          <a:lstStyle/>
          <a:p>
            <a:r>
              <a:rPr lang="en-US" sz="1200" dirty="0" smtClean="0"/>
              <a:t>Scale entry business and exploit growth options; Build growth capabilities</a:t>
            </a:r>
            <a:endParaRPr lang="en-US" sz="1200" dirty="0"/>
          </a:p>
        </p:txBody>
      </p:sp>
      <p:sp>
        <p:nvSpPr>
          <p:cNvPr id="23" name="Text Box 23"/>
          <p:cNvSpPr txBox="1">
            <a:spLocks noChangeArrowheads="1"/>
          </p:cNvSpPr>
          <p:nvPr/>
        </p:nvSpPr>
        <p:spPr bwMode="auto">
          <a:xfrm>
            <a:off x="6781800" y="4370513"/>
            <a:ext cx="1143000" cy="1004888"/>
          </a:xfrm>
          <a:prstGeom prst="rect">
            <a:avLst/>
          </a:prstGeom>
          <a:noFill/>
          <a:ln w="9525">
            <a:noFill/>
            <a:miter lim="800000"/>
            <a:headEnd/>
            <a:tailEnd/>
          </a:ln>
        </p:spPr>
        <p:txBody>
          <a:bodyPr>
            <a:spAutoFit/>
          </a:bodyPr>
          <a:lstStyle/>
          <a:p>
            <a:r>
              <a:rPr lang="en-US" sz="1200" dirty="0"/>
              <a:t>Operating management acquire business or division </a:t>
            </a:r>
          </a:p>
        </p:txBody>
      </p:sp>
      <p:sp>
        <p:nvSpPr>
          <p:cNvPr id="24" name="Text Box 24"/>
          <p:cNvSpPr txBox="1">
            <a:spLocks noChangeArrowheads="1"/>
          </p:cNvSpPr>
          <p:nvPr/>
        </p:nvSpPr>
        <p:spPr bwMode="auto">
          <a:xfrm>
            <a:off x="7727950" y="4356402"/>
            <a:ext cx="1303162" cy="1200329"/>
          </a:xfrm>
          <a:prstGeom prst="rect">
            <a:avLst/>
          </a:prstGeom>
          <a:noFill/>
          <a:ln w="9525">
            <a:noFill/>
            <a:miter lim="800000"/>
            <a:headEnd/>
            <a:tailEnd/>
          </a:ln>
        </p:spPr>
        <p:txBody>
          <a:bodyPr wrap="square">
            <a:spAutoFit/>
          </a:bodyPr>
          <a:lstStyle/>
          <a:p>
            <a:r>
              <a:rPr lang="en-US" sz="1200" dirty="0" smtClean="0"/>
              <a:t>Mature company acquisition or turnaround; Industry consolidation</a:t>
            </a:r>
            <a:endParaRPr lang="en-US" sz="1200" dirty="0"/>
          </a:p>
        </p:txBody>
      </p:sp>
      <p:sp>
        <p:nvSpPr>
          <p:cNvPr id="25" name="Line 25"/>
          <p:cNvSpPr>
            <a:spLocks noChangeShapeType="1"/>
          </p:cNvSpPr>
          <p:nvPr/>
        </p:nvSpPr>
        <p:spPr bwMode="auto">
          <a:xfrm>
            <a:off x="3132138" y="4307190"/>
            <a:ext cx="730250" cy="0"/>
          </a:xfrm>
          <a:prstGeom prst="line">
            <a:avLst/>
          </a:prstGeom>
          <a:noFill/>
          <a:ln w="9525">
            <a:solidFill>
              <a:schemeClr val="tx1"/>
            </a:solidFill>
            <a:round/>
            <a:headEnd/>
            <a:tailEnd/>
          </a:ln>
        </p:spPr>
        <p:txBody>
          <a:bodyPr/>
          <a:lstStyle/>
          <a:p>
            <a:endParaRPr lang="en-US"/>
          </a:p>
        </p:txBody>
      </p:sp>
      <p:sp>
        <p:nvSpPr>
          <p:cNvPr id="26" name="Line 26"/>
          <p:cNvSpPr>
            <a:spLocks noChangeShapeType="1"/>
          </p:cNvSpPr>
          <p:nvPr/>
        </p:nvSpPr>
        <p:spPr bwMode="auto">
          <a:xfrm flipV="1">
            <a:off x="1606550" y="4200827"/>
            <a:ext cx="0" cy="90488"/>
          </a:xfrm>
          <a:prstGeom prst="line">
            <a:avLst/>
          </a:prstGeom>
          <a:noFill/>
          <a:ln w="9525">
            <a:solidFill>
              <a:schemeClr val="tx1"/>
            </a:solidFill>
            <a:round/>
            <a:headEnd/>
            <a:tailEnd/>
          </a:ln>
        </p:spPr>
        <p:txBody>
          <a:bodyPr/>
          <a:lstStyle/>
          <a:p>
            <a:endParaRPr lang="en-US"/>
          </a:p>
        </p:txBody>
      </p:sp>
      <p:sp>
        <p:nvSpPr>
          <p:cNvPr id="27" name="Line 27"/>
          <p:cNvSpPr>
            <a:spLocks noChangeShapeType="1"/>
          </p:cNvSpPr>
          <p:nvPr/>
        </p:nvSpPr>
        <p:spPr bwMode="auto">
          <a:xfrm>
            <a:off x="4105275" y="4307190"/>
            <a:ext cx="649288" cy="0"/>
          </a:xfrm>
          <a:prstGeom prst="line">
            <a:avLst/>
          </a:prstGeom>
          <a:noFill/>
          <a:ln w="9525">
            <a:solidFill>
              <a:schemeClr val="tx1"/>
            </a:solidFill>
            <a:round/>
            <a:headEnd/>
            <a:tailEnd/>
          </a:ln>
        </p:spPr>
        <p:txBody>
          <a:bodyPr/>
          <a:lstStyle/>
          <a:p>
            <a:endParaRPr lang="en-US"/>
          </a:p>
        </p:txBody>
      </p:sp>
      <p:sp>
        <p:nvSpPr>
          <p:cNvPr id="28" name="Line 28"/>
          <p:cNvSpPr>
            <a:spLocks noChangeShapeType="1"/>
          </p:cNvSpPr>
          <p:nvPr/>
        </p:nvSpPr>
        <p:spPr bwMode="auto">
          <a:xfrm>
            <a:off x="4916488" y="4307190"/>
            <a:ext cx="730250" cy="0"/>
          </a:xfrm>
          <a:prstGeom prst="line">
            <a:avLst/>
          </a:prstGeom>
          <a:noFill/>
          <a:ln w="9525">
            <a:solidFill>
              <a:schemeClr val="tx1"/>
            </a:solidFill>
            <a:round/>
            <a:headEnd/>
            <a:tailEnd/>
          </a:ln>
        </p:spPr>
        <p:txBody>
          <a:bodyPr/>
          <a:lstStyle/>
          <a:p>
            <a:endParaRPr lang="en-US"/>
          </a:p>
        </p:txBody>
      </p:sp>
      <p:sp>
        <p:nvSpPr>
          <p:cNvPr id="29" name="Line 29"/>
          <p:cNvSpPr>
            <a:spLocks noChangeShapeType="1"/>
          </p:cNvSpPr>
          <p:nvPr/>
        </p:nvSpPr>
        <p:spPr bwMode="auto">
          <a:xfrm>
            <a:off x="5961063" y="4307190"/>
            <a:ext cx="728662" cy="0"/>
          </a:xfrm>
          <a:prstGeom prst="line">
            <a:avLst/>
          </a:prstGeom>
          <a:noFill/>
          <a:ln w="9525">
            <a:solidFill>
              <a:schemeClr val="tx1"/>
            </a:solidFill>
            <a:round/>
            <a:headEnd/>
            <a:tailEnd/>
          </a:ln>
        </p:spPr>
        <p:txBody>
          <a:bodyPr/>
          <a:lstStyle/>
          <a:p>
            <a:endParaRPr lang="en-US"/>
          </a:p>
        </p:txBody>
      </p:sp>
      <p:sp>
        <p:nvSpPr>
          <p:cNvPr id="30" name="Line 30"/>
          <p:cNvSpPr>
            <a:spLocks noChangeShapeType="1"/>
          </p:cNvSpPr>
          <p:nvPr/>
        </p:nvSpPr>
        <p:spPr bwMode="auto">
          <a:xfrm>
            <a:off x="6888163" y="4307190"/>
            <a:ext cx="730250" cy="0"/>
          </a:xfrm>
          <a:prstGeom prst="line">
            <a:avLst/>
          </a:prstGeom>
          <a:noFill/>
          <a:ln w="9525">
            <a:solidFill>
              <a:schemeClr val="tx1"/>
            </a:solidFill>
            <a:round/>
            <a:headEnd/>
            <a:tailEnd/>
          </a:ln>
        </p:spPr>
        <p:txBody>
          <a:bodyPr/>
          <a:lstStyle/>
          <a:p>
            <a:endParaRPr lang="en-US"/>
          </a:p>
        </p:txBody>
      </p:sp>
      <p:sp>
        <p:nvSpPr>
          <p:cNvPr id="31" name="Line 31"/>
          <p:cNvSpPr>
            <a:spLocks noChangeShapeType="1"/>
          </p:cNvSpPr>
          <p:nvPr/>
        </p:nvSpPr>
        <p:spPr bwMode="auto">
          <a:xfrm>
            <a:off x="7759700" y="4307190"/>
            <a:ext cx="730250" cy="0"/>
          </a:xfrm>
          <a:prstGeom prst="line">
            <a:avLst/>
          </a:prstGeom>
          <a:noFill/>
          <a:ln w="9525">
            <a:solidFill>
              <a:schemeClr val="tx1"/>
            </a:solidFill>
            <a:round/>
            <a:headEnd/>
            <a:tailEnd/>
          </a:ln>
        </p:spPr>
        <p:txBody>
          <a:bodyPr/>
          <a:lstStyle/>
          <a:p>
            <a:endParaRPr lang="en-US"/>
          </a:p>
        </p:txBody>
      </p:sp>
      <p:sp>
        <p:nvSpPr>
          <p:cNvPr id="32" name="Line 32"/>
          <p:cNvSpPr>
            <a:spLocks noChangeShapeType="1"/>
          </p:cNvSpPr>
          <p:nvPr/>
        </p:nvSpPr>
        <p:spPr bwMode="auto">
          <a:xfrm>
            <a:off x="2012950" y="4307190"/>
            <a:ext cx="728663" cy="0"/>
          </a:xfrm>
          <a:prstGeom prst="line">
            <a:avLst/>
          </a:prstGeom>
          <a:noFill/>
          <a:ln w="9525">
            <a:solidFill>
              <a:schemeClr val="tx1"/>
            </a:solidFill>
            <a:round/>
            <a:headEnd/>
            <a:tailEnd/>
          </a:ln>
        </p:spPr>
        <p:txBody>
          <a:bodyPr/>
          <a:lstStyle/>
          <a:p>
            <a:endParaRPr lang="en-US"/>
          </a:p>
        </p:txBody>
      </p:sp>
      <p:sp>
        <p:nvSpPr>
          <p:cNvPr id="33" name="Line 33"/>
          <p:cNvSpPr>
            <a:spLocks noChangeShapeType="1"/>
          </p:cNvSpPr>
          <p:nvPr/>
        </p:nvSpPr>
        <p:spPr bwMode="auto">
          <a:xfrm>
            <a:off x="3168650" y="4307190"/>
            <a:ext cx="728663" cy="0"/>
          </a:xfrm>
          <a:prstGeom prst="line">
            <a:avLst/>
          </a:prstGeom>
          <a:noFill/>
          <a:ln w="9525">
            <a:solidFill>
              <a:schemeClr val="tx1"/>
            </a:solidFill>
            <a:round/>
            <a:headEnd/>
            <a:tailEnd/>
          </a:ln>
        </p:spPr>
        <p:txBody>
          <a:bodyPr/>
          <a:lstStyle/>
          <a:p>
            <a:endParaRPr lang="en-US"/>
          </a:p>
        </p:txBody>
      </p:sp>
      <p:sp>
        <p:nvSpPr>
          <p:cNvPr id="34" name="Line 34"/>
          <p:cNvSpPr>
            <a:spLocks noChangeShapeType="1"/>
          </p:cNvSpPr>
          <p:nvPr/>
        </p:nvSpPr>
        <p:spPr bwMode="auto">
          <a:xfrm flipV="1">
            <a:off x="7419975" y="4200827"/>
            <a:ext cx="0" cy="90488"/>
          </a:xfrm>
          <a:prstGeom prst="line">
            <a:avLst/>
          </a:prstGeom>
          <a:noFill/>
          <a:ln w="9525">
            <a:solidFill>
              <a:schemeClr val="tx1"/>
            </a:solidFill>
            <a:round/>
            <a:headEnd/>
            <a:tailEnd/>
          </a:ln>
        </p:spPr>
        <p:txBody>
          <a:bodyPr/>
          <a:lstStyle/>
          <a:p>
            <a:endParaRPr lang="en-US"/>
          </a:p>
        </p:txBody>
      </p:sp>
      <p:sp>
        <p:nvSpPr>
          <p:cNvPr id="35" name="Line 35"/>
          <p:cNvSpPr>
            <a:spLocks noChangeShapeType="1"/>
          </p:cNvSpPr>
          <p:nvPr/>
        </p:nvSpPr>
        <p:spPr bwMode="auto">
          <a:xfrm flipV="1">
            <a:off x="6446838" y="4200827"/>
            <a:ext cx="0" cy="90488"/>
          </a:xfrm>
          <a:prstGeom prst="line">
            <a:avLst/>
          </a:prstGeom>
          <a:noFill/>
          <a:ln w="9525">
            <a:solidFill>
              <a:schemeClr val="tx1"/>
            </a:solidFill>
            <a:round/>
            <a:headEnd/>
            <a:tailEnd/>
          </a:ln>
        </p:spPr>
        <p:txBody>
          <a:bodyPr/>
          <a:lstStyle/>
          <a:p>
            <a:endParaRPr lang="en-US"/>
          </a:p>
        </p:txBody>
      </p:sp>
      <p:sp>
        <p:nvSpPr>
          <p:cNvPr id="36" name="Line 36"/>
          <p:cNvSpPr>
            <a:spLocks noChangeShapeType="1"/>
          </p:cNvSpPr>
          <p:nvPr/>
        </p:nvSpPr>
        <p:spPr bwMode="auto">
          <a:xfrm flipV="1">
            <a:off x="5413375" y="4200827"/>
            <a:ext cx="0" cy="90488"/>
          </a:xfrm>
          <a:prstGeom prst="line">
            <a:avLst/>
          </a:prstGeom>
          <a:noFill/>
          <a:ln w="9525">
            <a:solidFill>
              <a:schemeClr val="tx1"/>
            </a:solidFill>
            <a:round/>
            <a:headEnd/>
            <a:tailEnd/>
          </a:ln>
        </p:spPr>
        <p:txBody>
          <a:bodyPr/>
          <a:lstStyle/>
          <a:p>
            <a:endParaRPr lang="en-US"/>
          </a:p>
        </p:txBody>
      </p:sp>
      <p:sp>
        <p:nvSpPr>
          <p:cNvPr id="37" name="Line 37"/>
          <p:cNvSpPr>
            <a:spLocks noChangeShapeType="1"/>
          </p:cNvSpPr>
          <p:nvPr/>
        </p:nvSpPr>
        <p:spPr bwMode="auto">
          <a:xfrm flipV="1">
            <a:off x="4556125" y="4200827"/>
            <a:ext cx="0" cy="90488"/>
          </a:xfrm>
          <a:prstGeom prst="line">
            <a:avLst/>
          </a:prstGeom>
          <a:noFill/>
          <a:ln w="9525">
            <a:solidFill>
              <a:schemeClr val="tx1"/>
            </a:solidFill>
            <a:round/>
            <a:headEnd/>
            <a:tailEnd/>
          </a:ln>
        </p:spPr>
        <p:txBody>
          <a:bodyPr/>
          <a:lstStyle/>
          <a:p>
            <a:endParaRPr lang="en-US"/>
          </a:p>
        </p:txBody>
      </p:sp>
      <p:sp>
        <p:nvSpPr>
          <p:cNvPr id="38" name="Line 38"/>
          <p:cNvSpPr>
            <a:spLocks noChangeShapeType="1"/>
          </p:cNvSpPr>
          <p:nvPr/>
        </p:nvSpPr>
        <p:spPr bwMode="auto">
          <a:xfrm flipV="1">
            <a:off x="3700463" y="4200827"/>
            <a:ext cx="0" cy="90488"/>
          </a:xfrm>
          <a:prstGeom prst="line">
            <a:avLst/>
          </a:prstGeom>
          <a:noFill/>
          <a:ln w="9525">
            <a:solidFill>
              <a:schemeClr val="tx1"/>
            </a:solidFill>
            <a:round/>
            <a:headEnd/>
            <a:tailEnd/>
          </a:ln>
        </p:spPr>
        <p:txBody>
          <a:bodyPr/>
          <a:lstStyle/>
          <a:p>
            <a:endParaRPr lang="en-US"/>
          </a:p>
        </p:txBody>
      </p:sp>
      <p:sp>
        <p:nvSpPr>
          <p:cNvPr id="39" name="Line 39"/>
          <p:cNvSpPr>
            <a:spLocks noChangeShapeType="1"/>
          </p:cNvSpPr>
          <p:nvPr/>
        </p:nvSpPr>
        <p:spPr bwMode="auto">
          <a:xfrm flipV="1">
            <a:off x="2579688" y="4200827"/>
            <a:ext cx="0" cy="90488"/>
          </a:xfrm>
          <a:prstGeom prst="line">
            <a:avLst/>
          </a:prstGeom>
          <a:noFill/>
          <a:ln w="9525">
            <a:solidFill>
              <a:schemeClr val="tx1"/>
            </a:solidFill>
            <a:round/>
            <a:headEnd/>
            <a:tailEnd/>
          </a:ln>
        </p:spPr>
        <p:txBody>
          <a:bodyPr/>
          <a:lstStyle/>
          <a:p>
            <a:endParaRPr lang="en-US"/>
          </a:p>
        </p:txBody>
      </p:sp>
      <p:sp>
        <p:nvSpPr>
          <p:cNvPr id="40" name="Line 40"/>
          <p:cNvSpPr>
            <a:spLocks noChangeShapeType="1"/>
          </p:cNvSpPr>
          <p:nvPr/>
        </p:nvSpPr>
        <p:spPr bwMode="auto">
          <a:xfrm flipV="1">
            <a:off x="8245475" y="4200827"/>
            <a:ext cx="0" cy="90488"/>
          </a:xfrm>
          <a:prstGeom prst="line">
            <a:avLst/>
          </a:prstGeom>
          <a:noFill/>
          <a:ln w="9525">
            <a:solidFill>
              <a:schemeClr val="tx1"/>
            </a:solidFill>
            <a:round/>
            <a:headEnd/>
            <a:tailEnd/>
          </a:ln>
        </p:spPr>
        <p:txBody>
          <a:bodyPr/>
          <a:lstStyle/>
          <a:p>
            <a:endParaRPr lang="en-US"/>
          </a:p>
        </p:txBody>
      </p:sp>
      <p:sp>
        <p:nvSpPr>
          <p:cNvPr id="41" name="Line 41"/>
          <p:cNvSpPr>
            <a:spLocks noChangeShapeType="1"/>
          </p:cNvSpPr>
          <p:nvPr/>
        </p:nvSpPr>
        <p:spPr bwMode="auto">
          <a:xfrm>
            <a:off x="1120775" y="4307190"/>
            <a:ext cx="728663" cy="0"/>
          </a:xfrm>
          <a:prstGeom prst="line">
            <a:avLst/>
          </a:prstGeom>
          <a:noFill/>
          <a:ln w="9525">
            <a:solidFill>
              <a:schemeClr val="tx1"/>
            </a:solidFill>
            <a:round/>
            <a:headEnd/>
            <a:tailEnd/>
          </a:ln>
        </p:spPr>
        <p:txBody>
          <a:bodyPr/>
          <a:lstStyle/>
          <a:p>
            <a:endParaRPr lang="en-US"/>
          </a:p>
        </p:txBody>
      </p:sp>
      <p:sp>
        <p:nvSpPr>
          <p:cNvPr id="42" name="Text Box 42"/>
          <p:cNvSpPr txBox="1">
            <a:spLocks noChangeArrowheads="1"/>
          </p:cNvSpPr>
          <p:nvPr/>
        </p:nvSpPr>
        <p:spPr bwMode="auto">
          <a:xfrm>
            <a:off x="1828800" y="2930827"/>
            <a:ext cx="1096963" cy="730250"/>
          </a:xfrm>
          <a:prstGeom prst="rect">
            <a:avLst/>
          </a:prstGeom>
          <a:noFill/>
          <a:ln w="9525">
            <a:noFill/>
            <a:miter lim="800000"/>
            <a:headEnd/>
            <a:tailEnd/>
          </a:ln>
        </p:spPr>
        <p:txBody>
          <a:bodyPr>
            <a:spAutoFit/>
          </a:bodyPr>
          <a:lstStyle/>
          <a:p>
            <a:pPr algn="ctr"/>
            <a:r>
              <a:rPr lang="en-US" sz="1400"/>
              <a:t>Product Dev. to Launch</a:t>
            </a:r>
          </a:p>
        </p:txBody>
      </p:sp>
      <p:sp>
        <p:nvSpPr>
          <p:cNvPr id="43" name="Text Box 43"/>
          <p:cNvSpPr txBox="1">
            <a:spLocks noChangeArrowheads="1"/>
          </p:cNvSpPr>
          <p:nvPr/>
        </p:nvSpPr>
        <p:spPr bwMode="auto">
          <a:xfrm>
            <a:off x="2971800" y="2902252"/>
            <a:ext cx="3208338" cy="730250"/>
          </a:xfrm>
          <a:prstGeom prst="rect">
            <a:avLst/>
          </a:prstGeom>
          <a:noFill/>
          <a:ln w="9525">
            <a:noFill/>
            <a:miter lim="800000"/>
            <a:headEnd/>
            <a:tailEnd/>
          </a:ln>
        </p:spPr>
        <p:txBody>
          <a:bodyPr>
            <a:spAutoFit/>
          </a:bodyPr>
          <a:lstStyle/>
          <a:p>
            <a:pPr algn="ctr"/>
            <a:r>
              <a:rPr lang="en-US" sz="1400" dirty="0"/>
              <a:t>Launch to Sustainability </a:t>
            </a:r>
          </a:p>
          <a:p>
            <a:pPr algn="ctr"/>
            <a:r>
              <a:rPr lang="en-US" sz="1400" dirty="0"/>
              <a:t>(may not need three funding rounds or may not need any outside funding)</a:t>
            </a:r>
          </a:p>
        </p:txBody>
      </p:sp>
      <p:sp>
        <p:nvSpPr>
          <p:cNvPr id="44" name="Text Box 44"/>
          <p:cNvSpPr txBox="1">
            <a:spLocks noChangeArrowheads="1"/>
          </p:cNvSpPr>
          <p:nvPr/>
        </p:nvSpPr>
        <p:spPr bwMode="auto">
          <a:xfrm>
            <a:off x="7332841" y="2984802"/>
            <a:ext cx="1416051" cy="307777"/>
          </a:xfrm>
          <a:prstGeom prst="rect">
            <a:avLst/>
          </a:prstGeom>
          <a:noFill/>
          <a:ln w="9525">
            <a:noFill/>
            <a:miter lim="800000"/>
            <a:headEnd/>
            <a:tailEnd/>
          </a:ln>
        </p:spPr>
        <p:txBody>
          <a:bodyPr wrap="square">
            <a:spAutoFit/>
          </a:bodyPr>
          <a:lstStyle/>
          <a:p>
            <a:r>
              <a:rPr lang="en-US" sz="1400" dirty="0" smtClean="0"/>
              <a:t>Mature</a:t>
            </a:r>
            <a:endParaRPr lang="en-US" sz="1400" dirty="0"/>
          </a:p>
        </p:txBody>
      </p:sp>
      <p:sp>
        <p:nvSpPr>
          <p:cNvPr id="45" name="Text Box 46"/>
          <p:cNvSpPr txBox="1">
            <a:spLocks noChangeArrowheads="1"/>
          </p:cNvSpPr>
          <p:nvPr/>
        </p:nvSpPr>
        <p:spPr bwMode="auto">
          <a:xfrm>
            <a:off x="1143000" y="2469394"/>
            <a:ext cx="3043238" cy="338554"/>
          </a:xfrm>
          <a:prstGeom prst="rect">
            <a:avLst/>
          </a:prstGeom>
          <a:noFill/>
          <a:ln w="9525">
            <a:noFill/>
            <a:miter lim="800000"/>
            <a:headEnd/>
            <a:tailEnd/>
          </a:ln>
        </p:spPr>
        <p:txBody>
          <a:bodyPr wrap="square">
            <a:spAutoFit/>
          </a:bodyPr>
          <a:lstStyle/>
          <a:p>
            <a:pPr algn="ctr"/>
            <a:r>
              <a:rPr lang="en-US" sz="1600" dirty="0"/>
              <a:t>Friends, Family</a:t>
            </a:r>
            <a:r>
              <a:rPr lang="en-US" sz="1600" dirty="0" smtClean="0"/>
              <a:t>, Banks, </a:t>
            </a:r>
            <a:r>
              <a:rPr lang="en-US" sz="1600" dirty="0"/>
              <a:t>Angels</a:t>
            </a:r>
          </a:p>
        </p:txBody>
      </p:sp>
      <p:sp>
        <p:nvSpPr>
          <p:cNvPr id="46" name="Line 47"/>
          <p:cNvSpPr>
            <a:spLocks noChangeShapeType="1"/>
          </p:cNvSpPr>
          <p:nvPr/>
        </p:nvSpPr>
        <p:spPr bwMode="auto">
          <a:xfrm>
            <a:off x="2374900" y="2278364"/>
            <a:ext cx="3644900" cy="0"/>
          </a:xfrm>
          <a:prstGeom prst="line">
            <a:avLst/>
          </a:prstGeom>
          <a:noFill/>
          <a:ln w="9525">
            <a:solidFill>
              <a:schemeClr val="tx1"/>
            </a:solidFill>
            <a:round/>
            <a:headEnd type="triangle" w="med" len="med"/>
            <a:tailEnd type="triangle" w="med" len="med"/>
          </a:ln>
        </p:spPr>
        <p:txBody>
          <a:bodyPr/>
          <a:lstStyle/>
          <a:p>
            <a:endParaRPr lang="en-US"/>
          </a:p>
        </p:txBody>
      </p:sp>
      <p:sp>
        <p:nvSpPr>
          <p:cNvPr id="47" name="Text Box 48"/>
          <p:cNvSpPr txBox="1">
            <a:spLocks noChangeArrowheads="1"/>
          </p:cNvSpPr>
          <p:nvPr/>
        </p:nvSpPr>
        <p:spPr bwMode="auto">
          <a:xfrm>
            <a:off x="3276600" y="1956102"/>
            <a:ext cx="2514600" cy="336550"/>
          </a:xfrm>
          <a:prstGeom prst="rect">
            <a:avLst/>
          </a:prstGeom>
          <a:noFill/>
          <a:ln w="9525">
            <a:noFill/>
            <a:miter lim="800000"/>
            <a:headEnd/>
            <a:tailEnd/>
          </a:ln>
        </p:spPr>
        <p:txBody>
          <a:bodyPr>
            <a:spAutoFit/>
          </a:bodyPr>
          <a:lstStyle/>
          <a:p>
            <a:pPr algn="ctr"/>
            <a:r>
              <a:rPr lang="en-US" sz="1600" dirty="0"/>
              <a:t>Venture Capital</a:t>
            </a:r>
          </a:p>
        </p:txBody>
      </p:sp>
      <p:sp>
        <p:nvSpPr>
          <p:cNvPr id="48" name="Line 49"/>
          <p:cNvSpPr>
            <a:spLocks noChangeShapeType="1"/>
          </p:cNvSpPr>
          <p:nvPr/>
        </p:nvSpPr>
        <p:spPr bwMode="auto">
          <a:xfrm>
            <a:off x="5646738" y="2659365"/>
            <a:ext cx="2963862" cy="0"/>
          </a:xfrm>
          <a:prstGeom prst="line">
            <a:avLst/>
          </a:prstGeom>
          <a:noFill/>
          <a:ln w="9525">
            <a:solidFill>
              <a:schemeClr val="tx1"/>
            </a:solidFill>
            <a:round/>
            <a:headEnd type="triangle" w="med" len="med"/>
            <a:tailEnd type="triangle" w="med" len="med"/>
          </a:ln>
        </p:spPr>
        <p:txBody>
          <a:bodyPr/>
          <a:lstStyle/>
          <a:p>
            <a:endParaRPr lang="en-US"/>
          </a:p>
        </p:txBody>
      </p:sp>
      <p:sp>
        <p:nvSpPr>
          <p:cNvPr id="49" name="Text Box 50"/>
          <p:cNvSpPr txBox="1">
            <a:spLocks noChangeArrowheads="1"/>
          </p:cNvSpPr>
          <p:nvPr/>
        </p:nvSpPr>
        <p:spPr bwMode="auto">
          <a:xfrm>
            <a:off x="5300487" y="2335162"/>
            <a:ext cx="3730625" cy="584776"/>
          </a:xfrm>
          <a:prstGeom prst="rect">
            <a:avLst/>
          </a:prstGeom>
          <a:noFill/>
          <a:ln w="9525">
            <a:noFill/>
            <a:miter lim="800000"/>
            <a:headEnd/>
            <a:tailEnd/>
          </a:ln>
        </p:spPr>
        <p:txBody>
          <a:bodyPr wrap="square">
            <a:spAutoFit/>
          </a:bodyPr>
          <a:lstStyle/>
          <a:p>
            <a:pPr algn="ctr"/>
            <a:r>
              <a:rPr lang="en-US" sz="1600" dirty="0" smtClean="0"/>
              <a:t>IPO, Banks, Strategic Investors, Private </a:t>
            </a:r>
            <a:r>
              <a:rPr lang="en-US" sz="1600" dirty="0"/>
              <a:t>Equity</a:t>
            </a:r>
          </a:p>
        </p:txBody>
      </p:sp>
      <p:cxnSp>
        <p:nvCxnSpPr>
          <p:cNvPr id="51" name="Straight Arrow Connector 50"/>
          <p:cNvCxnSpPr/>
          <p:nvPr/>
        </p:nvCxnSpPr>
        <p:spPr bwMode="auto">
          <a:xfrm>
            <a:off x="1131888" y="2867327"/>
            <a:ext cx="3054350" cy="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a:off x="244329" y="6547229"/>
            <a:ext cx="4347539" cy="276999"/>
          </a:xfrm>
          <a:prstGeom prst="rect">
            <a:avLst/>
          </a:prstGeom>
          <a:noFill/>
        </p:spPr>
        <p:txBody>
          <a:bodyPr wrap="none" rtlCol="0">
            <a:spAutoFit/>
          </a:bodyPr>
          <a:lstStyle/>
          <a:p>
            <a:r>
              <a:rPr lang="en-US" sz="1200" dirty="0" smtClean="0"/>
              <a:t>Source : Applegate et.al.., “CommonAngels (A),” HBSP, 2010</a:t>
            </a:r>
            <a:endParaRPr lang="en-US" sz="1200" dirty="0"/>
          </a:p>
        </p:txBody>
      </p:sp>
      <p:sp>
        <p:nvSpPr>
          <p:cNvPr id="53" name="Hexagon 52"/>
          <p:cNvSpPr/>
          <p:nvPr/>
        </p:nvSpPr>
        <p:spPr>
          <a:xfrm>
            <a:off x="145956" y="5751532"/>
            <a:ext cx="958521" cy="812797"/>
          </a:xfrm>
          <a:prstGeom prst="hexagon">
            <a:avLst/>
          </a:prstGeom>
          <a:solidFill>
            <a:srgbClr val="64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rPr>
              <a:t>Stop &amp; Think</a:t>
            </a:r>
            <a:endParaRPr lang="en-US" sz="1400" b="1" dirty="0">
              <a:solidFill>
                <a:schemeClr val="bg1"/>
              </a:solidFill>
            </a:endParaRPr>
          </a:p>
        </p:txBody>
      </p:sp>
      <p:sp>
        <p:nvSpPr>
          <p:cNvPr id="54" name="TextBox 53"/>
          <p:cNvSpPr txBox="1"/>
          <p:nvPr/>
        </p:nvSpPr>
        <p:spPr>
          <a:xfrm>
            <a:off x="1217365" y="5742076"/>
            <a:ext cx="8062101" cy="784830"/>
          </a:xfrm>
          <a:prstGeom prst="rect">
            <a:avLst/>
          </a:prstGeom>
          <a:noFill/>
        </p:spPr>
        <p:txBody>
          <a:bodyPr wrap="square" rtlCol="0">
            <a:spAutoFit/>
          </a:bodyPr>
          <a:lstStyle/>
          <a:p>
            <a:r>
              <a:rPr lang="en-US" sz="1500" dirty="0" smtClean="0"/>
              <a:t>What other financing mechanisms do we have today (e.g., </a:t>
            </a:r>
            <a:r>
              <a:rPr lang="en-US" sz="1500" dirty="0" err="1" smtClean="0"/>
              <a:t>crowdfunding</a:t>
            </a:r>
            <a:r>
              <a:rPr lang="en-US" sz="1500" dirty="0" smtClean="0"/>
              <a:t>, incubators, accelerators) and what role do they/should they play in Mexico?  </a:t>
            </a:r>
          </a:p>
          <a:p>
            <a:r>
              <a:rPr lang="en-US" sz="1500" dirty="0" smtClean="0"/>
              <a:t>What role do universities, government and other institutions play?</a:t>
            </a:r>
          </a:p>
        </p:txBody>
      </p:sp>
    </p:spTree>
    <p:extLst>
      <p:ext uri="{BB962C8B-B14F-4D97-AF65-F5344CB8AC3E}">
        <p14:creationId xmlns:p14="http://schemas.microsoft.com/office/powerpoint/2010/main" val="14697790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5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2" grpId="0" animBg="1"/>
      <p:bldP spid="13" grpId="0" animBg="1"/>
      <p:bldP spid="14" grpId="0" animBg="1"/>
      <p:bldP spid="15" grpId="0"/>
      <p:bldP spid="19" grpId="0"/>
      <p:bldP spid="20" grpId="0"/>
      <p:bldP spid="21" grpId="0"/>
      <p:bldP spid="22" grpId="0"/>
      <p:bldP spid="23" grpId="0"/>
      <p:bldP spid="24" grpId="0"/>
      <p:bldP spid="25" grpId="0" animBg="1"/>
      <p:bldP spid="27" grpId="0" animBg="1"/>
      <p:bldP spid="28" grpId="0" animBg="1"/>
      <p:bldP spid="29" grpId="0" animBg="1"/>
      <p:bldP spid="30" grpId="0" animBg="1"/>
      <p:bldP spid="31" grpId="0" animBg="1"/>
      <p:bldP spid="33" grpId="0" animBg="1"/>
      <p:bldP spid="34" grpId="0" animBg="1"/>
      <p:bldP spid="35" grpId="0" animBg="1"/>
      <p:bldP spid="36" grpId="0" animBg="1"/>
      <p:bldP spid="37" grpId="0" animBg="1"/>
      <p:bldP spid="38" grpId="0" animBg="1"/>
      <p:bldP spid="40" grpId="0" animBg="1"/>
      <p:bldP spid="43" grpId="0"/>
      <p:bldP spid="44" grpId="0"/>
      <p:bldP spid="45" grpId="0"/>
      <p:bldP spid="46" grpId="0" animBg="1"/>
      <p:bldP spid="47" grpId="0"/>
      <p:bldP spid="48" grpId="0" animBg="1"/>
      <p:bldP spid="49" grpId="0"/>
      <p:bldP spid="53" grpId="0" animBg="1"/>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7FD04A39-1E3B-4437-9522-42BABC50E5E7}" type="slidenum">
              <a:rPr lang="en-US" smtClean="0"/>
              <a:pPr/>
              <a:t>18</a:t>
            </a:fld>
            <a:endParaRPr lang="en-US" dirty="0"/>
          </a:p>
        </p:txBody>
      </p:sp>
      <p:sp>
        <p:nvSpPr>
          <p:cNvPr id="6" name="Rectangle 5"/>
          <p:cNvSpPr/>
          <p:nvPr/>
        </p:nvSpPr>
        <p:spPr>
          <a:xfrm>
            <a:off x="127000" y="115087"/>
            <a:ext cx="9017000" cy="6644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2"/>
          <a:stretch>
            <a:fillRect/>
          </a:stretch>
        </p:blipFill>
        <p:spPr>
          <a:xfrm>
            <a:off x="1844315" y="254000"/>
            <a:ext cx="7289800" cy="6337300"/>
          </a:xfrm>
          <a:prstGeom prst="rect">
            <a:avLst/>
          </a:prstGeom>
        </p:spPr>
      </p:pic>
      <p:sp>
        <p:nvSpPr>
          <p:cNvPr id="7" name="TextBox 6"/>
          <p:cNvSpPr txBox="1"/>
          <p:nvPr/>
        </p:nvSpPr>
        <p:spPr>
          <a:xfrm>
            <a:off x="127000" y="289377"/>
            <a:ext cx="1811126" cy="6463309"/>
          </a:xfrm>
          <a:prstGeom prst="rect">
            <a:avLst/>
          </a:prstGeom>
          <a:noFill/>
        </p:spPr>
        <p:txBody>
          <a:bodyPr wrap="square" rtlCol="0">
            <a:spAutoFit/>
          </a:bodyPr>
          <a:lstStyle/>
          <a:p>
            <a:r>
              <a:rPr lang="en-US" dirty="0" smtClean="0"/>
              <a:t>Aspen Institute of Development Entrepreneurs</a:t>
            </a:r>
          </a:p>
          <a:p>
            <a:r>
              <a:rPr lang="en-US" dirty="0" smtClean="0"/>
              <a:t>(ANDE)</a:t>
            </a:r>
          </a:p>
          <a:p>
            <a:endParaRPr lang="en-US" dirty="0"/>
          </a:p>
          <a:p>
            <a:r>
              <a:rPr lang="en-US" dirty="0" smtClean="0"/>
              <a:t>Assessing an Entrepreneurial Ecosystem:</a:t>
            </a:r>
          </a:p>
          <a:p>
            <a:r>
              <a:rPr lang="en-US" dirty="0" smtClean="0"/>
              <a:t>Domains for Assessment</a:t>
            </a:r>
          </a:p>
          <a:p>
            <a:endParaRPr lang="en-US" dirty="0"/>
          </a:p>
          <a:p>
            <a:endParaRPr lang="en-US" dirty="0" smtClean="0"/>
          </a:p>
          <a:p>
            <a:endParaRPr lang="en-US" dirty="0"/>
          </a:p>
          <a:p>
            <a:endParaRPr lang="en-US" dirty="0" smtClean="0"/>
          </a:p>
          <a:p>
            <a:endParaRPr lang="en-US" dirty="0"/>
          </a:p>
          <a:p>
            <a:r>
              <a:rPr lang="en-US" dirty="0" smtClean="0"/>
              <a:t>What are the strengths and weaknesses of Mexico’s entrepreneurial ecosystem?</a:t>
            </a:r>
          </a:p>
          <a:p>
            <a:endParaRPr lang="en-US" dirty="0"/>
          </a:p>
          <a:p>
            <a:endParaRPr lang="en-US" dirty="0"/>
          </a:p>
        </p:txBody>
      </p:sp>
      <p:sp>
        <p:nvSpPr>
          <p:cNvPr id="8" name="Rectangle 7"/>
          <p:cNvSpPr/>
          <p:nvPr/>
        </p:nvSpPr>
        <p:spPr>
          <a:xfrm>
            <a:off x="0" y="6555410"/>
            <a:ext cx="9232892" cy="276999"/>
          </a:xfrm>
          <a:prstGeom prst="rect">
            <a:avLst/>
          </a:prstGeom>
        </p:spPr>
        <p:txBody>
          <a:bodyPr wrap="square">
            <a:spAutoFit/>
          </a:bodyPr>
          <a:lstStyle/>
          <a:p>
            <a:r>
              <a:rPr lang="en-US" sz="1200" dirty="0" smtClean="0"/>
              <a:t>Source: </a:t>
            </a:r>
            <a:r>
              <a:rPr lang="en-US" sz="1200" dirty="0" smtClean="0">
                <a:hlinkClick r:id="rId3"/>
              </a:rPr>
              <a:t>www.aspeninstitute.org</a:t>
            </a:r>
            <a:r>
              <a:rPr lang="en-US" sz="1200" dirty="0">
                <a:hlinkClick r:id="rId3"/>
              </a:rPr>
              <a:t>/sites/default/files/content/docs/pubs/FINAL%20Ecosystem%20Toolkit%20Draft_print%</a:t>
            </a:r>
            <a:r>
              <a:rPr lang="en-US" sz="1200" dirty="0" smtClean="0">
                <a:hlinkClick r:id="rId3"/>
              </a:rPr>
              <a:t>20version.pdf</a:t>
            </a:r>
            <a:r>
              <a:rPr lang="en-US" sz="1200" dirty="0" smtClean="0"/>
              <a:t> </a:t>
            </a:r>
            <a:endParaRPr lang="en-US" sz="1200" dirty="0"/>
          </a:p>
        </p:txBody>
      </p:sp>
      <p:sp>
        <p:nvSpPr>
          <p:cNvPr id="9" name="Hexagon 8"/>
          <p:cNvSpPr/>
          <p:nvPr/>
        </p:nvSpPr>
        <p:spPr>
          <a:xfrm>
            <a:off x="320933" y="3292274"/>
            <a:ext cx="958521" cy="812797"/>
          </a:xfrm>
          <a:prstGeom prst="hexagon">
            <a:avLst/>
          </a:prstGeom>
          <a:solidFill>
            <a:srgbClr val="64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rPr>
              <a:t>Stop &amp; Think</a:t>
            </a:r>
            <a:endParaRPr lang="en-US" sz="1400" b="1" dirty="0">
              <a:solidFill>
                <a:schemeClr val="bg1"/>
              </a:solidFill>
            </a:endParaRPr>
          </a:p>
        </p:txBody>
      </p:sp>
    </p:spTree>
    <p:extLst>
      <p:ext uri="{BB962C8B-B14F-4D97-AF65-F5344CB8AC3E}">
        <p14:creationId xmlns:p14="http://schemas.microsoft.com/office/powerpoint/2010/main" val="30650133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85829380-BE0C-409D-AA5A-D3B65FD90479}" type="slidenum">
              <a:rPr lang="en-US" smtClean="0"/>
              <a:pPr/>
              <a:t>19</a:t>
            </a:fld>
            <a:endParaRPr lang="en-US" dirty="0"/>
          </a:p>
        </p:txBody>
      </p:sp>
      <p:sp>
        <p:nvSpPr>
          <p:cNvPr id="5" name="Rectangle 4"/>
          <p:cNvSpPr/>
          <p:nvPr/>
        </p:nvSpPr>
        <p:spPr>
          <a:xfrm>
            <a:off x="127000" y="115087"/>
            <a:ext cx="9017000" cy="6644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p:nvPicPr>
        <p:blipFill>
          <a:blip r:embed="rId2"/>
          <a:stretch>
            <a:fillRect/>
          </a:stretch>
        </p:blipFill>
        <p:spPr>
          <a:xfrm>
            <a:off x="1970702" y="200101"/>
            <a:ext cx="6716098" cy="6657899"/>
          </a:xfrm>
          <a:prstGeom prst="rect">
            <a:avLst/>
          </a:prstGeom>
        </p:spPr>
      </p:pic>
      <p:sp>
        <p:nvSpPr>
          <p:cNvPr id="6" name="TextBox 5"/>
          <p:cNvSpPr txBox="1"/>
          <p:nvPr/>
        </p:nvSpPr>
        <p:spPr>
          <a:xfrm>
            <a:off x="159576" y="316971"/>
            <a:ext cx="1811126" cy="3139321"/>
          </a:xfrm>
          <a:prstGeom prst="rect">
            <a:avLst/>
          </a:prstGeom>
          <a:noFill/>
        </p:spPr>
        <p:txBody>
          <a:bodyPr wrap="square" rtlCol="0">
            <a:spAutoFit/>
          </a:bodyPr>
          <a:lstStyle/>
          <a:p>
            <a:r>
              <a:rPr lang="en-US" dirty="0" smtClean="0"/>
              <a:t>Aspen Institute of Development Entrepreneurs</a:t>
            </a:r>
          </a:p>
          <a:p>
            <a:endParaRPr lang="en-US" dirty="0"/>
          </a:p>
          <a:p>
            <a:r>
              <a:rPr lang="en-US" dirty="0" smtClean="0"/>
              <a:t>Measuring Performance:</a:t>
            </a:r>
          </a:p>
          <a:p>
            <a:endParaRPr lang="en-US" dirty="0"/>
          </a:p>
          <a:p>
            <a:r>
              <a:rPr lang="en-US" dirty="0" smtClean="0"/>
              <a:t>Ecosystem Scorecard</a:t>
            </a:r>
          </a:p>
          <a:p>
            <a:endParaRPr lang="en-US" dirty="0"/>
          </a:p>
          <a:p>
            <a:endParaRPr lang="en-US" dirty="0"/>
          </a:p>
        </p:txBody>
      </p:sp>
    </p:spTree>
    <p:extLst>
      <p:ext uri="{BB962C8B-B14F-4D97-AF65-F5344CB8AC3E}">
        <p14:creationId xmlns:p14="http://schemas.microsoft.com/office/powerpoint/2010/main" val="42584871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9EC3361-18DC-4A39-BEAF-58382C2E727B}" type="slidenum">
              <a:rPr lang="en-US" smtClean="0"/>
              <a:pPr/>
              <a:t>2</a:t>
            </a:fld>
            <a:endParaRPr lang="en-US"/>
          </a:p>
        </p:txBody>
      </p:sp>
      <p:pic>
        <p:nvPicPr>
          <p:cNvPr id="3" name="Picture 2" descr="http://www.soccerhelp.com/images/Field_Diagram.gif"/>
          <p:cNvPicPr/>
          <p:nvPr/>
        </p:nvPicPr>
        <p:blipFill>
          <a:blip r:embed="rId2" cstate="print"/>
          <a:srcRect/>
          <a:stretch>
            <a:fillRect/>
          </a:stretch>
        </p:blipFill>
        <p:spPr bwMode="auto">
          <a:xfrm>
            <a:off x="221544" y="1769533"/>
            <a:ext cx="3659011" cy="4354689"/>
          </a:xfrm>
          <a:prstGeom prst="rect">
            <a:avLst/>
          </a:prstGeom>
          <a:noFill/>
          <a:ln w="9525">
            <a:noFill/>
            <a:miter lim="800000"/>
            <a:headEnd/>
            <a:tailEnd/>
          </a:ln>
        </p:spPr>
      </p:pic>
      <p:sp>
        <p:nvSpPr>
          <p:cNvPr id="4" name="Rectangle 2"/>
          <p:cNvSpPr txBox="1">
            <a:spLocks noChangeArrowheads="1"/>
          </p:cNvSpPr>
          <p:nvPr/>
        </p:nvSpPr>
        <p:spPr bwMode="auto">
          <a:xfrm>
            <a:off x="270558" y="972450"/>
            <a:ext cx="7712300" cy="5969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2800" b="1" i="0" u="none" strike="noStrike" kern="1200" cap="none" spc="0" normalizeH="0" baseline="0" noProof="0" dirty="0" smtClean="0">
              <a:ln>
                <a:noFill/>
              </a:ln>
              <a:solidFill>
                <a:schemeClr val="bg1"/>
              </a:solidFill>
              <a:effectLst/>
              <a:uLnTx/>
              <a:uFillTx/>
              <a:latin typeface="+mj-lt"/>
              <a:ea typeface="ＭＳ Ｐゴシック" pitchFamily="33" charset="-128"/>
              <a:cs typeface="ＭＳ Ｐゴシック" pitchFamily="33" charset="-128"/>
            </a:endParaRPr>
          </a:p>
        </p:txBody>
      </p:sp>
      <p:sp>
        <p:nvSpPr>
          <p:cNvPr id="6" name="TextBox 5"/>
          <p:cNvSpPr txBox="1"/>
          <p:nvPr/>
        </p:nvSpPr>
        <p:spPr>
          <a:xfrm>
            <a:off x="4051360" y="1858433"/>
            <a:ext cx="4807996" cy="4154984"/>
          </a:xfrm>
          <a:prstGeom prst="rect">
            <a:avLst/>
          </a:prstGeom>
          <a:noFill/>
        </p:spPr>
        <p:txBody>
          <a:bodyPr wrap="square" rtlCol="0">
            <a:spAutoFit/>
          </a:bodyPr>
          <a:lstStyle/>
          <a:p>
            <a:r>
              <a:rPr lang="en-US" dirty="0" smtClean="0"/>
              <a:t>Define your playing field</a:t>
            </a:r>
          </a:p>
          <a:p>
            <a:pPr marL="228600" indent="-228600">
              <a:buFont typeface="Arial" pitchFamily="34" charset="0"/>
              <a:buChar char="•"/>
            </a:pPr>
            <a:r>
              <a:rPr lang="en-US" sz="1400" dirty="0" smtClean="0"/>
              <a:t>Mission, vision and long-term goals</a:t>
            </a:r>
          </a:p>
          <a:p>
            <a:pPr marL="228600" indent="-228600">
              <a:buFont typeface="Arial" pitchFamily="34" charset="0"/>
              <a:buChar char="•"/>
            </a:pPr>
            <a:r>
              <a:rPr lang="en-US" sz="1400" dirty="0" smtClean="0"/>
              <a:t>Size of opportunity space </a:t>
            </a:r>
          </a:p>
          <a:p>
            <a:pPr marL="228600" indent="-228600">
              <a:buFont typeface="Arial" pitchFamily="34" charset="0"/>
              <a:buChar char="•"/>
            </a:pPr>
            <a:r>
              <a:rPr lang="en-US" sz="1400" dirty="0" smtClean="0"/>
              <a:t>Number of “white space” opportunities where you can make a unique contribution</a:t>
            </a:r>
          </a:p>
          <a:p>
            <a:pPr marL="228600" indent="-228600">
              <a:buFont typeface="Arial" pitchFamily="34" charset="0"/>
              <a:buChar char="•"/>
            </a:pPr>
            <a:r>
              <a:rPr lang="en-US" sz="1400" dirty="0" smtClean="0"/>
              <a:t>Boundaries (what you won’t do)</a:t>
            </a:r>
          </a:p>
          <a:p>
            <a:pPr marL="228600" indent="-228600">
              <a:buFont typeface="Arial" pitchFamily="34" charset="0"/>
              <a:buChar char="•"/>
            </a:pPr>
            <a:r>
              <a:rPr lang="en-US" sz="1400" dirty="0" smtClean="0"/>
              <a:t>Understand your role and the role of others on your team and capabilities needed to win </a:t>
            </a:r>
          </a:p>
          <a:p>
            <a:pPr marL="228600" indent="-228600">
              <a:buFont typeface="Arial" pitchFamily="34" charset="0"/>
              <a:buChar char="•"/>
            </a:pPr>
            <a:endParaRPr lang="en-US" sz="1400" dirty="0" smtClean="0"/>
          </a:p>
          <a:p>
            <a:pPr marL="228600" indent="-228600"/>
            <a:r>
              <a:rPr lang="en-US" dirty="0" smtClean="0"/>
              <a:t>Define your mid-field position</a:t>
            </a:r>
          </a:p>
          <a:p>
            <a:pPr marL="228600" indent="-228600">
              <a:buFont typeface="Arial" pitchFamily="34" charset="0"/>
              <a:buChar char="•"/>
            </a:pPr>
            <a:r>
              <a:rPr lang="en-US" sz="1400" dirty="0" smtClean="0"/>
              <a:t>Focused product-market positions needed to achieve your long-term goals</a:t>
            </a:r>
          </a:p>
          <a:p>
            <a:pPr marL="228600" indent="-228600">
              <a:buFont typeface="Arial" pitchFamily="34" charset="0"/>
              <a:buChar char="•"/>
            </a:pPr>
            <a:r>
              <a:rPr lang="en-US" sz="1400" dirty="0" smtClean="0"/>
              <a:t>Capabilities needed to control the field of play and position yourself to achieve your goals</a:t>
            </a:r>
          </a:p>
          <a:p>
            <a:pPr marL="228600" indent="-228600">
              <a:buFont typeface="Arial" pitchFamily="34" charset="0"/>
              <a:buChar char="•"/>
            </a:pPr>
            <a:endParaRPr lang="en-US" sz="1400" dirty="0" smtClean="0"/>
          </a:p>
          <a:p>
            <a:pPr marL="228600" indent="-228600"/>
            <a:r>
              <a:rPr lang="en-US" dirty="0" smtClean="0"/>
              <a:t>Execute short-term tactical strategy</a:t>
            </a:r>
          </a:p>
          <a:p>
            <a:pPr marL="228600" indent="-228600">
              <a:buFont typeface="Arial" pitchFamily="34" charset="0"/>
              <a:buChar char="•"/>
            </a:pPr>
            <a:r>
              <a:rPr lang="en-US" sz="1400" dirty="0" smtClean="0"/>
              <a:t>Learn how others respond to moves you make</a:t>
            </a:r>
          </a:p>
          <a:p>
            <a:pPr marL="228600" indent="-228600">
              <a:buFont typeface="Arial" pitchFamily="34" charset="0"/>
              <a:buChar char="•"/>
            </a:pPr>
            <a:r>
              <a:rPr lang="en-US" sz="1400" dirty="0" smtClean="0"/>
              <a:t>Position yourself to “pass” to the midfield</a:t>
            </a:r>
          </a:p>
        </p:txBody>
      </p:sp>
      <p:sp>
        <p:nvSpPr>
          <p:cNvPr id="9" name="Title 9"/>
          <p:cNvSpPr txBox="1">
            <a:spLocks/>
          </p:cNvSpPr>
          <p:nvPr/>
        </p:nvSpPr>
        <p:spPr>
          <a:xfrm>
            <a:off x="217313" y="373415"/>
            <a:ext cx="8229600" cy="1143000"/>
          </a:xfrm>
          <a:prstGeom prst="rect">
            <a:avLst/>
          </a:prstGeom>
        </p:spPr>
        <p:txBody>
          <a:bodyPr anchor="b"/>
          <a:lstStyle>
            <a:lvl1pPr algn="l" defTabSz="457200" rtl="0" eaLnBrk="0" fontAlgn="base" hangingPunct="0">
              <a:spcBef>
                <a:spcPct val="0"/>
              </a:spcBef>
              <a:spcAft>
                <a:spcPct val="0"/>
              </a:spcAft>
              <a:defRPr sz="2200" kern="1200">
                <a:solidFill>
                  <a:schemeClr val="bg1"/>
                </a:solidFill>
                <a:latin typeface="+mj-lt"/>
                <a:ea typeface="ＭＳ Ｐゴシック" pitchFamily="33" charset="-128"/>
                <a:cs typeface="ＭＳ Ｐゴシック" pitchFamily="33" charset="-128"/>
              </a:defRPr>
            </a:lvl1pPr>
            <a:lvl2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2pPr>
            <a:lvl3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3pPr>
            <a:lvl4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4pPr>
            <a:lvl5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5pPr>
            <a:lvl6pPr marL="4572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6pPr>
            <a:lvl7pPr marL="9144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7pPr>
            <a:lvl8pPr marL="13716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8pPr>
            <a:lvl9pPr marL="18288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9pPr>
          </a:lstStyle>
          <a:p>
            <a:r>
              <a:rPr lang="en-US" sz="2800" b="1" dirty="0" smtClean="0"/>
              <a:t>Learning to “Read the Field”</a:t>
            </a:r>
          </a:p>
          <a:p>
            <a:r>
              <a:rPr lang="en-US" sz="2400" b="1" dirty="0" smtClean="0"/>
              <a:t>Focus on What’s Changing</a:t>
            </a:r>
          </a:p>
        </p:txBody>
      </p:sp>
      <p:sp>
        <p:nvSpPr>
          <p:cNvPr id="7" name="Hexagon 6"/>
          <p:cNvSpPr/>
          <p:nvPr/>
        </p:nvSpPr>
        <p:spPr>
          <a:xfrm>
            <a:off x="123378" y="5950857"/>
            <a:ext cx="958521" cy="812797"/>
          </a:xfrm>
          <a:prstGeom prst="hexagon">
            <a:avLst/>
          </a:prstGeom>
          <a:solidFill>
            <a:srgbClr val="64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rPr>
              <a:t>Stop &amp; Think</a:t>
            </a:r>
            <a:endParaRPr lang="en-US" sz="1400" b="1" dirty="0">
              <a:solidFill>
                <a:schemeClr val="bg1"/>
              </a:solidFill>
            </a:endParaRPr>
          </a:p>
        </p:txBody>
      </p:sp>
      <p:sp>
        <p:nvSpPr>
          <p:cNvPr id="8" name="TextBox 7"/>
          <p:cNvSpPr txBox="1"/>
          <p:nvPr/>
        </p:nvSpPr>
        <p:spPr>
          <a:xfrm>
            <a:off x="1081899" y="6179407"/>
            <a:ext cx="8062101" cy="584776"/>
          </a:xfrm>
          <a:prstGeom prst="rect">
            <a:avLst/>
          </a:prstGeom>
          <a:noFill/>
        </p:spPr>
        <p:txBody>
          <a:bodyPr wrap="square" rtlCol="0">
            <a:spAutoFit/>
          </a:bodyPr>
          <a:lstStyle/>
          <a:p>
            <a:r>
              <a:rPr lang="en-US" sz="1600" dirty="0" smtClean="0"/>
              <a:t>What does your “field of play” look like?</a:t>
            </a:r>
          </a:p>
          <a:p>
            <a:r>
              <a:rPr lang="en-US" sz="1600" dirty="0" smtClean="0"/>
              <a:t>What’s changing on your “field of play”?</a:t>
            </a:r>
          </a:p>
        </p:txBody>
      </p:sp>
    </p:spTree>
    <p:extLst>
      <p:ext uri="{BB962C8B-B14F-4D97-AF65-F5344CB8AC3E}">
        <p14:creationId xmlns:p14="http://schemas.microsoft.com/office/powerpoint/2010/main" val="3974073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35" y="274638"/>
            <a:ext cx="8229600" cy="1143000"/>
          </a:xfrm>
        </p:spPr>
        <p:txBody>
          <a:bodyPr/>
          <a:lstStyle/>
          <a:p>
            <a:r>
              <a:rPr lang="en-US" sz="2800" b="1" dirty="0" smtClean="0"/>
              <a:t>Designing Entrepreneurship Education University Programs</a:t>
            </a:r>
            <a:endParaRPr lang="en-US" sz="2800" b="1" dirty="0"/>
          </a:p>
        </p:txBody>
      </p:sp>
      <p:sp>
        <p:nvSpPr>
          <p:cNvPr id="3" name="Slide Number Placeholder 2"/>
          <p:cNvSpPr>
            <a:spLocks noGrp="1"/>
          </p:cNvSpPr>
          <p:nvPr>
            <p:ph type="sldNum" sz="quarter" idx="12"/>
          </p:nvPr>
        </p:nvSpPr>
        <p:spPr/>
        <p:txBody>
          <a:bodyPr/>
          <a:lstStyle/>
          <a:p>
            <a:fld id="{85829380-BE0C-409D-AA5A-D3B65FD90479}" type="slidenum">
              <a:rPr lang="en-US" smtClean="0"/>
              <a:pPr/>
              <a:t>20</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343498205"/>
              </p:ext>
            </p:extLst>
          </p:nvPr>
        </p:nvGraphicFramePr>
        <p:xfrm>
          <a:off x="84667" y="2123718"/>
          <a:ext cx="9054924" cy="3838575"/>
        </p:xfrm>
        <a:graphic>
          <a:graphicData uri="http://schemas.openxmlformats.org/presentationml/2006/ole">
            <mc:AlternateContent xmlns:mc="http://schemas.openxmlformats.org/markup-compatibility/2006">
              <mc:Choice xmlns:v="urn:schemas-microsoft-com:vml" Requires="v">
                <p:oleObj spid="_x0000_s13342" name="Document" r:id="rId4" imgW="5727700" imgH="2400300" progId="Word.Document.12">
                  <p:embed/>
                </p:oleObj>
              </mc:Choice>
              <mc:Fallback>
                <p:oleObj name="Document" r:id="rId4" imgW="5727700" imgH="2400300" progId="Word.Document.12">
                  <p:embed/>
                  <p:pic>
                    <p:nvPicPr>
                      <p:cNvPr id="0" name=""/>
                      <p:cNvPicPr/>
                      <p:nvPr/>
                    </p:nvPicPr>
                    <p:blipFill>
                      <a:blip r:embed="rId5"/>
                      <a:stretch>
                        <a:fillRect/>
                      </a:stretch>
                    </p:blipFill>
                    <p:spPr>
                      <a:xfrm>
                        <a:off x="84667" y="2123718"/>
                        <a:ext cx="9054924" cy="3838575"/>
                      </a:xfrm>
                      <a:prstGeom prst="rect">
                        <a:avLst/>
                      </a:prstGeom>
                    </p:spPr>
                  </p:pic>
                </p:oleObj>
              </mc:Fallback>
            </mc:AlternateContent>
          </a:graphicData>
        </a:graphic>
      </p:graphicFrame>
      <p:cxnSp>
        <p:nvCxnSpPr>
          <p:cNvPr id="7" name="Straight Connector 6"/>
          <p:cNvCxnSpPr/>
          <p:nvPr/>
        </p:nvCxnSpPr>
        <p:spPr>
          <a:xfrm>
            <a:off x="84667" y="2123718"/>
            <a:ext cx="0" cy="352072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8" name="Hexagon 7"/>
          <p:cNvSpPr/>
          <p:nvPr/>
        </p:nvSpPr>
        <p:spPr>
          <a:xfrm>
            <a:off x="123378" y="5860495"/>
            <a:ext cx="958521" cy="812797"/>
          </a:xfrm>
          <a:prstGeom prst="hexagon">
            <a:avLst/>
          </a:prstGeom>
          <a:solidFill>
            <a:srgbClr val="64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bg1"/>
                </a:solidFill>
              </a:rPr>
              <a:t>Stop &amp; Think</a:t>
            </a:r>
            <a:endParaRPr lang="en-US" sz="1400" b="1" dirty="0">
              <a:solidFill>
                <a:schemeClr val="bg1"/>
              </a:solidFill>
            </a:endParaRPr>
          </a:p>
        </p:txBody>
      </p:sp>
      <p:sp>
        <p:nvSpPr>
          <p:cNvPr id="9" name="TextBox 8"/>
          <p:cNvSpPr txBox="1"/>
          <p:nvPr/>
        </p:nvSpPr>
        <p:spPr>
          <a:xfrm>
            <a:off x="1194787" y="6076815"/>
            <a:ext cx="8062101" cy="338554"/>
          </a:xfrm>
          <a:prstGeom prst="rect">
            <a:avLst/>
          </a:prstGeom>
          <a:noFill/>
        </p:spPr>
        <p:txBody>
          <a:bodyPr wrap="square" rtlCol="0">
            <a:spAutoFit/>
          </a:bodyPr>
          <a:lstStyle/>
          <a:p>
            <a:r>
              <a:rPr lang="en-US" sz="1600" dirty="0" smtClean="0"/>
              <a:t>What types of programs and audiences should be addressed?</a:t>
            </a:r>
          </a:p>
        </p:txBody>
      </p:sp>
    </p:spTree>
    <p:extLst>
      <p:ext uri="{BB962C8B-B14F-4D97-AF65-F5344CB8AC3E}">
        <p14:creationId xmlns:p14="http://schemas.microsoft.com/office/powerpoint/2010/main" val="36399991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Topics</a:t>
            </a:r>
            <a:endParaRPr lang="en-US" sz="2800" b="1" dirty="0"/>
          </a:p>
        </p:txBody>
      </p:sp>
      <p:sp>
        <p:nvSpPr>
          <p:cNvPr id="3" name="Slide Number Placeholder 2"/>
          <p:cNvSpPr>
            <a:spLocks noGrp="1"/>
          </p:cNvSpPr>
          <p:nvPr>
            <p:ph type="sldNum" sz="quarter" idx="12"/>
          </p:nvPr>
        </p:nvSpPr>
        <p:spPr/>
        <p:txBody>
          <a:bodyPr/>
          <a:lstStyle/>
          <a:p>
            <a:fld id="{85829380-BE0C-409D-AA5A-D3B65FD90479}" type="slidenum">
              <a:rPr lang="en-US" smtClean="0"/>
              <a:pPr/>
              <a:t>21</a:t>
            </a:fld>
            <a:endParaRPr lang="en-US" dirty="0"/>
          </a:p>
        </p:txBody>
      </p:sp>
      <p:sp>
        <p:nvSpPr>
          <p:cNvPr id="4" name="Rectangle 3"/>
          <p:cNvSpPr/>
          <p:nvPr/>
        </p:nvSpPr>
        <p:spPr>
          <a:xfrm>
            <a:off x="169334" y="1790808"/>
            <a:ext cx="8763000" cy="4154983"/>
          </a:xfrm>
          <a:prstGeom prst="rect">
            <a:avLst/>
          </a:prstGeom>
        </p:spPr>
        <p:txBody>
          <a:bodyPr wrap="square">
            <a:spAutoFit/>
          </a:bodyPr>
          <a:lstStyle/>
          <a:p>
            <a:r>
              <a:rPr lang="en-US" b="1" dirty="0"/>
              <a:t>Module 1: Becoming an Entrepreneurial Leader</a:t>
            </a:r>
            <a:endParaRPr lang="en-US" dirty="0"/>
          </a:p>
          <a:p>
            <a:pPr marL="454025" indent="-285750">
              <a:buFont typeface="Arial"/>
              <a:buChar char="•"/>
            </a:pPr>
            <a:r>
              <a:rPr lang="en-US" sz="1400" dirty="0" smtClean="0"/>
              <a:t>Understand </a:t>
            </a:r>
            <a:r>
              <a:rPr lang="en-US" sz="1400" dirty="0"/>
              <a:t>the concept of entrepreneurial leadership. </a:t>
            </a:r>
            <a:endParaRPr lang="en-US" sz="1400" dirty="0" smtClean="0"/>
          </a:p>
          <a:p>
            <a:pPr marL="454025" indent="-285750">
              <a:buFont typeface="Arial"/>
              <a:buChar char="•"/>
            </a:pPr>
            <a:r>
              <a:rPr lang="en-US" sz="1400" dirty="0" smtClean="0"/>
              <a:t>Introduce </a:t>
            </a:r>
            <a:r>
              <a:rPr lang="en-US" sz="1400" dirty="0"/>
              <a:t>the stages of the </a:t>
            </a:r>
            <a:r>
              <a:rPr lang="en-US" sz="1400" dirty="0" smtClean="0"/>
              <a:t>innovation life cycle</a:t>
            </a:r>
            <a:r>
              <a:rPr lang="en-US" sz="1400" dirty="0"/>
              <a:t> </a:t>
            </a:r>
            <a:r>
              <a:rPr lang="en-US" sz="1400" dirty="0" smtClean="0"/>
              <a:t>and </a:t>
            </a:r>
            <a:r>
              <a:rPr lang="en-US" sz="1400" dirty="0"/>
              <a:t>define key activities and decisions associated with each stage. </a:t>
            </a:r>
          </a:p>
          <a:p>
            <a:pPr marL="454025" lvl="0" indent="-285750">
              <a:buFont typeface="Arial"/>
              <a:buChar char="•"/>
            </a:pPr>
            <a:r>
              <a:rPr lang="en-US" sz="1400" dirty="0"/>
              <a:t>Identify different categories of entrepreneurial opportunities depending on the size and scope of the opportunity and risk and reward involved. Learn how different entrepreneurs might be attracted to different types of opportunities. </a:t>
            </a:r>
          </a:p>
          <a:p>
            <a:pPr marL="454025" lvl="0" indent="-285750">
              <a:buFont typeface="Arial"/>
              <a:buChar char="•"/>
            </a:pPr>
            <a:r>
              <a:rPr lang="en-US" sz="1400" dirty="0"/>
              <a:t>Define key "discovery skills" used by successful entrepreneurs</a:t>
            </a:r>
            <a:r>
              <a:rPr lang="en-US" sz="1400" dirty="0" smtClean="0"/>
              <a:t>.</a:t>
            </a:r>
          </a:p>
          <a:p>
            <a:pPr marL="454025" lvl="0" indent="-285750">
              <a:buFont typeface="Arial"/>
              <a:buChar char="•"/>
            </a:pPr>
            <a:endParaRPr lang="en-US" sz="1400" dirty="0"/>
          </a:p>
          <a:p>
            <a:endParaRPr lang="en-US" b="1" dirty="0" smtClean="0"/>
          </a:p>
          <a:p>
            <a:r>
              <a:rPr lang="en-US" b="1" dirty="0" smtClean="0"/>
              <a:t>Module 2: Recognizing and Shaping Opportunities</a:t>
            </a:r>
            <a:endParaRPr lang="en-US" sz="800" dirty="0"/>
          </a:p>
          <a:p>
            <a:pPr marL="454025" indent="-285750">
              <a:buFont typeface="Arial"/>
              <a:buChar char="•"/>
            </a:pPr>
            <a:r>
              <a:rPr lang="en-US" sz="1400" dirty="0" smtClean="0"/>
              <a:t>Understand how entrepreneurs generate ideas for a new business and shape them into an opportunity supported by a business model.</a:t>
            </a:r>
          </a:p>
          <a:p>
            <a:pPr marL="454025" indent="-285750">
              <a:buFont typeface="Arial"/>
              <a:buChar char="•"/>
            </a:pPr>
            <a:r>
              <a:rPr lang="en-US" sz="1400" dirty="0" smtClean="0"/>
              <a:t>Compare examples of how entrepreneurs recognize and shape opportunities.</a:t>
            </a:r>
          </a:p>
          <a:p>
            <a:pPr marL="454025" indent="-285750">
              <a:buFont typeface="Arial"/>
              <a:buChar char="•"/>
            </a:pPr>
            <a:r>
              <a:rPr lang="en-US" sz="1400" dirty="0" smtClean="0"/>
              <a:t>Understand the difference between intuitive and analytical thinking and the role of each in recognizing and shaping opportunities.</a:t>
            </a:r>
          </a:p>
          <a:p>
            <a:pPr marL="454025" indent="-285750">
              <a:buFont typeface="Arial"/>
              <a:buChar char="•"/>
            </a:pPr>
            <a:r>
              <a:rPr lang="en-US" sz="1400" dirty="0" smtClean="0"/>
              <a:t>Examine approaches for converting a business model to a cash flow forecast.</a:t>
            </a:r>
          </a:p>
          <a:p>
            <a:pPr marL="454025" indent="-285750">
              <a:buFont typeface="Arial"/>
              <a:buChar char="•"/>
            </a:pPr>
            <a:r>
              <a:rPr lang="en-US" sz="1400" dirty="0" smtClean="0"/>
              <a:t>Learn approaches for managing risk and uncertainty when launching new ventures.</a:t>
            </a:r>
          </a:p>
        </p:txBody>
      </p:sp>
      <p:sp>
        <p:nvSpPr>
          <p:cNvPr id="5" name="TextBox 4"/>
          <p:cNvSpPr txBox="1"/>
          <p:nvPr/>
        </p:nvSpPr>
        <p:spPr>
          <a:xfrm>
            <a:off x="169334" y="6392333"/>
            <a:ext cx="8150864" cy="461665"/>
          </a:xfrm>
          <a:prstGeom prst="rect">
            <a:avLst/>
          </a:prstGeom>
          <a:noFill/>
        </p:spPr>
        <p:txBody>
          <a:bodyPr wrap="none" rtlCol="0">
            <a:spAutoFit/>
          </a:bodyPr>
          <a:lstStyle/>
          <a:p>
            <a:r>
              <a:rPr lang="en-US" sz="1200" dirty="0" smtClean="0"/>
              <a:t>Source:  Lynda M. Applegate and Ernesto Garcia Gomez Muriel, </a:t>
            </a:r>
            <a:r>
              <a:rPr lang="en-US" sz="1200" i="1" dirty="0" smtClean="0"/>
              <a:t>Catalyzing High Impact Entrepreneurship in Mexico, </a:t>
            </a:r>
          </a:p>
          <a:p>
            <a:r>
              <a:rPr lang="en-US" sz="1200" i="1" dirty="0"/>
              <a:t>	 </a:t>
            </a:r>
            <a:r>
              <a:rPr lang="en-US" sz="1200" i="1" dirty="0" smtClean="0"/>
              <a:t>   Phase 1: Developing Entrepreneurship Programs for University Education</a:t>
            </a:r>
            <a:r>
              <a:rPr lang="en-US" sz="1200" dirty="0" smtClean="0"/>
              <a:t>, Report for ONE, November 2014.    </a:t>
            </a:r>
            <a:endParaRPr lang="en-US" sz="1200" dirty="0"/>
          </a:p>
        </p:txBody>
      </p:sp>
    </p:spTree>
    <p:extLst>
      <p:ext uri="{BB962C8B-B14F-4D97-AF65-F5344CB8AC3E}">
        <p14:creationId xmlns:p14="http://schemas.microsoft.com/office/powerpoint/2010/main" val="35088468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Topics</a:t>
            </a:r>
            <a:endParaRPr lang="en-US" sz="2800" b="1" dirty="0"/>
          </a:p>
        </p:txBody>
      </p:sp>
      <p:sp>
        <p:nvSpPr>
          <p:cNvPr id="3" name="Slide Number Placeholder 2"/>
          <p:cNvSpPr>
            <a:spLocks noGrp="1"/>
          </p:cNvSpPr>
          <p:nvPr>
            <p:ph type="sldNum" sz="quarter" idx="12"/>
          </p:nvPr>
        </p:nvSpPr>
        <p:spPr/>
        <p:txBody>
          <a:bodyPr/>
          <a:lstStyle/>
          <a:p>
            <a:fld id="{85829380-BE0C-409D-AA5A-D3B65FD90479}" type="slidenum">
              <a:rPr lang="en-US" smtClean="0"/>
              <a:pPr/>
              <a:t>22</a:t>
            </a:fld>
            <a:endParaRPr lang="en-US" dirty="0"/>
          </a:p>
        </p:txBody>
      </p:sp>
      <p:sp>
        <p:nvSpPr>
          <p:cNvPr id="4" name="Rectangle 3"/>
          <p:cNvSpPr/>
          <p:nvPr/>
        </p:nvSpPr>
        <p:spPr>
          <a:xfrm>
            <a:off x="169334" y="1819030"/>
            <a:ext cx="8763000" cy="4185762"/>
          </a:xfrm>
          <a:prstGeom prst="rect">
            <a:avLst/>
          </a:prstGeom>
        </p:spPr>
        <p:txBody>
          <a:bodyPr wrap="square">
            <a:spAutoFit/>
          </a:bodyPr>
          <a:lstStyle/>
          <a:p>
            <a:r>
              <a:rPr lang="en-US" b="1" dirty="0"/>
              <a:t>Module </a:t>
            </a:r>
            <a:r>
              <a:rPr lang="en-US" b="1" dirty="0" smtClean="0"/>
              <a:t>3: Developing Business Plans and Pitching Opportunities</a:t>
            </a:r>
            <a:endParaRPr lang="en-US" sz="800" dirty="0" smtClean="0"/>
          </a:p>
          <a:p>
            <a:pPr marL="454025" indent="-285750">
              <a:buFont typeface="Arial"/>
              <a:buChar char="•"/>
            </a:pPr>
            <a:endParaRPr lang="en-US" sz="800" dirty="0" smtClean="0"/>
          </a:p>
          <a:p>
            <a:pPr marL="454025" indent="-285750">
              <a:buFont typeface="Arial"/>
              <a:buChar char="•"/>
            </a:pPr>
            <a:r>
              <a:rPr lang="en-US" sz="1400" dirty="0" smtClean="0"/>
              <a:t>Understand how to translate a business model into a well-crafted business plan and pitch.</a:t>
            </a:r>
          </a:p>
          <a:p>
            <a:pPr marL="454025" indent="-285750">
              <a:buFont typeface="Arial"/>
              <a:buChar char="•"/>
            </a:pPr>
            <a:r>
              <a:rPr lang="en-US" sz="1400" dirty="0" smtClean="0"/>
              <a:t>Decide how to select an approach to developing a compelling and clear business plan and pitch that will most effectively convey the opportunity to different stakeholders with different interests and expectations.</a:t>
            </a:r>
          </a:p>
          <a:p>
            <a:pPr marL="454025" indent="-285750">
              <a:buFont typeface="Arial"/>
              <a:buChar char="•"/>
            </a:pPr>
            <a:r>
              <a:rPr lang="en-US" sz="1400" dirty="0" smtClean="0"/>
              <a:t>Understand how potential investors and other stakeholders evaluate a plan or pitch.</a:t>
            </a:r>
          </a:p>
          <a:p>
            <a:pPr marL="454025" indent="-285750">
              <a:buFont typeface="Arial"/>
              <a:buChar char="•"/>
            </a:pPr>
            <a:r>
              <a:rPr lang="en-US" sz="1400" dirty="0" smtClean="0"/>
              <a:t>Learn how to make a plan or pitch succinct, comprehensive, and compelling.</a:t>
            </a:r>
          </a:p>
          <a:p>
            <a:pPr marL="454025" lvl="0" indent="-285750">
              <a:buFont typeface="Arial"/>
              <a:buChar char="•"/>
            </a:pPr>
            <a:endParaRPr lang="en-US" sz="1400" dirty="0"/>
          </a:p>
          <a:p>
            <a:endParaRPr lang="en-US" b="1" dirty="0" smtClean="0"/>
          </a:p>
          <a:p>
            <a:r>
              <a:rPr lang="en-US" b="1" dirty="0" smtClean="0"/>
              <a:t>Module 4: Attracting Talent and Building Ecosystems</a:t>
            </a:r>
            <a:endParaRPr lang="en-US" sz="800" dirty="0"/>
          </a:p>
          <a:p>
            <a:pPr marL="454025" indent="-285750">
              <a:buFont typeface="Arial"/>
              <a:buChar char="•"/>
            </a:pPr>
            <a:endParaRPr lang="en-US" sz="800" dirty="0" smtClean="0"/>
          </a:p>
          <a:p>
            <a:pPr marL="454025" indent="-285750">
              <a:buFont typeface="Arial"/>
              <a:buChar char="•"/>
            </a:pPr>
            <a:r>
              <a:rPr lang="en-US" sz="1400" dirty="0" smtClean="0"/>
              <a:t>Understand the opportunities and tradeoffs associated with attracting talent in a new venture—including co-founders, employees, boards of directors and advisers.</a:t>
            </a:r>
          </a:p>
          <a:p>
            <a:pPr marL="454025" indent="-285750">
              <a:buFont typeface="Arial"/>
              <a:buChar char="•"/>
            </a:pPr>
            <a:r>
              <a:rPr lang="en-US" sz="1400" dirty="0" smtClean="0"/>
              <a:t>Learn how to build a business network or “ecosystem” of customers, suppliers, partners, evangelists and investors needed to develop products and bring them to market.</a:t>
            </a:r>
          </a:p>
          <a:p>
            <a:pPr marL="454025" indent="-285750">
              <a:buFont typeface="Arial"/>
              <a:buChar char="•"/>
            </a:pPr>
            <a:r>
              <a:rPr lang="en-US" sz="1400" dirty="0" smtClean="0"/>
              <a:t>Understand how and when to effectively use outside resources, such as, incubators and accelerators.</a:t>
            </a:r>
          </a:p>
          <a:p>
            <a:pPr marL="454025" indent="-285750">
              <a:buFont typeface="Arial"/>
              <a:buChar char="•"/>
            </a:pPr>
            <a:r>
              <a:rPr lang="en-US" sz="1400" dirty="0" smtClean="0"/>
              <a:t>Learn the fundamentals of entrepreneurial negotiations and how to choose the legal form of organization for a new venture.</a:t>
            </a:r>
          </a:p>
        </p:txBody>
      </p:sp>
      <p:sp>
        <p:nvSpPr>
          <p:cNvPr id="5" name="TextBox 4"/>
          <p:cNvSpPr txBox="1"/>
          <p:nvPr/>
        </p:nvSpPr>
        <p:spPr>
          <a:xfrm>
            <a:off x="169334" y="6392333"/>
            <a:ext cx="8150864" cy="461665"/>
          </a:xfrm>
          <a:prstGeom prst="rect">
            <a:avLst/>
          </a:prstGeom>
          <a:noFill/>
        </p:spPr>
        <p:txBody>
          <a:bodyPr wrap="none" rtlCol="0">
            <a:spAutoFit/>
          </a:bodyPr>
          <a:lstStyle/>
          <a:p>
            <a:r>
              <a:rPr lang="en-US" sz="1200" dirty="0" smtClean="0"/>
              <a:t>Source:  Lynda M. Applegate and Ernesto Garcia Gomez Muriel, </a:t>
            </a:r>
            <a:r>
              <a:rPr lang="en-US" sz="1200" i="1" dirty="0" smtClean="0"/>
              <a:t>Catalyzing High Impact Entrepreneurship in Mexico, </a:t>
            </a:r>
          </a:p>
          <a:p>
            <a:r>
              <a:rPr lang="en-US" sz="1200" i="1" dirty="0"/>
              <a:t>	 </a:t>
            </a:r>
            <a:r>
              <a:rPr lang="en-US" sz="1200" i="1" dirty="0" smtClean="0"/>
              <a:t>   Phase 1: Developing Entrepreneurship Programs for University Education</a:t>
            </a:r>
            <a:r>
              <a:rPr lang="en-US" sz="1200" dirty="0" smtClean="0"/>
              <a:t>, Report for ONE, November 2014.    </a:t>
            </a:r>
            <a:endParaRPr lang="en-US" sz="1200" dirty="0"/>
          </a:p>
        </p:txBody>
      </p:sp>
    </p:spTree>
    <p:extLst>
      <p:ext uri="{BB962C8B-B14F-4D97-AF65-F5344CB8AC3E}">
        <p14:creationId xmlns:p14="http://schemas.microsoft.com/office/powerpoint/2010/main" val="1503547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Topics</a:t>
            </a:r>
            <a:endParaRPr lang="en-US" sz="2800" b="1" dirty="0"/>
          </a:p>
        </p:txBody>
      </p:sp>
      <p:sp>
        <p:nvSpPr>
          <p:cNvPr id="3" name="Slide Number Placeholder 2"/>
          <p:cNvSpPr>
            <a:spLocks noGrp="1"/>
          </p:cNvSpPr>
          <p:nvPr>
            <p:ph type="sldNum" sz="quarter" idx="12"/>
          </p:nvPr>
        </p:nvSpPr>
        <p:spPr/>
        <p:txBody>
          <a:bodyPr/>
          <a:lstStyle/>
          <a:p>
            <a:fld id="{85829380-BE0C-409D-AA5A-D3B65FD90479}" type="slidenum">
              <a:rPr lang="en-US" smtClean="0"/>
              <a:pPr/>
              <a:t>23</a:t>
            </a:fld>
            <a:endParaRPr lang="en-US" dirty="0"/>
          </a:p>
        </p:txBody>
      </p:sp>
      <p:sp>
        <p:nvSpPr>
          <p:cNvPr id="4" name="Rectangle 3"/>
          <p:cNvSpPr/>
          <p:nvPr/>
        </p:nvSpPr>
        <p:spPr>
          <a:xfrm>
            <a:off x="169334" y="1889585"/>
            <a:ext cx="8763000" cy="3754875"/>
          </a:xfrm>
          <a:prstGeom prst="rect">
            <a:avLst/>
          </a:prstGeom>
        </p:spPr>
        <p:txBody>
          <a:bodyPr wrap="square">
            <a:spAutoFit/>
          </a:bodyPr>
          <a:lstStyle/>
          <a:p>
            <a:r>
              <a:rPr lang="en-US" b="1" dirty="0" smtClean="0"/>
              <a:t>Module 5: Financing New Ventures</a:t>
            </a:r>
          </a:p>
          <a:p>
            <a:pPr marL="454025" indent="-285750">
              <a:buFont typeface="Arial"/>
              <a:buChar char="•"/>
            </a:pPr>
            <a:endParaRPr lang="en-US" sz="800" dirty="0" smtClean="0"/>
          </a:p>
          <a:p>
            <a:pPr marL="454025" indent="-285750">
              <a:buFont typeface="Arial"/>
              <a:buChar char="•"/>
            </a:pPr>
            <a:r>
              <a:rPr lang="en-US" sz="1400" dirty="0" smtClean="0"/>
              <a:t>Describe the relationship between the business model and the financing needs of a new venture.</a:t>
            </a:r>
          </a:p>
          <a:p>
            <a:pPr marL="454025" indent="-285750">
              <a:buFont typeface="Arial"/>
              <a:buChar char="•"/>
            </a:pPr>
            <a:r>
              <a:rPr lang="en-US" sz="1400" dirty="0" smtClean="0"/>
              <a:t>Provide an overview of the entrepreneurial finance landscape and the characteristics and motivations of different types of financial investors.</a:t>
            </a:r>
          </a:p>
          <a:p>
            <a:pPr marL="454025" indent="-285750">
              <a:buFont typeface="Arial"/>
              <a:buChar char="•"/>
            </a:pPr>
            <a:r>
              <a:rPr lang="en-US" sz="1400" dirty="0" smtClean="0"/>
              <a:t>Identify critical issues that entrepreneurs face when choosing among financing options</a:t>
            </a:r>
          </a:p>
          <a:p>
            <a:pPr marL="454025" indent="-285750">
              <a:buFont typeface="Arial"/>
              <a:buChar char="•"/>
            </a:pPr>
            <a:r>
              <a:rPr lang="en-US" sz="1400" dirty="0" smtClean="0"/>
              <a:t>Learn common financing tools that are needed to analyze the financing needs of a new venture and select the appropriate financing approach/partners for different types of venture at different stages.</a:t>
            </a:r>
          </a:p>
          <a:p>
            <a:pPr marL="454025" indent="-285750">
              <a:buFont typeface="Arial"/>
              <a:buChar char="•"/>
            </a:pPr>
            <a:endParaRPr lang="en-US" sz="1400" dirty="0" smtClean="0"/>
          </a:p>
          <a:p>
            <a:endParaRPr lang="en-US" b="1" dirty="0" smtClean="0"/>
          </a:p>
          <a:p>
            <a:r>
              <a:rPr lang="en-US" b="1" dirty="0" smtClean="0"/>
              <a:t>Module 6: Experimenting in the Entrepreneurial Venture</a:t>
            </a:r>
            <a:endParaRPr lang="en-US" sz="800" dirty="0" smtClean="0"/>
          </a:p>
          <a:p>
            <a:pPr marL="454025" indent="-285750">
              <a:buFont typeface="Arial"/>
              <a:buChar char="•"/>
            </a:pPr>
            <a:endParaRPr lang="en-US" sz="800" dirty="0" smtClean="0"/>
          </a:p>
          <a:p>
            <a:pPr marL="454025" indent="-285750">
              <a:buFont typeface="Arial"/>
              <a:buChar char="•"/>
            </a:pPr>
            <a:r>
              <a:rPr lang="en-US" sz="1400" dirty="0" smtClean="0"/>
              <a:t>Describe the rationale for using a hypothesis-driven approach to evaluating entrepreneurial opportunities.</a:t>
            </a:r>
          </a:p>
          <a:p>
            <a:pPr marL="454025" indent="-285750">
              <a:buFont typeface="Arial"/>
              <a:buChar char="•"/>
            </a:pPr>
            <a:r>
              <a:rPr lang="en-US" sz="1400" dirty="0" smtClean="0"/>
              <a:t>Learn approaches that can be used to implement and test minimal viable products and to identify when and how to use these approaches.</a:t>
            </a:r>
          </a:p>
          <a:p>
            <a:pPr marL="454025" indent="-285750">
              <a:buFont typeface="Arial"/>
              <a:buChar char="•"/>
            </a:pPr>
            <a:endParaRPr lang="en-US" sz="1400" dirty="0" smtClean="0"/>
          </a:p>
        </p:txBody>
      </p:sp>
      <p:sp>
        <p:nvSpPr>
          <p:cNvPr id="5" name="TextBox 4"/>
          <p:cNvSpPr txBox="1"/>
          <p:nvPr/>
        </p:nvSpPr>
        <p:spPr>
          <a:xfrm>
            <a:off x="169334" y="6392333"/>
            <a:ext cx="8150864" cy="461665"/>
          </a:xfrm>
          <a:prstGeom prst="rect">
            <a:avLst/>
          </a:prstGeom>
          <a:noFill/>
        </p:spPr>
        <p:txBody>
          <a:bodyPr wrap="none" rtlCol="0">
            <a:spAutoFit/>
          </a:bodyPr>
          <a:lstStyle/>
          <a:p>
            <a:r>
              <a:rPr lang="en-US" sz="1200" dirty="0" smtClean="0"/>
              <a:t>Source:  Lynda M. Applegate and Ernesto Garcia Gomez Muriel, </a:t>
            </a:r>
            <a:r>
              <a:rPr lang="en-US" sz="1200" i="1" dirty="0" smtClean="0"/>
              <a:t>Catalyzing High Impact Entrepreneurship in Mexico, </a:t>
            </a:r>
          </a:p>
          <a:p>
            <a:r>
              <a:rPr lang="en-US" sz="1200" i="1" dirty="0"/>
              <a:t>	 </a:t>
            </a:r>
            <a:r>
              <a:rPr lang="en-US" sz="1200" i="1" dirty="0" smtClean="0"/>
              <a:t>   Phase 1: Developing Entrepreneurship Programs for University Education</a:t>
            </a:r>
            <a:r>
              <a:rPr lang="en-US" sz="1200" dirty="0" smtClean="0"/>
              <a:t>, Report for ONE, November 2014.    </a:t>
            </a:r>
            <a:endParaRPr lang="en-US" sz="1200" dirty="0"/>
          </a:p>
        </p:txBody>
      </p:sp>
    </p:spTree>
    <p:extLst>
      <p:ext uri="{BB962C8B-B14F-4D97-AF65-F5344CB8AC3E}">
        <p14:creationId xmlns:p14="http://schemas.microsoft.com/office/powerpoint/2010/main" val="33505832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Topics</a:t>
            </a:r>
            <a:endParaRPr lang="en-US" sz="2800" b="1" dirty="0"/>
          </a:p>
        </p:txBody>
      </p:sp>
      <p:sp>
        <p:nvSpPr>
          <p:cNvPr id="3" name="Slide Number Placeholder 2"/>
          <p:cNvSpPr>
            <a:spLocks noGrp="1"/>
          </p:cNvSpPr>
          <p:nvPr>
            <p:ph type="sldNum" sz="quarter" idx="12"/>
          </p:nvPr>
        </p:nvSpPr>
        <p:spPr/>
        <p:txBody>
          <a:bodyPr/>
          <a:lstStyle/>
          <a:p>
            <a:fld id="{85829380-BE0C-409D-AA5A-D3B65FD90479}" type="slidenum">
              <a:rPr lang="en-US" smtClean="0"/>
              <a:pPr/>
              <a:t>24</a:t>
            </a:fld>
            <a:endParaRPr lang="en-US" dirty="0"/>
          </a:p>
        </p:txBody>
      </p:sp>
      <p:sp>
        <p:nvSpPr>
          <p:cNvPr id="4" name="Rectangle 3"/>
          <p:cNvSpPr/>
          <p:nvPr/>
        </p:nvSpPr>
        <p:spPr>
          <a:xfrm>
            <a:off x="169334" y="1819030"/>
            <a:ext cx="8763000" cy="4555093"/>
          </a:xfrm>
          <a:prstGeom prst="rect">
            <a:avLst/>
          </a:prstGeom>
        </p:spPr>
        <p:txBody>
          <a:bodyPr wrap="square">
            <a:spAutoFit/>
          </a:bodyPr>
          <a:lstStyle/>
          <a:p>
            <a:r>
              <a:rPr lang="en-US" b="1" dirty="0" smtClean="0"/>
              <a:t>Module </a:t>
            </a:r>
            <a:r>
              <a:rPr lang="en-US" b="1" dirty="0"/>
              <a:t>7</a:t>
            </a:r>
            <a:r>
              <a:rPr lang="en-US" b="1" dirty="0" smtClean="0"/>
              <a:t>: Selling and Marketing in the Entrepreneurial Venture</a:t>
            </a:r>
            <a:endParaRPr lang="en-US" dirty="0"/>
          </a:p>
          <a:p>
            <a:pPr marL="454025" indent="-285750">
              <a:buFont typeface="Arial"/>
              <a:buChar char="•"/>
            </a:pPr>
            <a:endParaRPr lang="en-US" sz="800" dirty="0"/>
          </a:p>
          <a:p>
            <a:pPr marL="454025" indent="-285750">
              <a:buFont typeface="Arial"/>
              <a:buChar char="•"/>
            </a:pPr>
            <a:r>
              <a:rPr lang="en-US" sz="1400" dirty="0" smtClean="0"/>
              <a:t>Understand the factors that influence customers to adopt a new product or service offered by a venture.</a:t>
            </a:r>
          </a:p>
          <a:p>
            <a:pPr marL="454025" indent="-285750">
              <a:buFont typeface="Arial"/>
              <a:buChar char="•"/>
            </a:pPr>
            <a:r>
              <a:rPr lang="en-US" sz="1400" dirty="0" smtClean="0"/>
              <a:t>Learn how to select potential customers for visits, conduct the visits, and use insights from the visits to refine a new venture’s offering.</a:t>
            </a:r>
          </a:p>
          <a:p>
            <a:pPr marL="454025" indent="-285750">
              <a:buFont typeface="Arial"/>
              <a:buChar char="•"/>
            </a:pPr>
            <a:r>
              <a:rPr lang="en-US" sz="1400" dirty="0" smtClean="0"/>
              <a:t>Describe approaches to use to identify a venture’s core customers.</a:t>
            </a:r>
          </a:p>
          <a:p>
            <a:pPr marL="454025" indent="-285750">
              <a:buFont typeface="Arial"/>
              <a:buChar char="•"/>
            </a:pPr>
            <a:r>
              <a:rPr lang="en-US" sz="1400" dirty="0" smtClean="0"/>
              <a:t>Understand what makes entrepreneurial selling unique and how to adapt traditional selling processes to the needs of a new venture.</a:t>
            </a:r>
          </a:p>
          <a:p>
            <a:pPr marL="454025" indent="-285750">
              <a:buFont typeface="Arial"/>
              <a:buChar char="•"/>
            </a:pPr>
            <a:r>
              <a:rPr lang="en-US" sz="1400" dirty="0" smtClean="0"/>
              <a:t>Learn key aspects of integrating selling and marketing activities in a new venture.</a:t>
            </a:r>
          </a:p>
          <a:p>
            <a:pPr marL="454025" indent="-285750">
              <a:buFont typeface="Arial"/>
              <a:buChar char="•"/>
            </a:pPr>
            <a:endParaRPr lang="en-US" sz="1400" dirty="0"/>
          </a:p>
          <a:p>
            <a:r>
              <a:rPr lang="en-US" b="1" dirty="0"/>
              <a:t>Module </a:t>
            </a:r>
            <a:r>
              <a:rPr lang="en-US" b="1" dirty="0" smtClean="0"/>
              <a:t>8: Scaling the Entrepreneurial Venture</a:t>
            </a:r>
            <a:endParaRPr lang="en-US" dirty="0"/>
          </a:p>
          <a:p>
            <a:pPr marL="454025" indent="-285750">
              <a:buFont typeface="Arial"/>
              <a:buChar char="•"/>
            </a:pPr>
            <a:endParaRPr lang="en-US" sz="800" dirty="0"/>
          </a:p>
          <a:p>
            <a:pPr marL="454025" indent="-285750">
              <a:buFont typeface="Arial"/>
              <a:buChar char="•"/>
            </a:pPr>
            <a:r>
              <a:rPr lang="en-US" sz="1400" dirty="0" smtClean="0"/>
              <a:t>Understand the process that entrepreneurs use as they transition a business from experimentation to growth.</a:t>
            </a:r>
          </a:p>
          <a:p>
            <a:pPr marL="454025" indent="-285750">
              <a:buFont typeface="Arial"/>
              <a:buChar char="•"/>
            </a:pPr>
            <a:r>
              <a:rPr lang="en-US" sz="1400" dirty="0" smtClean="0"/>
              <a:t>Identify common causes of failure due to premature scaling.</a:t>
            </a:r>
          </a:p>
          <a:p>
            <a:pPr marL="454025" indent="-285750">
              <a:buFont typeface="Arial"/>
              <a:buChar char="•"/>
            </a:pPr>
            <a:r>
              <a:rPr lang="en-US" sz="1400" dirty="0" smtClean="0"/>
              <a:t>Identify approaches to use to scale a business and then to exploit growth opportunities and expand the scope of the business.</a:t>
            </a:r>
          </a:p>
          <a:p>
            <a:pPr marL="454025" indent="-285750">
              <a:buFont typeface="Arial"/>
              <a:buChar char="•"/>
            </a:pPr>
            <a:r>
              <a:rPr lang="en-US" sz="1400" dirty="0" smtClean="0"/>
              <a:t>Learn to build the organization capabilities needed in a growing venture and to align the leadership and governance systems needed to maintain an entrepreneurial culture and speed while also achieving the efficiency and control needed to manage the complexity that comes with growth.</a:t>
            </a:r>
            <a:endParaRPr lang="en-US" sz="1400" dirty="0"/>
          </a:p>
          <a:p>
            <a:pPr marL="454025" indent="-285750">
              <a:buFont typeface="Arial"/>
              <a:buChar char="•"/>
            </a:pPr>
            <a:endParaRPr lang="en-US" sz="1400" dirty="0" smtClean="0"/>
          </a:p>
        </p:txBody>
      </p:sp>
      <p:sp>
        <p:nvSpPr>
          <p:cNvPr id="5" name="TextBox 4"/>
          <p:cNvSpPr txBox="1"/>
          <p:nvPr/>
        </p:nvSpPr>
        <p:spPr>
          <a:xfrm>
            <a:off x="169334" y="6392333"/>
            <a:ext cx="8150864" cy="461665"/>
          </a:xfrm>
          <a:prstGeom prst="rect">
            <a:avLst/>
          </a:prstGeom>
          <a:noFill/>
        </p:spPr>
        <p:txBody>
          <a:bodyPr wrap="none" rtlCol="0">
            <a:spAutoFit/>
          </a:bodyPr>
          <a:lstStyle/>
          <a:p>
            <a:r>
              <a:rPr lang="en-US" sz="1200" dirty="0" smtClean="0"/>
              <a:t>Source:  Lynda M. Applegate and Ernesto Garcia Gomez Muriel, </a:t>
            </a:r>
            <a:r>
              <a:rPr lang="en-US" sz="1200" i="1" dirty="0" smtClean="0"/>
              <a:t>Catalyzing High Impact Entrepreneurship in Mexico, </a:t>
            </a:r>
          </a:p>
          <a:p>
            <a:r>
              <a:rPr lang="en-US" sz="1200" i="1" dirty="0"/>
              <a:t>	 </a:t>
            </a:r>
            <a:r>
              <a:rPr lang="en-US" sz="1200" i="1" dirty="0" smtClean="0"/>
              <a:t>   Phase 1: Developing Entrepreneurship Programs for University Education</a:t>
            </a:r>
            <a:r>
              <a:rPr lang="en-US" sz="1200" dirty="0" smtClean="0"/>
              <a:t>, Report for ONE, November 2014.    </a:t>
            </a:r>
            <a:endParaRPr lang="en-US" sz="1200" dirty="0"/>
          </a:p>
        </p:txBody>
      </p:sp>
    </p:spTree>
    <p:extLst>
      <p:ext uri="{BB962C8B-B14F-4D97-AF65-F5344CB8AC3E}">
        <p14:creationId xmlns:p14="http://schemas.microsoft.com/office/powerpoint/2010/main" val="37866776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2" descr="mouse%20trap%20helmet"/>
          <p:cNvPicPr>
            <a:picLocks noChangeAspect="1" noChangeArrowheads="1"/>
          </p:cNvPicPr>
          <p:nvPr/>
        </p:nvPicPr>
        <p:blipFill>
          <a:blip r:embed="rId3" cstate="print"/>
          <a:srcRect/>
          <a:stretch>
            <a:fillRect/>
          </a:stretch>
        </p:blipFill>
        <p:spPr bwMode="auto">
          <a:xfrm>
            <a:off x="1945320" y="1828126"/>
            <a:ext cx="4919928" cy="2685815"/>
          </a:xfrm>
          <a:prstGeom prst="rect">
            <a:avLst/>
          </a:prstGeom>
          <a:noFill/>
          <a:ln w="9525">
            <a:noFill/>
            <a:miter lim="800000"/>
            <a:headEnd/>
            <a:tailEnd/>
          </a:ln>
        </p:spPr>
      </p:pic>
      <p:sp>
        <p:nvSpPr>
          <p:cNvPr id="37892" name="Text Box 3"/>
          <p:cNvSpPr txBox="1">
            <a:spLocks noChangeArrowheads="1"/>
          </p:cNvSpPr>
          <p:nvPr/>
        </p:nvSpPr>
        <p:spPr bwMode="auto">
          <a:xfrm>
            <a:off x="165299" y="729820"/>
            <a:ext cx="8308975" cy="873861"/>
          </a:xfrm>
          <a:prstGeom prst="rect">
            <a:avLst/>
          </a:prstGeom>
          <a:noFill/>
          <a:ln w="9525">
            <a:noFill/>
            <a:miter lim="800000"/>
            <a:headEnd/>
            <a:tailEnd/>
          </a:ln>
        </p:spPr>
        <p:txBody>
          <a:bodyPr lIns="133890" tIns="66945" rIns="133890" bIns="66945">
            <a:spAutoFit/>
          </a:bodyPr>
          <a:lstStyle/>
          <a:p>
            <a:pPr defTabSz="1338263" eaLnBrk="0" hangingPunct="0">
              <a:lnSpc>
                <a:spcPct val="100000"/>
              </a:lnSpc>
            </a:pPr>
            <a:r>
              <a:rPr lang="en-US" sz="2800" b="1" dirty="0" smtClean="0">
                <a:solidFill>
                  <a:schemeClr val="bg1"/>
                </a:solidFill>
              </a:rPr>
              <a:t>HBS Definition of Entrepreneurship:</a:t>
            </a:r>
          </a:p>
          <a:p>
            <a:pPr defTabSz="1338263" eaLnBrk="0" hangingPunct="0">
              <a:lnSpc>
                <a:spcPct val="100000"/>
              </a:lnSpc>
            </a:pPr>
            <a:r>
              <a:rPr lang="en-US" sz="2000" b="1" dirty="0" smtClean="0">
                <a:solidFill>
                  <a:schemeClr val="bg1"/>
                </a:solidFill>
              </a:rPr>
              <a:t>Adapted from the work of Professor Howard Stevenson</a:t>
            </a:r>
            <a:endParaRPr lang="en-US" sz="2000" b="1" dirty="0">
              <a:solidFill>
                <a:schemeClr val="bg1"/>
              </a:solidFill>
            </a:endParaRPr>
          </a:p>
        </p:txBody>
      </p:sp>
      <p:sp>
        <p:nvSpPr>
          <p:cNvPr id="1827844" name="Rectangle 4"/>
          <p:cNvSpPr>
            <a:spLocks noChangeArrowheads="1"/>
          </p:cNvSpPr>
          <p:nvPr/>
        </p:nvSpPr>
        <p:spPr bwMode="auto">
          <a:xfrm>
            <a:off x="428852" y="4611875"/>
            <a:ext cx="8316912" cy="1581972"/>
          </a:xfrm>
          <a:prstGeom prst="rect">
            <a:avLst/>
          </a:prstGeom>
          <a:noFill/>
          <a:ln w="9525" algn="ctr">
            <a:noFill/>
            <a:miter lim="800000"/>
            <a:headEnd/>
            <a:tailEnd/>
          </a:ln>
        </p:spPr>
        <p:txBody>
          <a:bodyPr wrap="square">
            <a:spAutoFit/>
          </a:bodyPr>
          <a:lstStyle/>
          <a:p>
            <a:pPr indent="1588" algn="ctr">
              <a:lnSpc>
                <a:spcPct val="120000"/>
              </a:lnSpc>
              <a:spcBef>
                <a:spcPct val="40000"/>
              </a:spcBef>
              <a:buFont typeface="Wingdings" pitchFamily="2" charset="2"/>
              <a:buNone/>
            </a:pPr>
            <a:r>
              <a:rPr lang="en-US" sz="2400" b="0" i="0" dirty="0" smtClean="0"/>
              <a:t>The </a:t>
            </a:r>
            <a:r>
              <a:rPr lang="en-US" sz="2400" dirty="0">
                <a:solidFill>
                  <a:schemeClr val="tx2"/>
                </a:solidFill>
              </a:rPr>
              <a:t>relentless</a:t>
            </a:r>
            <a:r>
              <a:rPr lang="en-US" sz="2400" b="0" i="0" dirty="0"/>
              <a:t> pursuit of </a:t>
            </a:r>
            <a:r>
              <a:rPr lang="en-US" sz="2400" dirty="0">
                <a:solidFill>
                  <a:schemeClr val="tx2"/>
                </a:solidFill>
              </a:rPr>
              <a:t>opportunity</a:t>
            </a:r>
            <a:r>
              <a:rPr lang="en-US" sz="2400" b="0" i="0" dirty="0"/>
              <a:t> without regard to </a:t>
            </a:r>
            <a:r>
              <a:rPr lang="en-US" sz="2400" dirty="0">
                <a:solidFill>
                  <a:schemeClr val="tx2"/>
                </a:solidFill>
              </a:rPr>
              <a:t>resources</a:t>
            </a:r>
            <a:r>
              <a:rPr lang="en-US" sz="2400" b="0" i="0" dirty="0"/>
              <a:t> currently controlled </a:t>
            </a:r>
            <a:endParaRPr lang="en-US" sz="800" b="0" i="0" dirty="0"/>
          </a:p>
          <a:p>
            <a:pPr indent="1588" algn="ctr">
              <a:spcBef>
                <a:spcPct val="40000"/>
              </a:spcBef>
              <a:buFont typeface="Wingdings" pitchFamily="2" charset="2"/>
              <a:buNone/>
            </a:pPr>
            <a:r>
              <a:rPr lang="en-US" sz="2800" b="0" i="0" dirty="0" smtClean="0"/>
              <a:t>Not “reckless”</a:t>
            </a:r>
          </a:p>
        </p:txBody>
      </p:sp>
      <p:sp>
        <p:nvSpPr>
          <p:cNvPr id="8" name="Slide Number Placeholder 1"/>
          <p:cNvSpPr>
            <a:spLocks noGrp="1"/>
          </p:cNvSpPr>
          <p:nvPr>
            <p:ph type="sldNum" sz="quarter" idx="4294967295"/>
          </p:nvPr>
        </p:nvSpPr>
        <p:spPr>
          <a:xfrm>
            <a:off x="6662057" y="847330"/>
            <a:ext cx="2133600" cy="476250"/>
          </a:xfrm>
          <a:prstGeom prst="rect">
            <a:avLst/>
          </a:prstGeom>
        </p:spPr>
        <p:txBody>
          <a:bodyPr/>
          <a:lstStyle/>
          <a:p>
            <a:fld id="{ABA2D091-75A2-460F-95AE-2F9061760ADF}" type="slidenum">
              <a:rPr lang="en-US" smtClean="0"/>
              <a:pPr/>
              <a:t>3</a:t>
            </a:fld>
            <a:endParaRPr lang="en-US" dirty="0" smtClean="0"/>
          </a:p>
        </p:txBody>
      </p:sp>
      <p:sp>
        <p:nvSpPr>
          <p:cNvPr id="6" name="Text Box 74"/>
          <p:cNvSpPr txBox="1">
            <a:spLocks noChangeArrowheads="1"/>
          </p:cNvSpPr>
          <p:nvPr/>
        </p:nvSpPr>
        <p:spPr bwMode="auto">
          <a:xfrm>
            <a:off x="27852" y="6591173"/>
            <a:ext cx="9116148" cy="307777"/>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spTree>
    <p:extLst>
      <p:ext uri="{BB962C8B-B14F-4D97-AF65-F5344CB8AC3E}">
        <p14:creationId xmlns:p14="http://schemas.microsoft.com/office/powerpoint/2010/main" val="3291205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278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a:prstGeom prst="rect">
            <a:avLst/>
          </a:prstGeom>
          <a:noFill/>
        </p:spPr>
        <p:txBody>
          <a:bodyPr/>
          <a:lstStyle/>
          <a:p>
            <a:fld id="{A4AEF7C0-BF14-45EC-9A66-956E813B87D7}" type="slidenum">
              <a:rPr lang="en-US" smtClean="0"/>
              <a:pPr/>
              <a:t>4</a:t>
            </a:fld>
            <a:endParaRPr lang="en-US" smtClean="0"/>
          </a:p>
        </p:txBody>
      </p:sp>
      <p:sp>
        <p:nvSpPr>
          <p:cNvPr id="19" name="Text Box 3"/>
          <p:cNvSpPr txBox="1">
            <a:spLocks noGrp="1" noChangeArrowheads="1"/>
          </p:cNvSpPr>
          <p:nvPr>
            <p:ph type="title"/>
          </p:nvPr>
        </p:nvSpPr>
        <p:spPr bwMode="auto">
          <a:xfrm>
            <a:off x="283032" y="611553"/>
            <a:ext cx="8229600" cy="935417"/>
          </a:xfrm>
          <a:prstGeom prst="rect">
            <a:avLst/>
          </a:prstGeom>
          <a:noFill/>
          <a:ln w="9525">
            <a:noFill/>
            <a:miter lim="800000"/>
            <a:headEnd/>
            <a:tailEnd/>
          </a:ln>
        </p:spPr>
        <p:txBody>
          <a:bodyPr lIns="133890" tIns="66945" rIns="133890" bIns="66945">
            <a:spAutoFit/>
          </a:bodyPr>
          <a:lstStyle/>
          <a:p>
            <a:pPr defTabSz="1338263" eaLnBrk="0" hangingPunct="0">
              <a:lnSpc>
                <a:spcPct val="100000"/>
              </a:lnSpc>
            </a:pPr>
            <a:r>
              <a:rPr lang="en-US" sz="2800" b="1" dirty="0" smtClean="0">
                <a:solidFill>
                  <a:schemeClr val="bg1"/>
                </a:solidFill>
              </a:rPr>
              <a:t>The Entrepreneurial Innovation </a:t>
            </a:r>
            <a:r>
              <a:rPr lang="en-US" sz="2800" b="1" dirty="0" smtClean="0"/>
              <a:t>Process:</a:t>
            </a:r>
            <a:br>
              <a:rPr lang="en-US" sz="2800" b="1" dirty="0" smtClean="0"/>
            </a:br>
            <a:r>
              <a:rPr lang="en-US" sz="2400" b="1" dirty="0" smtClean="0"/>
              <a:t>It’s not just creativity or invention</a:t>
            </a:r>
            <a:endParaRPr lang="en-US" sz="2800" b="1" dirty="0">
              <a:solidFill>
                <a:schemeClr val="bg1"/>
              </a:solidFill>
            </a:endParaRPr>
          </a:p>
        </p:txBody>
      </p:sp>
      <p:pic>
        <p:nvPicPr>
          <p:cNvPr id="35" name="Picture 4" descr="nzfvyirc[1]"/>
          <p:cNvPicPr>
            <a:picLocks noChangeAspect="1" noChangeArrowheads="1"/>
          </p:cNvPicPr>
          <p:nvPr/>
        </p:nvPicPr>
        <p:blipFill>
          <a:blip r:embed="rId3" cstate="print"/>
          <a:srcRect/>
          <a:stretch>
            <a:fillRect/>
          </a:stretch>
        </p:blipFill>
        <p:spPr bwMode="auto">
          <a:xfrm>
            <a:off x="384923" y="2810848"/>
            <a:ext cx="710972" cy="1070655"/>
          </a:xfrm>
          <a:prstGeom prst="rect">
            <a:avLst/>
          </a:prstGeom>
          <a:noFill/>
          <a:ln w="9525">
            <a:noFill/>
            <a:miter lim="800000"/>
            <a:headEnd/>
            <a:tailEnd/>
          </a:ln>
        </p:spPr>
      </p:pic>
      <p:sp>
        <p:nvSpPr>
          <p:cNvPr id="36" name="AutoShape 5"/>
          <p:cNvSpPr>
            <a:spLocks noChangeArrowheads="1"/>
          </p:cNvSpPr>
          <p:nvPr/>
        </p:nvSpPr>
        <p:spPr bwMode="auto">
          <a:xfrm>
            <a:off x="1268258" y="3217248"/>
            <a:ext cx="493713" cy="576262"/>
          </a:xfrm>
          <a:prstGeom prst="plus">
            <a:avLst>
              <a:gd name="adj" fmla="val 32199"/>
            </a:avLst>
          </a:prstGeom>
          <a:solidFill>
            <a:schemeClr val="accent5">
              <a:lumMod val="75000"/>
            </a:schemeClr>
          </a:solidFill>
          <a:ln w="9525">
            <a:solidFill>
              <a:schemeClr val="tx1"/>
            </a:solidFill>
            <a:miter lim="800000"/>
            <a:headEnd/>
            <a:tailEnd/>
          </a:ln>
        </p:spPr>
        <p:txBody>
          <a:bodyPr wrap="none" anchor="ctr"/>
          <a:lstStyle/>
          <a:p>
            <a:endParaRPr lang="en-US">
              <a:solidFill>
                <a:srgbClr val="8390B3"/>
              </a:solidFill>
            </a:endParaRPr>
          </a:p>
        </p:txBody>
      </p:sp>
      <p:pic>
        <p:nvPicPr>
          <p:cNvPr id="37" name="Picture 6" descr="MCj01493960000[1]"/>
          <p:cNvPicPr>
            <a:picLocks noChangeAspect="1" noChangeArrowheads="1"/>
          </p:cNvPicPr>
          <p:nvPr/>
        </p:nvPicPr>
        <p:blipFill>
          <a:blip r:embed="rId4" cstate="print"/>
          <a:srcRect/>
          <a:stretch>
            <a:fillRect/>
          </a:stretch>
        </p:blipFill>
        <p:spPr bwMode="auto">
          <a:xfrm>
            <a:off x="1868781" y="2991825"/>
            <a:ext cx="1543504" cy="938294"/>
          </a:xfrm>
          <a:prstGeom prst="rect">
            <a:avLst/>
          </a:prstGeom>
          <a:noFill/>
          <a:ln w="9525">
            <a:noFill/>
            <a:miter lim="800000"/>
            <a:headEnd/>
            <a:tailEnd/>
          </a:ln>
        </p:spPr>
      </p:pic>
      <p:pic>
        <p:nvPicPr>
          <p:cNvPr id="38" name="Picture 8" descr="MCj02330800000[1]"/>
          <p:cNvPicPr>
            <a:picLocks noChangeAspect="1" noChangeArrowheads="1"/>
          </p:cNvPicPr>
          <p:nvPr/>
        </p:nvPicPr>
        <p:blipFill>
          <a:blip r:embed="rId5" cstate="print"/>
          <a:srcRect/>
          <a:stretch>
            <a:fillRect/>
          </a:stretch>
        </p:blipFill>
        <p:spPr bwMode="auto">
          <a:xfrm>
            <a:off x="4199339" y="2939735"/>
            <a:ext cx="1099004" cy="1124310"/>
          </a:xfrm>
          <a:prstGeom prst="rect">
            <a:avLst/>
          </a:prstGeom>
          <a:noFill/>
          <a:ln w="9525">
            <a:noFill/>
            <a:miter lim="800000"/>
            <a:headEnd/>
            <a:tailEnd/>
          </a:ln>
        </p:spPr>
      </p:pic>
      <p:sp>
        <p:nvSpPr>
          <p:cNvPr id="39" name="AutoShape 9"/>
          <p:cNvSpPr>
            <a:spLocks noChangeArrowheads="1"/>
          </p:cNvSpPr>
          <p:nvPr/>
        </p:nvSpPr>
        <p:spPr bwMode="auto">
          <a:xfrm>
            <a:off x="3513220" y="3169170"/>
            <a:ext cx="493712" cy="576262"/>
          </a:xfrm>
          <a:prstGeom prst="plus">
            <a:avLst>
              <a:gd name="adj" fmla="val 32199"/>
            </a:avLst>
          </a:prstGeom>
          <a:solidFill>
            <a:schemeClr val="accent5">
              <a:lumMod val="75000"/>
            </a:schemeClr>
          </a:solidFill>
          <a:ln w="9525">
            <a:solidFill>
              <a:schemeClr val="tx1"/>
            </a:solidFill>
            <a:miter lim="800000"/>
            <a:headEnd/>
            <a:tailEnd/>
          </a:ln>
        </p:spPr>
        <p:txBody>
          <a:bodyPr wrap="none" anchor="ctr"/>
          <a:lstStyle/>
          <a:p>
            <a:endParaRPr lang="en-US">
              <a:solidFill>
                <a:srgbClr val="8390B3"/>
              </a:solidFill>
            </a:endParaRPr>
          </a:p>
        </p:txBody>
      </p:sp>
      <p:sp>
        <p:nvSpPr>
          <p:cNvPr id="40" name="Text Box 12"/>
          <p:cNvSpPr txBox="1">
            <a:spLocks noChangeArrowheads="1"/>
          </p:cNvSpPr>
          <p:nvPr/>
        </p:nvSpPr>
        <p:spPr bwMode="auto">
          <a:xfrm>
            <a:off x="1875519" y="4141853"/>
            <a:ext cx="1601724" cy="830997"/>
          </a:xfrm>
          <a:prstGeom prst="rect">
            <a:avLst/>
          </a:prstGeom>
          <a:noFill/>
          <a:ln w="9525" algn="ctr">
            <a:noFill/>
            <a:miter lim="800000"/>
            <a:headEnd/>
            <a:tailEnd/>
          </a:ln>
        </p:spPr>
        <p:txBody>
          <a:bodyPr wrap="square">
            <a:spAutoFit/>
          </a:bodyPr>
          <a:lstStyle/>
          <a:p>
            <a:pPr algn="ctr"/>
            <a:r>
              <a:rPr lang="en-US" sz="1600" b="0" i="0" dirty="0" smtClean="0"/>
              <a:t>Design to Launch</a:t>
            </a:r>
          </a:p>
          <a:p>
            <a:pPr algn="ctr"/>
            <a:r>
              <a:rPr lang="en-US" sz="1600" dirty="0" smtClean="0"/>
              <a:t>“Experiment”</a:t>
            </a:r>
            <a:endParaRPr lang="en-US" sz="1600" b="0" i="0" dirty="0"/>
          </a:p>
        </p:txBody>
      </p:sp>
      <p:sp>
        <p:nvSpPr>
          <p:cNvPr id="41" name="Text Box 12"/>
          <p:cNvSpPr txBox="1">
            <a:spLocks noChangeArrowheads="1"/>
          </p:cNvSpPr>
          <p:nvPr/>
        </p:nvSpPr>
        <p:spPr bwMode="auto">
          <a:xfrm>
            <a:off x="3935441" y="4152042"/>
            <a:ext cx="1580462" cy="830997"/>
          </a:xfrm>
          <a:prstGeom prst="rect">
            <a:avLst/>
          </a:prstGeom>
          <a:noFill/>
          <a:ln w="9525" algn="ctr">
            <a:noFill/>
            <a:miter lim="800000"/>
            <a:headEnd/>
            <a:tailEnd/>
          </a:ln>
        </p:spPr>
        <p:txBody>
          <a:bodyPr wrap="square">
            <a:spAutoFit/>
          </a:bodyPr>
          <a:lstStyle/>
          <a:p>
            <a:pPr algn="ctr"/>
            <a:r>
              <a:rPr lang="en-US" sz="1600" b="0" i="0" dirty="0" smtClean="0"/>
              <a:t>Adoption to Sustainability</a:t>
            </a:r>
          </a:p>
          <a:p>
            <a:pPr algn="ctr"/>
            <a:r>
              <a:rPr lang="en-US" sz="1600" dirty="0" smtClean="0"/>
              <a:t>“Emerge”</a:t>
            </a:r>
            <a:endParaRPr lang="en-US" sz="1600" b="0" i="0" dirty="0"/>
          </a:p>
        </p:txBody>
      </p:sp>
      <p:pic>
        <p:nvPicPr>
          <p:cNvPr id="42" name="Picture 7" descr="MCj04315490000[1]"/>
          <p:cNvPicPr>
            <a:picLocks noChangeAspect="1" noChangeArrowheads="1"/>
          </p:cNvPicPr>
          <p:nvPr/>
        </p:nvPicPr>
        <p:blipFill>
          <a:blip r:embed="rId6" cstate="print"/>
          <a:srcRect/>
          <a:stretch>
            <a:fillRect/>
          </a:stretch>
        </p:blipFill>
        <p:spPr bwMode="auto">
          <a:xfrm>
            <a:off x="5961392" y="2938072"/>
            <a:ext cx="1090839" cy="1090839"/>
          </a:xfrm>
          <a:prstGeom prst="rect">
            <a:avLst/>
          </a:prstGeom>
          <a:noFill/>
          <a:ln w="9525">
            <a:noFill/>
            <a:miter lim="800000"/>
            <a:headEnd/>
            <a:tailEnd/>
          </a:ln>
        </p:spPr>
      </p:pic>
      <p:sp>
        <p:nvSpPr>
          <p:cNvPr id="43" name="Text Box 14"/>
          <p:cNvSpPr txBox="1">
            <a:spLocks noChangeArrowheads="1"/>
          </p:cNvSpPr>
          <p:nvPr/>
        </p:nvSpPr>
        <p:spPr bwMode="auto">
          <a:xfrm>
            <a:off x="5762171" y="4095232"/>
            <a:ext cx="1596572" cy="830997"/>
          </a:xfrm>
          <a:prstGeom prst="rect">
            <a:avLst/>
          </a:prstGeom>
          <a:noFill/>
          <a:ln w="9525" algn="ctr">
            <a:noFill/>
            <a:miter lim="800000"/>
            <a:headEnd/>
            <a:tailEnd/>
          </a:ln>
        </p:spPr>
        <p:txBody>
          <a:bodyPr wrap="square">
            <a:spAutoFit/>
          </a:bodyPr>
          <a:lstStyle/>
          <a:p>
            <a:pPr algn="ctr"/>
            <a:r>
              <a:rPr lang="en-US" sz="1600" dirty="0" smtClean="0"/>
              <a:t>Growth to Maturity</a:t>
            </a:r>
            <a:endParaRPr lang="en-US" sz="1600" b="0" i="0" dirty="0" smtClean="0"/>
          </a:p>
          <a:p>
            <a:pPr algn="ctr"/>
            <a:r>
              <a:rPr lang="en-US" sz="1600" dirty="0" smtClean="0"/>
              <a:t>“Exploit”</a:t>
            </a:r>
            <a:endParaRPr lang="en-US" sz="1600" b="0" i="0" dirty="0"/>
          </a:p>
        </p:txBody>
      </p:sp>
      <p:sp>
        <p:nvSpPr>
          <p:cNvPr id="44" name="AutoShape 10"/>
          <p:cNvSpPr>
            <a:spLocks noChangeArrowheads="1"/>
          </p:cNvSpPr>
          <p:nvPr/>
        </p:nvSpPr>
        <p:spPr bwMode="auto">
          <a:xfrm>
            <a:off x="5457011" y="3191170"/>
            <a:ext cx="493713" cy="576263"/>
          </a:xfrm>
          <a:prstGeom prst="plus">
            <a:avLst>
              <a:gd name="adj" fmla="val 32199"/>
            </a:avLst>
          </a:prstGeom>
          <a:solidFill>
            <a:schemeClr val="accent5">
              <a:lumMod val="75000"/>
            </a:schemeClr>
          </a:solidFill>
          <a:ln w="9525">
            <a:solidFill>
              <a:schemeClr val="tx1"/>
            </a:solidFill>
            <a:miter lim="800000"/>
            <a:headEnd/>
            <a:tailEnd/>
          </a:ln>
        </p:spPr>
        <p:txBody>
          <a:bodyPr wrap="none" anchor="ctr"/>
          <a:lstStyle/>
          <a:p>
            <a:endParaRPr lang="en-US">
              <a:solidFill>
                <a:srgbClr val="8390B3"/>
              </a:solidFill>
            </a:endParaRPr>
          </a:p>
        </p:txBody>
      </p:sp>
      <p:pic>
        <p:nvPicPr>
          <p:cNvPr id="45" name="Picture 4" descr="nzfvyirc[1]"/>
          <p:cNvPicPr>
            <a:picLocks noChangeAspect="1" noChangeArrowheads="1"/>
          </p:cNvPicPr>
          <p:nvPr/>
        </p:nvPicPr>
        <p:blipFill>
          <a:blip r:embed="rId3" cstate="print"/>
          <a:srcRect/>
          <a:stretch>
            <a:fillRect/>
          </a:stretch>
        </p:blipFill>
        <p:spPr bwMode="auto">
          <a:xfrm>
            <a:off x="8002424" y="2948258"/>
            <a:ext cx="710972" cy="1070655"/>
          </a:xfrm>
          <a:prstGeom prst="rect">
            <a:avLst/>
          </a:prstGeom>
          <a:noFill/>
          <a:ln w="9525">
            <a:noFill/>
            <a:miter lim="800000"/>
            <a:headEnd/>
            <a:tailEnd/>
          </a:ln>
        </p:spPr>
      </p:pic>
      <p:sp>
        <p:nvSpPr>
          <p:cNvPr id="46" name="AutoShape 10"/>
          <p:cNvSpPr>
            <a:spLocks noChangeArrowheads="1"/>
          </p:cNvSpPr>
          <p:nvPr/>
        </p:nvSpPr>
        <p:spPr bwMode="auto">
          <a:xfrm>
            <a:off x="7320193" y="3253628"/>
            <a:ext cx="493713" cy="576263"/>
          </a:xfrm>
          <a:prstGeom prst="plus">
            <a:avLst>
              <a:gd name="adj" fmla="val 32199"/>
            </a:avLst>
          </a:prstGeom>
          <a:solidFill>
            <a:schemeClr val="accent5">
              <a:lumMod val="75000"/>
            </a:schemeClr>
          </a:solidFill>
          <a:ln w="9525">
            <a:solidFill>
              <a:schemeClr val="tx1"/>
            </a:solidFill>
            <a:miter lim="800000"/>
            <a:headEnd/>
            <a:tailEnd/>
          </a:ln>
        </p:spPr>
        <p:txBody>
          <a:bodyPr wrap="none" anchor="ctr"/>
          <a:lstStyle/>
          <a:p>
            <a:endParaRPr lang="en-US">
              <a:solidFill>
                <a:srgbClr val="8390B3"/>
              </a:solidFill>
            </a:endParaRPr>
          </a:p>
        </p:txBody>
      </p:sp>
      <p:sp>
        <p:nvSpPr>
          <p:cNvPr id="47" name="Text Box 14"/>
          <p:cNvSpPr txBox="1">
            <a:spLocks noChangeArrowheads="1"/>
          </p:cNvSpPr>
          <p:nvPr/>
        </p:nvSpPr>
        <p:spPr bwMode="auto">
          <a:xfrm>
            <a:off x="7568674" y="4093290"/>
            <a:ext cx="1651397" cy="830997"/>
          </a:xfrm>
          <a:prstGeom prst="rect">
            <a:avLst/>
          </a:prstGeom>
          <a:noFill/>
          <a:ln w="9525" algn="ctr">
            <a:noFill/>
            <a:miter lim="800000"/>
            <a:headEnd/>
            <a:tailEnd/>
          </a:ln>
        </p:spPr>
        <p:txBody>
          <a:bodyPr wrap="square">
            <a:spAutoFit/>
          </a:bodyPr>
          <a:lstStyle/>
          <a:p>
            <a:pPr algn="ctr"/>
            <a:r>
              <a:rPr lang="en-US" sz="1600" b="0" i="0" dirty="0" smtClean="0"/>
              <a:t>Transform, Turnaround or Exit</a:t>
            </a:r>
            <a:endParaRPr lang="en-US" sz="1600" b="0" i="0" dirty="0"/>
          </a:p>
        </p:txBody>
      </p:sp>
      <p:sp>
        <p:nvSpPr>
          <p:cNvPr id="48" name="Text Box 11"/>
          <p:cNvSpPr txBox="1">
            <a:spLocks noChangeArrowheads="1"/>
          </p:cNvSpPr>
          <p:nvPr/>
        </p:nvSpPr>
        <p:spPr bwMode="auto">
          <a:xfrm>
            <a:off x="59484" y="4177069"/>
            <a:ext cx="1475084" cy="830997"/>
          </a:xfrm>
          <a:prstGeom prst="rect">
            <a:avLst/>
          </a:prstGeom>
          <a:noFill/>
          <a:ln w="9525" algn="ctr">
            <a:noFill/>
            <a:miter lim="800000"/>
            <a:headEnd/>
            <a:tailEnd/>
          </a:ln>
        </p:spPr>
        <p:txBody>
          <a:bodyPr wrap="none">
            <a:spAutoFit/>
          </a:bodyPr>
          <a:lstStyle/>
          <a:p>
            <a:pPr algn="ctr"/>
            <a:r>
              <a:rPr lang="en-US" sz="1600" b="0" i="0" dirty="0" smtClean="0"/>
              <a:t>Idea</a:t>
            </a:r>
          </a:p>
          <a:p>
            <a:pPr algn="ctr"/>
            <a:r>
              <a:rPr lang="en-US" sz="1600" i="0" dirty="0" smtClean="0"/>
              <a:t>to Opportunity</a:t>
            </a:r>
          </a:p>
          <a:p>
            <a:pPr algn="ctr"/>
            <a:r>
              <a:rPr lang="en-US" sz="1600" b="0" dirty="0" smtClean="0"/>
              <a:t>“Explore”</a:t>
            </a:r>
            <a:endParaRPr lang="en-US" sz="1600" b="0" i="0" dirty="0"/>
          </a:p>
        </p:txBody>
      </p:sp>
      <p:sp>
        <p:nvSpPr>
          <p:cNvPr id="20" name="Text Box 74"/>
          <p:cNvSpPr txBox="1">
            <a:spLocks noChangeArrowheads="1"/>
          </p:cNvSpPr>
          <p:nvPr/>
        </p:nvSpPr>
        <p:spPr bwMode="auto">
          <a:xfrm>
            <a:off x="27852" y="6591173"/>
            <a:ext cx="9116148" cy="307777"/>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spTree>
    <p:extLst>
      <p:ext uri="{BB962C8B-B14F-4D97-AF65-F5344CB8AC3E}">
        <p14:creationId xmlns:p14="http://schemas.microsoft.com/office/powerpoint/2010/main" val="31531049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11"/>
          <p:cNvSpPr>
            <a:spLocks/>
          </p:cNvSpPr>
          <p:nvPr/>
        </p:nvSpPr>
        <p:spPr bwMode="auto">
          <a:xfrm>
            <a:off x="1539770" y="2171537"/>
            <a:ext cx="5126044" cy="4027381"/>
          </a:xfrm>
          <a:custGeom>
            <a:avLst/>
            <a:gdLst>
              <a:gd name="connsiteX0" fmla="*/ 0 w 4506"/>
              <a:gd name="connsiteY0" fmla="*/ 1738 h 2823"/>
              <a:gd name="connsiteX1" fmla="*/ 772 w 4506"/>
              <a:gd name="connsiteY1" fmla="*/ 2595 h 2823"/>
              <a:gd name="connsiteX2" fmla="*/ 1675 w 4506"/>
              <a:gd name="connsiteY2" fmla="*/ 367 h 2823"/>
              <a:gd name="connsiteX3" fmla="*/ 4506 w 4506"/>
              <a:gd name="connsiteY3" fmla="*/ 393 h 2823"/>
              <a:gd name="connsiteX0" fmla="*/ 0 w 4506"/>
              <a:gd name="connsiteY0" fmla="*/ 1774 h 3078"/>
              <a:gd name="connsiteX1" fmla="*/ 772 w 4506"/>
              <a:gd name="connsiteY1" fmla="*/ 2850 h 3078"/>
              <a:gd name="connsiteX2" fmla="*/ 1675 w 4506"/>
              <a:gd name="connsiteY2" fmla="*/ 403 h 3078"/>
              <a:gd name="connsiteX3" fmla="*/ 4506 w 4506"/>
              <a:gd name="connsiteY3" fmla="*/ 429 h 3078"/>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774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902 h 3231"/>
              <a:gd name="connsiteX1" fmla="*/ 273 w 4506"/>
              <a:gd name="connsiteY1" fmla="*/ 2692 h 3231"/>
              <a:gd name="connsiteX2" fmla="*/ 772 w 4506"/>
              <a:gd name="connsiteY2" fmla="*/ 2850 h 3231"/>
              <a:gd name="connsiteX3" fmla="*/ 1675 w 4506"/>
              <a:gd name="connsiteY3" fmla="*/ 403 h 3231"/>
              <a:gd name="connsiteX4" fmla="*/ 4506 w 4506"/>
              <a:gd name="connsiteY4" fmla="*/ 429 h 3231"/>
              <a:gd name="connsiteX0" fmla="*/ 0 w 4506"/>
              <a:gd name="connsiteY0" fmla="*/ 1845 h 2828"/>
              <a:gd name="connsiteX1" fmla="*/ 273 w 4506"/>
              <a:gd name="connsiteY1" fmla="*/ 2635 h 2828"/>
              <a:gd name="connsiteX2" fmla="*/ 772 w 4506"/>
              <a:gd name="connsiteY2" fmla="*/ 2447 h 2828"/>
              <a:gd name="connsiteX3" fmla="*/ 1675 w 4506"/>
              <a:gd name="connsiteY3" fmla="*/ 346 h 2828"/>
              <a:gd name="connsiteX4" fmla="*/ 4506 w 4506"/>
              <a:gd name="connsiteY4" fmla="*/ 372 h 2828"/>
              <a:gd name="connsiteX0" fmla="*/ 0 w 4169"/>
              <a:gd name="connsiteY0" fmla="*/ 1845 h 2828"/>
              <a:gd name="connsiteX1" fmla="*/ 273 w 4169"/>
              <a:gd name="connsiteY1" fmla="*/ 2635 h 2828"/>
              <a:gd name="connsiteX2" fmla="*/ 772 w 4169"/>
              <a:gd name="connsiteY2" fmla="*/ 2447 h 2828"/>
              <a:gd name="connsiteX3" fmla="*/ 1675 w 4169"/>
              <a:gd name="connsiteY3" fmla="*/ 346 h 2828"/>
              <a:gd name="connsiteX4" fmla="*/ 4169 w 4169"/>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946"/>
              <a:gd name="connsiteY0" fmla="*/ 1845 h 2828"/>
              <a:gd name="connsiteX1" fmla="*/ 273 w 3946"/>
              <a:gd name="connsiteY1" fmla="*/ 2635 h 2828"/>
              <a:gd name="connsiteX2" fmla="*/ 772 w 3946"/>
              <a:gd name="connsiteY2" fmla="*/ 2447 h 2828"/>
              <a:gd name="connsiteX3" fmla="*/ 1675 w 3946"/>
              <a:gd name="connsiteY3" fmla="*/ 346 h 2828"/>
              <a:gd name="connsiteX4" fmla="*/ 3946 w 3946"/>
              <a:gd name="connsiteY4" fmla="*/ 372 h 2828"/>
              <a:gd name="connsiteX0" fmla="*/ 0 w 3751"/>
              <a:gd name="connsiteY0" fmla="*/ 1827 h 2810"/>
              <a:gd name="connsiteX1" fmla="*/ 273 w 3751"/>
              <a:gd name="connsiteY1" fmla="*/ 2617 h 2810"/>
              <a:gd name="connsiteX2" fmla="*/ 772 w 3751"/>
              <a:gd name="connsiteY2" fmla="*/ 2429 h 2810"/>
              <a:gd name="connsiteX3" fmla="*/ 1675 w 3751"/>
              <a:gd name="connsiteY3" fmla="*/ 328 h 2810"/>
              <a:gd name="connsiteX4" fmla="*/ 3751 w 3751"/>
              <a:gd name="connsiteY4" fmla="*/ 460 h 2810"/>
              <a:gd name="connsiteX0" fmla="*/ 0 w 3439"/>
              <a:gd name="connsiteY0" fmla="*/ 1722 h 2705"/>
              <a:gd name="connsiteX1" fmla="*/ 273 w 3439"/>
              <a:gd name="connsiteY1" fmla="*/ 2512 h 2705"/>
              <a:gd name="connsiteX2" fmla="*/ 772 w 3439"/>
              <a:gd name="connsiteY2" fmla="*/ 2324 h 2705"/>
              <a:gd name="connsiteX3" fmla="*/ 1675 w 3439"/>
              <a:gd name="connsiteY3" fmla="*/ 223 h 2705"/>
              <a:gd name="connsiteX4" fmla="*/ 3439 w 3439"/>
              <a:gd name="connsiteY4" fmla="*/ 984 h 2705"/>
              <a:gd name="connsiteX0" fmla="*/ 0 w 2975"/>
              <a:gd name="connsiteY0" fmla="*/ 1539 h 2522"/>
              <a:gd name="connsiteX1" fmla="*/ 273 w 2975"/>
              <a:gd name="connsiteY1" fmla="*/ 2329 h 2522"/>
              <a:gd name="connsiteX2" fmla="*/ 772 w 2975"/>
              <a:gd name="connsiteY2" fmla="*/ 2141 h 2522"/>
              <a:gd name="connsiteX3" fmla="*/ 1675 w 2975"/>
              <a:gd name="connsiteY3" fmla="*/ 40 h 2522"/>
              <a:gd name="connsiteX4" fmla="*/ 2975 w 2975"/>
              <a:gd name="connsiteY4" fmla="*/ 1898 h 2522"/>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3343"/>
              <a:gd name="connsiteY0" fmla="*/ 1578 h 2561"/>
              <a:gd name="connsiteX1" fmla="*/ 273 w 3343"/>
              <a:gd name="connsiteY1" fmla="*/ 2368 h 2561"/>
              <a:gd name="connsiteX2" fmla="*/ 772 w 3343"/>
              <a:gd name="connsiteY2" fmla="*/ 2180 h 2561"/>
              <a:gd name="connsiteX3" fmla="*/ 1675 w 3343"/>
              <a:gd name="connsiteY3" fmla="*/ 79 h 2561"/>
              <a:gd name="connsiteX4" fmla="*/ 3343 w 3343"/>
              <a:gd name="connsiteY4" fmla="*/ 1706 h 2561"/>
              <a:gd name="connsiteX0" fmla="*/ 0 w 2752"/>
              <a:gd name="connsiteY0" fmla="*/ 1559 h 2542"/>
              <a:gd name="connsiteX1" fmla="*/ 273 w 2752"/>
              <a:gd name="connsiteY1" fmla="*/ 2349 h 2542"/>
              <a:gd name="connsiteX2" fmla="*/ 772 w 2752"/>
              <a:gd name="connsiteY2" fmla="*/ 2161 h 2542"/>
              <a:gd name="connsiteX3" fmla="*/ 1675 w 2752"/>
              <a:gd name="connsiteY3" fmla="*/ 60 h 2542"/>
              <a:gd name="connsiteX4" fmla="*/ 2752 w 2752"/>
              <a:gd name="connsiteY4" fmla="*/ 1802 h 2542"/>
              <a:gd name="connsiteX0" fmla="*/ 0 w 2752"/>
              <a:gd name="connsiteY0" fmla="*/ 1364 h 2315"/>
              <a:gd name="connsiteX1" fmla="*/ 273 w 2752"/>
              <a:gd name="connsiteY1" fmla="*/ 2154 h 2315"/>
              <a:gd name="connsiteX2" fmla="*/ 772 w 2752"/>
              <a:gd name="connsiteY2" fmla="*/ 1966 h 2315"/>
              <a:gd name="connsiteX3" fmla="*/ 1675 w 2752"/>
              <a:gd name="connsiteY3" fmla="*/ 60 h 2315"/>
              <a:gd name="connsiteX4" fmla="*/ 2752 w 2752"/>
              <a:gd name="connsiteY4" fmla="*/ 1607 h 2315"/>
              <a:gd name="connsiteX0" fmla="*/ 0 w 2912"/>
              <a:gd name="connsiteY0" fmla="*/ 1364 h 2315"/>
              <a:gd name="connsiteX1" fmla="*/ 273 w 2912"/>
              <a:gd name="connsiteY1" fmla="*/ 2154 h 2315"/>
              <a:gd name="connsiteX2" fmla="*/ 772 w 2912"/>
              <a:gd name="connsiteY2" fmla="*/ 1966 h 2315"/>
              <a:gd name="connsiteX3" fmla="*/ 1675 w 2912"/>
              <a:gd name="connsiteY3" fmla="*/ 60 h 2315"/>
              <a:gd name="connsiteX4" fmla="*/ 2912 w 2912"/>
              <a:gd name="connsiteY4" fmla="*/ 1607 h 2315"/>
              <a:gd name="connsiteX0" fmla="*/ 0 w 2912"/>
              <a:gd name="connsiteY0" fmla="*/ 1591 h 2542"/>
              <a:gd name="connsiteX1" fmla="*/ 273 w 2912"/>
              <a:gd name="connsiteY1" fmla="*/ 2381 h 2542"/>
              <a:gd name="connsiteX2" fmla="*/ 772 w 2912"/>
              <a:gd name="connsiteY2" fmla="*/ 2193 h 2542"/>
              <a:gd name="connsiteX3" fmla="*/ 1675 w 2912"/>
              <a:gd name="connsiteY3" fmla="*/ 287 h 2542"/>
              <a:gd name="connsiteX4" fmla="*/ 2591 w 2912"/>
              <a:gd name="connsiteY4" fmla="*/ 469 h 2542"/>
              <a:gd name="connsiteX5" fmla="*/ 2912 w 2912"/>
              <a:gd name="connsiteY5" fmla="*/ 1834 h 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2" h="2542">
                <a:moveTo>
                  <a:pt x="0" y="1591"/>
                </a:moveTo>
                <a:cubicBezTo>
                  <a:pt x="77" y="1744"/>
                  <a:pt x="144" y="2281"/>
                  <a:pt x="273" y="2381"/>
                </a:cubicBezTo>
                <a:cubicBezTo>
                  <a:pt x="402" y="2481"/>
                  <a:pt x="538" y="2542"/>
                  <a:pt x="772" y="2193"/>
                </a:cubicBezTo>
                <a:cubicBezTo>
                  <a:pt x="1006" y="1844"/>
                  <a:pt x="1372" y="574"/>
                  <a:pt x="1675" y="287"/>
                </a:cubicBezTo>
                <a:cubicBezTo>
                  <a:pt x="1978" y="0"/>
                  <a:pt x="2385" y="211"/>
                  <a:pt x="2591" y="469"/>
                </a:cubicBezTo>
                <a:cubicBezTo>
                  <a:pt x="2797" y="727"/>
                  <a:pt x="2781" y="1654"/>
                  <a:pt x="2912" y="1834"/>
                </a:cubicBezTo>
              </a:path>
            </a:pathLst>
          </a:custGeom>
          <a:noFill/>
          <a:ln w="38100" cmpd="sng">
            <a:solidFill>
              <a:srgbClr val="008000"/>
            </a:solidFill>
            <a:round/>
            <a:headEnd/>
            <a:tailEnd/>
          </a:ln>
          <a:effectLst/>
        </p:spPr>
        <p:txBody>
          <a:bodyPr/>
          <a:lstStyle/>
          <a:p>
            <a:endParaRPr lang="en-US"/>
          </a:p>
        </p:txBody>
      </p:sp>
      <p:sp>
        <p:nvSpPr>
          <p:cNvPr id="2" name="Title 1"/>
          <p:cNvSpPr>
            <a:spLocks noGrp="1"/>
          </p:cNvSpPr>
          <p:nvPr>
            <p:ph type="title"/>
          </p:nvPr>
        </p:nvSpPr>
        <p:spPr>
          <a:xfrm>
            <a:off x="282612" y="400787"/>
            <a:ext cx="7166395" cy="1143000"/>
          </a:xfrm>
        </p:spPr>
        <p:txBody>
          <a:bodyPr/>
          <a:lstStyle/>
          <a:p>
            <a:r>
              <a:rPr lang="en-US" sz="2800" b="1" dirty="0" smtClean="0"/>
              <a:t>Linking the Entrepreneurial Process to Cash Flow</a:t>
            </a:r>
            <a:endParaRPr lang="en-US" sz="2800" b="1" dirty="0"/>
          </a:p>
        </p:txBody>
      </p:sp>
      <p:sp>
        <p:nvSpPr>
          <p:cNvPr id="4" name="Slide Number Placeholder 3"/>
          <p:cNvSpPr>
            <a:spLocks noGrp="1"/>
          </p:cNvSpPr>
          <p:nvPr>
            <p:ph type="sldNum" sz="quarter" idx="12"/>
          </p:nvPr>
        </p:nvSpPr>
        <p:spPr/>
        <p:txBody>
          <a:bodyPr/>
          <a:lstStyle/>
          <a:p>
            <a:fld id="{E8B8CCE4-89A9-4F6C-B06F-8277190B7DE9}" type="slidenum">
              <a:rPr lang="en-US" smtClean="0"/>
              <a:pPr/>
              <a:t>5</a:t>
            </a:fld>
            <a:endParaRPr lang="en-US" dirty="0"/>
          </a:p>
        </p:txBody>
      </p:sp>
      <p:sp>
        <p:nvSpPr>
          <p:cNvPr id="28" name="Line 13"/>
          <p:cNvSpPr>
            <a:spLocks noChangeShapeType="1"/>
          </p:cNvSpPr>
          <p:nvPr/>
        </p:nvSpPr>
        <p:spPr bwMode="auto">
          <a:xfrm>
            <a:off x="1652695" y="6665808"/>
            <a:ext cx="1526397" cy="24706"/>
          </a:xfrm>
          <a:prstGeom prst="line">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9" name="Text Box 14"/>
          <p:cNvSpPr txBox="1">
            <a:spLocks noChangeArrowheads="1"/>
          </p:cNvSpPr>
          <p:nvPr/>
        </p:nvSpPr>
        <p:spPr bwMode="auto">
          <a:xfrm>
            <a:off x="1578081" y="6618712"/>
            <a:ext cx="1348244" cy="319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33905" tIns="66952" rIns="133905" bIns="66952">
            <a:spAutoFit/>
          </a:bodyPr>
          <a:lstStyle>
            <a:lvl1pPr defTabSz="1338263">
              <a:defRPr>
                <a:solidFill>
                  <a:schemeClr val="tx1"/>
                </a:solidFill>
                <a:latin typeface="Arial" charset="0"/>
                <a:ea typeface="ＭＳ Ｐゴシック" charset="0"/>
              </a:defRPr>
            </a:lvl1pPr>
            <a:lvl2pPr marL="669925" defTabSz="1338263">
              <a:defRPr>
                <a:solidFill>
                  <a:schemeClr val="tx1"/>
                </a:solidFill>
                <a:latin typeface="Arial" charset="0"/>
                <a:ea typeface="ＭＳ Ｐゴシック" charset="0"/>
              </a:defRPr>
            </a:lvl2pPr>
            <a:lvl3pPr marL="1338263" defTabSz="1338263">
              <a:defRPr>
                <a:solidFill>
                  <a:schemeClr val="tx1"/>
                </a:solidFill>
                <a:latin typeface="Arial" charset="0"/>
                <a:ea typeface="ＭＳ Ｐゴシック" charset="0"/>
              </a:defRPr>
            </a:lvl3pPr>
            <a:lvl4pPr marL="2008188" defTabSz="1338263">
              <a:defRPr>
                <a:solidFill>
                  <a:schemeClr val="tx1"/>
                </a:solidFill>
                <a:latin typeface="Arial" charset="0"/>
                <a:ea typeface="ＭＳ Ｐゴシック" charset="0"/>
              </a:defRPr>
            </a:lvl4pPr>
            <a:lvl5pPr marL="2678113" defTabSz="1338263">
              <a:defRPr>
                <a:solidFill>
                  <a:schemeClr val="tx1"/>
                </a:solidFill>
                <a:latin typeface="Arial" charset="0"/>
                <a:ea typeface="ＭＳ Ｐゴシック" charset="0"/>
              </a:defRPr>
            </a:lvl5pPr>
            <a:lvl6pPr marL="3135313" defTabSz="1338263" fontAlgn="base">
              <a:spcBef>
                <a:spcPct val="0"/>
              </a:spcBef>
              <a:spcAft>
                <a:spcPct val="0"/>
              </a:spcAft>
              <a:defRPr>
                <a:solidFill>
                  <a:schemeClr val="tx1"/>
                </a:solidFill>
                <a:latin typeface="Arial" charset="0"/>
                <a:ea typeface="ＭＳ Ｐゴシック" charset="0"/>
              </a:defRPr>
            </a:lvl6pPr>
            <a:lvl7pPr marL="3592513" defTabSz="1338263" fontAlgn="base">
              <a:spcBef>
                <a:spcPct val="0"/>
              </a:spcBef>
              <a:spcAft>
                <a:spcPct val="0"/>
              </a:spcAft>
              <a:defRPr>
                <a:solidFill>
                  <a:schemeClr val="tx1"/>
                </a:solidFill>
                <a:latin typeface="Arial" charset="0"/>
                <a:ea typeface="ＭＳ Ｐゴシック" charset="0"/>
              </a:defRPr>
            </a:lvl7pPr>
            <a:lvl8pPr marL="4049713" defTabSz="1338263" fontAlgn="base">
              <a:spcBef>
                <a:spcPct val="0"/>
              </a:spcBef>
              <a:spcAft>
                <a:spcPct val="0"/>
              </a:spcAft>
              <a:defRPr>
                <a:solidFill>
                  <a:schemeClr val="tx1"/>
                </a:solidFill>
                <a:latin typeface="Arial" charset="0"/>
                <a:ea typeface="ＭＳ Ｐゴシック" charset="0"/>
              </a:defRPr>
            </a:lvl8pPr>
            <a:lvl9pPr marL="4506913" defTabSz="1338263" fontAlgn="base">
              <a:spcBef>
                <a:spcPct val="0"/>
              </a:spcBef>
              <a:spcAft>
                <a:spcPct val="0"/>
              </a:spcAft>
              <a:defRPr>
                <a:solidFill>
                  <a:schemeClr val="tx1"/>
                </a:solidFill>
                <a:latin typeface="Arial" charset="0"/>
                <a:ea typeface="ＭＳ Ｐゴシック" charset="0"/>
              </a:defRPr>
            </a:lvl9pPr>
          </a:lstStyle>
          <a:p>
            <a:pPr eaLnBrk="0" hangingPunct="0">
              <a:lnSpc>
                <a:spcPct val="100000"/>
              </a:lnSpc>
            </a:pPr>
            <a:r>
              <a:rPr lang="en-US" sz="1200" i="0" dirty="0">
                <a:latin typeface="Charcoal" charset="0"/>
              </a:rPr>
              <a:t>Payback Period</a:t>
            </a:r>
          </a:p>
        </p:txBody>
      </p:sp>
      <p:sp>
        <p:nvSpPr>
          <p:cNvPr id="33" name="Line 15"/>
          <p:cNvSpPr>
            <a:spLocks noChangeShapeType="1"/>
          </p:cNvSpPr>
          <p:nvPr/>
        </p:nvSpPr>
        <p:spPr bwMode="auto">
          <a:xfrm>
            <a:off x="1620255" y="6470545"/>
            <a:ext cx="785329" cy="7244"/>
          </a:xfrm>
          <a:prstGeom prst="line">
            <a:avLst/>
          </a:prstGeom>
          <a:noFill/>
          <a:ln w="254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4" name="Text Box 16"/>
          <p:cNvSpPr txBox="1">
            <a:spLocks noChangeArrowheads="1"/>
          </p:cNvSpPr>
          <p:nvPr/>
        </p:nvSpPr>
        <p:spPr bwMode="auto">
          <a:xfrm>
            <a:off x="582718" y="6235242"/>
            <a:ext cx="1185863" cy="504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33905" tIns="66952" rIns="133905" bIns="66952">
            <a:spAutoFit/>
          </a:bodyPr>
          <a:lstStyle>
            <a:lvl1pPr defTabSz="1338263">
              <a:defRPr>
                <a:solidFill>
                  <a:schemeClr val="tx1"/>
                </a:solidFill>
                <a:latin typeface="Arial" charset="0"/>
                <a:ea typeface="ＭＳ Ｐゴシック" charset="0"/>
              </a:defRPr>
            </a:lvl1pPr>
            <a:lvl2pPr marL="669925" defTabSz="1338263">
              <a:defRPr>
                <a:solidFill>
                  <a:schemeClr val="tx1"/>
                </a:solidFill>
                <a:latin typeface="Arial" charset="0"/>
                <a:ea typeface="ＭＳ Ｐゴシック" charset="0"/>
              </a:defRPr>
            </a:lvl2pPr>
            <a:lvl3pPr marL="1338263" defTabSz="1338263">
              <a:defRPr>
                <a:solidFill>
                  <a:schemeClr val="tx1"/>
                </a:solidFill>
                <a:latin typeface="Arial" charset="0"/>
                <a:ea typeface="ＭＳ Ｐゴシック" charset="0"/>
              </a:defRPr>
            </a:lvl3pPr>
            <a:lvl4pPr marL="2008188" defTabSz="1338263">
              <a:defRPr>
                <a:solidFill>
                  <a:schemeClr val="tx1"/>
                </a:solidFill>
                <a:latin typeface="Arial" charset="0"/>
                <a:ea typeface="ＭＳ Ｐゴシック" charset="0"/>
              </a:defRPr>
            </a:lvl4pPr>
            <a:lvl5pPr marL="2678113" defTabSz="1338263">
              <a:defRPr>
                <a:solidFill>
                  <a:schemeClr val="tx1"/>
                </a:solidFill>
                <a:latin typeface="Arial" charset="0"/>
                <a:ea typeface="ＭＳ Ｐゴシック" charset="0"/>
              </a:defRPr>
            </a:lvl5pPr>
            <a:lvl6pPr marL="3135313" defTabSz="1338263" fontAlgn="base">
              <a:spcBef>
                <a:spcPct val="0"/>
              </a:spcBef>
              <a:spcAft>
                <a:spcPct val="0"/>
              </a:spcAft>
              <a:defRPr>
                <a:solidFill>
                  <a:schemeClr val="tx1"/>
                </a:solidFill>
                <a:latin typeface="Arial" charset="0"/>
                <a:ea typeface="ＭＳ Ｐゴシック" charset="0"/>
              </a:defRPr>
            </a:lvl6pPr>
            <a:lvl7pPr marL="3592513" defTabSz="1338263" fontAlgn="base">
              <a:spcBef>
                <a:spcPct val="0"/>
              </a:spcBef>
              <a:spcAft>
                <a:spcPct val="0"/>
              </a:spcAft>
              <a:defRPr>
                <a:solidFill>
                  <a:schemeClr val="tx1"/>
                </a:solidFill>
                <a:latin typeface="Arial" charset="0"/>
                <a:ea typeface="ＭＳ Ｐゴシック" charset="0"/>
              </a:defRPr>
            </a:lvl7pPr>
            <a:lvl8pPr marL="4049713" defTabSz="1338263" fontAlgn="base">
              <a:spcBef>
                <a:spcPct val="0"/>
              </a:spcBef>
              <a:spcAft>
                <a:spcPct val="0"/>
              </a:spcAft>
              <a:defRPr>
                <a:solidFill>
                  <a:schemeClr val="tx1"/>
                </a:solidFill>
                <a:latin typeface="Arial" charset="0"/>
                <a:ea typeface="ＭＳ Ｐゴシック" charset="0"/>
              </a:defRPr>
            </a:lvl8pPr>
            <a:lvl9pPr marL="4506913" defTabSz="1338263" fontAlgn="base">
              <a:spcBef>
                <a:spcPct val="0"/>
              </a:spcBef>
              <a:spcAft>
                <a:spcPct val="0"/>
              </a:spcAft>
              <a:defRPr>
                <a:solidFill>
                  <a:schemeClr val="tx1"/>
                </a:solidFill>
                <a:latin typeface="Arial" charset="0"/>
                <a:ea typeface="ＭＳ Ｐゴシック" charset="0"/>
              </a:defRPr>
            </a:lvl9pPr>
          </a:lstStyle>
          <a:p>
            <a:pPr eaLnBrk="0" hangingPunct="0">
              <a:lnSpc>
                <a:spcPct val="100000"/>
              </a:lnSpc>
            </a:pPr>
            <a:r>
              <a:rPr lang="en-US" sz="1200" i="0" dirty="0">
                <a:latin typeface="Charcoal" charset="0"/>
              </a:rPr>
              <a:t>Time to Cash </a:t>
            </a:r>
            <a:endParaRPr lang="en-US" sz="1200" i="0" dirty="0" smtClean="0">
              <a:latin typeface="Charcoal" charset="0"/>
            </a:endParaRPr>
          </a:p>
          <a:p>
            <a:pPr eaLnBrk="0" hangingPunct="0">
              <a:lnSpc>
                <a:spcPct val="100000"/>
              </a:lnSpc>
            </a:pPr>
            <a:r>
              <a:rPr lang="en-US" sz="1200" i="0" dirty="0" smtClean="0">
                <a:latin typeface="Charcoal" charset="0"/>
              </a:rPr>
              <a:t>Flow </a:t>
            </a:r>
            <a:r>
              <a:rPr lang="en-US" sz="1200" i="0" dirty="0">
                <a:latin typeface="Charcoal" charset="0"/>
              </a:rPr>
              <a:t>Positive</a:t>
            </a:r>
          </a:p>
        </p:txBody>
      </p:sp>
      <p:sp>
        <p:nvSpPr>
          <p:cNvPr id="35" name="Line 12"/>
          <p:cNvSpPr>
            <a:spLocks noChangeShapeType="1"/>
          </p:cNvSpPr>
          <p:nvPr/>
        </p:nvSpPr>
        <p:spPr bwMode="auto">
          <a:xfrm>
            <a:off x="2520835" y="2166277"/>
            <a:ext cx="0" cy="4156075"/>
          </a:xfrm>
          <a:prstGeom prst="line">
            <a:avLst/>
          </a:prstGeom>
          <a:noFill/>
          <a:ln w="9525" cap="rnd">
            <a:solidFill>
              <a:srgbClr val="008000"/>
            </a:solidFill>
            <a:prstDash val="sysDot"/>
            <a:round/>
            <a:headEnd/>
            <a:tailEnd/>
          </a:ln>
        </p:spPr>
        <p:txBody>
          <a:bodyPr/>
          <a:lstStyle/>
          <a:p>
            <a:endParaRPr lang="en-US"/>
          </a:p>
        </p:txBody>
      </p:sp>
      <p:sp>
        <p:nvSpPr>
          <p:cNvPr id="37" name="Text Box 6"/>
          <p:cNvSpPr txBox="1">
            <a:spLocks noChangeArrowheads="1"/>
          </p:cNvSpPr>
          <p:nvPr/>
        </p:nvSpPr>
        <p:spPr bwMode="auto">
          <a:xfrm>
            <a:off x="1052971" y="3616162"/>
            <a:ext cx="266700" cy="454025"/>
          </a:xfrm>
          <a:prstGeom prst="rect">
            <a:avLst/>
          </a:prstGeom>
          <a:noFill/>
          <a:ln w="9525">
            <a:noFill/>
            <a:miter lim="800000"/>
            <a:headEnd/>
            <a:tailEnd/>
          </a:ln>
        </p:spPr>
        <p:txBody>
          <a:bodyPr wrap="none" lIns="133905" tIns="66952" rIns="133905" bIns="66952">
            <a:spAutoFit/>
          </a:bodyPr>
          <a:lstStyle/>
          <a:p>
            <a:pPr defTabSz="1338263">
              <a:lnSpc>
                <a:spcPct val="100000"/>
              </a:lnSpc>
            </a:pPr>
            <a:endParaRPr lang="en-US" sz="2100" i="0">
              <a:latin typeface="Helvetica" pitchFamily="34" charset="0"/>
              <a:cs typeface="Times New Roman" pitchFamily="18" charset="0"/>
            </a:endParaRPr>
          </a:p>
        </p:txBody>
      </p:sp>
      <p:sp>
        <p:nvSpPr>
          <p:cNvPr id="38" name="Rectangle 37"/>
          <p:cNvSpPr>
            <a:spLocks noChangeArrowheads="1"/>
          </p:cNvSpPr>
          <p:nvPr/>
        </p:nvSpPr>
        <p:spPr bwMode="auto">
          <a:xfrm>
            <a:off x="7131508" y="6141875"/>
            <a:ext cx="1482725" cy="703262"/>
          </a:xfrm>
          <a:prstGeom prst="rect">
            <a:avLst/>
          </a:prstGeom>
          <a:noFill/>
          <a:ln w="9525">
            <a:noFill/>
            <a:miter lim="800000"/>
            <a:headEnd/>
            <a:tailEnd/>
          </a:ln>
          <a:effectLst/>
        </p:spPr>
        <p:txBody>
          <a:bodyPr wrap="none" lIns="133905" tIns="66952" rIns="133905" bIns="66952" anchor="ctr"/>
          <a:lstStyle/>
          <a:p>
            <a:pPr algn="ctr" defTabSz="1338263">
              <a:lnSpc>
                <a:spcPct val="100000"/>
              </a:lnSpc>
              <a:defRPr/>
            </a:pPr>
            <a:r>
              <a:rPr lang="en-US" sz="1800" b="0" i="0">
                <a:cs typeface="Times New Roman" pitchFamily="18" charset="0"/>
              </a:rPr>
              <a:t>Time </a:t>
            </a:r>
          </a:p>
        </p:txBody>
      </p:sp>
      <p:sp>
        <p:nvSpPr>
          <p:cNvPr id="39" name="Text Box 8"/>
          <p:cNvSpPr txBox="1">
            <a:spLocks noChangeArrowheads="1"/>
          </p:cNvSpPr>
          <p:nvPr/>
        </p:nvSpPr>
        <p:spPr bwMode="auto">
          <a:xfrm rot="16200000">
            <a:off x="265570" y="3015564"/>
            <a:ext cx="1808163" cy="412211"/>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a:cs typeface="Times New Roman" pitchFamily="18" charset="0"/>
              </a:rPr>
              <a:t>Create Value</a:t>
            </a:r>
          </a:p>
        </p:txBody>
      </p:sp>
      <p:sp>
        <p:nvSpPr>
          <p:cNvPr id="40" name="Text Box 9"/>
          <p:cNvSpPr txBox="1">
            <a:spLocks noChangeArrowheads="1"/>
          </p:cNvSpPr>
          <p:nvPr/>
        </p:nvSpPr>
        <p:spPr bwMode="auto">
          <a:xfrm rot="16200000">
            <a:off x="495758" y="5336133"/>
            <a:ext cx="1347787" cy="412211"/>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dirty="0">
                <a:cs typeface="Times New Roman" pitchFamily="18" charset="0"/>
              </a:rPr>
              <a:t>Invest</a:t>
            </a:r>
          </a:p>
        </p:txBody>
      </p:sp>
      <p:sp>
        <p:nvSpPr>
          <p:cNvPr id="41" name="Line 10"/>
          <p:cNvSpPr>
            <a:spLocks noChangeShapeType="1"/>
          </p:cNvSpPr>
          <p:nvPr/>
        </p:nvSpPr>
        <p:spPr bwMode="auto">
          <a:xfrm flipH="1">
            <a:off x="1418096" y="2149312"/>
            <a:ext cx="33337" cy="4195763"/>
          </a:xfrm>
          <a:prstGeom prst="line">
            <a:avLst/>
          </a:prstGeom>
          <a:noFill/>
          <a:ln w="38100">
            <a:solidFill>
              <a:srgbClr val="435052"/>
            </a:solidFill>
            <a:round/>
            <a:headEnd type="triangle" w="med" len="med"/>
            <a:tailEnd/>
          </a:ln>
        </p:spPr>
        <p:txBody>
          <a:bodyPr/>
          <a:lstStyle/>
          <a:p>
            <a:endParaRPr lang="en-US"/>
          </a:p>
        </p:txBody>
      </p:sp>
      <p:sp>
        <p:nvSpPr>
          <p:cNvPr id="42" name="Line 11"/>
          <p:cNvSpPr>
            <a:spLocks noChangeShapeType="1"/>
          </p:cNvSpPr>
          <p:nvPr/>
        </p:nvSpPr>
        <p:spPr bwMode="auto">
          <a:xfrm flipV="1">
            <a:off x="1418096" y="6340312"/>
            <a:ext cx="7043737" cy="4763"/>
          </a:xfrm>
          <a:prstGeom prst="line">
            <a:avLst/>
          </a:prstGeom>
          <a:noFill/>
          <a:ln w="38100">
            <a:solidFill>
              <a:srgbClr val="435052"/>
            </a:solidFill>
            <a:round/>
            <a:headEnd/>
            <a:tailEnd type="triangle" w="med" len="med"/>
          </a:ln>
        </p:spPr>
        <p:txBody>
          <a:bodyPr/>
          <a:lstStyle/>
          <a:p>
            <a:endParaRPr lang="en-US"/>
          </a:p>
        </p:txBody>
      </p:sp>
      <p:sp>
        <p:nvSpPr>
          <p:cNvPr id="43" name="Line 12"/>
          <p:cNvSpPr>
            <a:spLocks noChangeShapeType="1"/>
          </p:cNvSpPr>
          <p:nvPr/>
        </p:nvSpPr>
        <p:spPr bwMode="auto">
          <a:xfrm>
            <a:off x="3204033" y="2171537"/>
            <a:ext cx="0" cy="4156075"/>
          </a:xfrm>
          <a:prstGeom prst="line">
            <a:avLst/>
          </a:prstGeom>
          <a:noFill/>
          <a:ln w="9525" cap="rnd">
            <a:solidFill>
              <a:srgbClr val="008000"/>
            </a:solidFill>
            <a:prstDash val="sysDot"/>
            <a:round/>
            <a:headEnd/>
            <a:tailEnd/>
          </a:ln>
        </p:spPr>
        <p:txBody>
          <a:bodyPr/>
          <a:lstStyle/>
          <a:p>
            <a:endParaRPr lang="en-US"/>
          </a:p>
        </p:txBody>
      </p:sp>
      <p:sp>
        <p:nvSpPr>
          <p:cNvPr id="44" name="Line 19"/>
          <p:cNvSpPr>
            <a:spLocks noChangeShapeType="1"/>
          </p:cNvSpPr>
          <p:nvPr/>
        </p:nvSpPr>
        <p:spPr bwMode="auto">
          <a:xfrm>
            <a:off x="1474540" y="4598999"/>
            <a:ext cx="6469062" cy="0"/>
          </a:xfrm>
          <a:prstGeom prst="line">
            <a:avLst/>
          </a:prstGeom>
          <a:noFill/>
          <a:ln w="9525">
            <a:solidFill>
              <a:schemeClr val="tx1"/>
            </a:solidFill>
            <a:prstDash val="dash"/>
            <a:round/>
            <a:headEnd/>
            <a:tailEnd/>
          </a:ln>
        </p:spPr>
        <p:txBody>
          <a:bodyPr/>
          <a:lstStyle/>
          <a:p>
            <a:endParaRPr lang="en-US"/>
          </a:p>
        </p:txBody>
      </p:sp>
      <p:pic>
        <p:nvPicPr>
          <p:cNvPr id="45" name="Picture 4" descr="nzfvyirc[1]"/>
          <p:cNvPicPr>
            <a:picLocks noChangeAspect="1" noChangeArrowheads="1"/>
          </p:cNvPicPr>
          <p:nvPr/>
        </p:nvPicPr>
        <p:blipFill>
          <a:blip r:embed="rId2" cstate="print"/>
          <a:srcRect/>
          <a:stretch>
            <a:fillRect/>
          </a:stretch>
        </p:blipFill>
        <p:spPr bwMode="auto">
          <a:xfrm>
            <a:off x="1291393" y="4187522"/>
            <a:ext cx="489888" cy="737723"/>
          </a:xfrm>
          <a:prstGeom prst="rect">
            <a:avLst/>
          </a:prstGeom>
          <a:noFill/>
          <a:ln w="9525">
            <a:noFill/>
            <a:miter lim="800000"/>
            <a:headEnd/>
            <a:tailEnd/>
          </a:ln>
        </p:spPr>
      </p:pic>
      <p:pic>
        <p:nvPicPr>
          <p:cNvPr id="46" name="Picture 6" descr="MCj01493960000[1]"/>
          <p:cNvPicPr>
            <a:picLocks noChangeAspect="1" noChangeArrowheads="1"/>
          </p:cNvPicPr>
          <p:nvPr/>
        </p:nvPicPr>
        <p:blipFill>
          <a:blip r:embed="rId3" cstate="print"/>
          <a:srcRect/>
          <a:stretch>
            <a:fillRect/>
          </a:stretch>
        </p:blipFill>
        <p:spPr bwMode="auto">
          <a:xfrm>
            <a:off x="1330905" y="5146788"/>
            <a:ext cx="1183640" cy="719533"/>
          </a:xfrm>
          <a:prstGeom prst="rect">
            <a:avLst/>
          </a:prstGeom>
          <a:noFill/>
          <a:ln w="9525">
            <a:noFill/>
            <a:miter lim="800000"/>
            <a:headEnd/>
            <a:tailEnd/>
          </a:ln>
        </p:spPr>
      </p:pic>
      <p:pic>
        <p:nvPicPr>
          <p:cNvPr id="47" name="Picture 8" descr="MCj02330800000[1]"/>
          <p:cNvPicPr>
            <a:picLocks noChangeAspect="1" noChangeArrowheads="1"/>
          </p:cNvPicPr>
          <p:nvPr/>
        </p:nvPicPr>
        <p:blipFill>
          <a:blip r:embed="rId4" cstate="print"/>
          <a:srcRect/>
          <a:stretch>
            <a:fillRect/>
          </a:stretch>
        </p:blipFill>
        <p:spPr bwMode="auto">
          <a:xfrm>
            <a:off x="2499720" y="5475538"/>
            <a:ext cx="576503" cy="589778"/>
          </a:xfrm>
          <a:prstGeom prst="rect">
            <a:avLst/>
          </a:prstGeom>
          <a:noFill/>
          <a:ln w="9525">
            <a:noFill/>
            <a:miter lim="800000"/>
            <a:headEnd/>
            <a:tailEnd/>
          </a:ln>
        </p:spPr>
      </p:pic>
      <p:pic>
        <p:nvPicPr>
          <p:cNvPr id="48" name="Picture 7" descr="MCj04315490000[1]"/>
          <p:cNvPicPr>
            <a:picLocks noChangeAspect="1" noChangeArrowheads="1"/>
          </p:cNvPicPr>
          <p:nvPr/>
        </p:nvPicPr>
        <p:blipFill>
          <a:blip r:embed="rId5" cstate="print"/>
          <a:srcRect/>
          <a:stretch>
            <a:fillRect/>
          </a:stretch>
        </p:blipFill>
        <p:spPr bwMode="auto">
          <a:xfrm>
            <a:off x="3488127" y="3410516"/>
            <a:ext cx="662672" cy="662672"/>
          </a:xfrm>
          <a:prstGeom prst="rect">
            <a:avLst/>
          </a:prstGeom>
          <a:noFill/>
          <a:ln w="9525">
            <a:noFill/>
            <a:miter lim="800000"/>
            <a:headEnd/>
            <a:tailEnd/>
          </a:ln>
        </p:spPr>
      </p:pic>
      <p:sp>
        <p:nvSpPr>
          <p:cNvPr id="49" name="TextBox 48"/>
          <p:cNvSpPr txBox="1"/>
          <p:nvPr/>
        </p:nvSpPr>
        <p:spPr>
          <a:xfrm>
            <a:off x="1601097" y="4549187"/>
            <a:ext cx="1112519" cy="276999"/>
          </a:xfrm>
          <a:prstGeom prst="rect">
            <a:avLst/>
          </a:prstGeom>
          <a:noFill/>
        </p:spPr>
        <p:txBody>
          <a:bodyPr wrap="square" rtlCol="0">
            <a:spAutoFit/>
          </a:bodyPr>
          <a:lstStyle/>
          <a:p>
            <a:r>
              <a:rPr lang="en-US" sz="1200" dirty="0" smtClean="0"/>
              <a:t>Explore</a:t>
            </a:r>
            <a:endParaRPr lang="en-US" sz="1200" dirty="0"/>
          </a:p>
        </p:txBody>
      </p:sp>
      <p:sp>
        <p:nvSpPr>
          <p:cNvPr id="50" name="TextBox 49"/>
          <p:cNvSpPr txBox="1"/>
          <p:nvPr/>
        </p:nvSpPr>
        <p:spPr>
          <a:xfrm>
            <a:off x="1420110" y="5871158"/>
            <a:ext cx="962974" cy="461665"/>
          </a:xfrm>
          <a:prstGeom prst="rect">
            <a:avLst/>
          </a:prstGeom>
          <a:noFill/>
        </p:spPr>
        <p:txBody>
          <a:bodyPr wrap="none" rtlCol="0">
            <a:spAutoFit/>
          </a:bodyPr>
          <a:lstStyle/>
          <a:p>
            <a:r>
              <a:rPr lang="en-US" sz="1200" dirty="0" smtClean="0"/>
              <a:t>Engage/</a:t>
            </a:r>
          </a:p>
          <a:p>
            <a:r>
              <a:rPr lang="en-US" sz="1200" dirty="0" smtClean="0"/>
              <a:t>Experiment</a:t>
            </a:r>
            <a:endParaRPr lang="en-US" sz="1200" dirty="0"/>
          </a:p>
        </p:txBody>
      </p:sp>
      <p:sp>
        <p:nvSpPr>
          <p:cNvPr id="51" name="TextBox 50"/>
          <p:cNvSpPr txBox="1"/>
          <p:nvPr/>
        </p:nvSpPr>
        <p:spPr>
          <a:xfrm>
            <a:off x="4150799" y="3642931"/>
            <a:ext cx="1185315" cy="461665"/>
          </a:xfrm>
          <a:prstGeom prst="rect">
            <a:avLst/>
          </a:prstGeom>
          <a:noFill/>
        </p:spPr>
        <p:txBody>
          <a:bodyPr wrap="none" rtlCol="0">
            <a:spAutoFit/>
          </a:bodyPr>
          <a:lstStyle/>
          <a:p>
            <a:r>
              <a:rPr lang="en-US" sz="1200" dirty="0" smtClean="0"/>
              <a:t>Exploit Growth</a:t>
            </a:r>
          </a:p>
          <a:p>
            <a:r>
              <a:rPr lang="en-US" sz="1200" dirty="0" smtClean="0"/>
              <a:t>Options</a:t>
            </a:r>
            <a:endParaRPr lang="en-US" sz="1200" dirty="0"/>
          </a:p>
        </p:txBody>
      </p:sp>
      <p:sp>
        <p:nvSpPr>
          <p:cNvPr id="52" name="TextBox 51"/>
          <p:cNvSpPr txBox="1"/>
          <p:nvPr/>
        </p:nvSpPr>
        <p:spPr>
          <a:xfrm>
            <a:off x="4815461" y="2604393"/>
            <a:ext cx="1331956" cy="276999"/>
          </a:xfrm>
          <a:prstGeom prst="rect">
            <a:avLst/>
          </a:prstGeom>
          <a:noFill/>
        </p:spPr>
        <p:txBody>
          <a:bodyPr wrap="square" rtlCol="0">
            <a:spAutoFit/>
          </a:bodyPr>
          <a:lstStyle/>
          <a:p>
            <a:r>
              <a:rPr lang="en-US" sz="1200" dirty="0" smtClean="0"/>
              <a:t>Mature</a:t>
            </a:r>
            <a:endParaRPr lang="en-US" sz="1200" dirty="0"/>
          </a:p>
        </p:txBody>
      </p:sp>
      <p:sp>
        <p:nvSpPr>
          <p:cNvPr id="53" name="TextBox 52"/>
          <p:cNvSpPr txBox="1"/>
          <p:nvPr/>
        </p:nvSpPr>
        <p:spPr>
          <a:xfrm>
            <a:off x="2431614" y="6028342"/>
            <a:ext cx="723500" cy="276999"/>
          </a:xfrm>
          <a:prstGeom prst="rect">
            <a:avLst/>
          </a:prstGeom>
          <a:noFill/>
        </p:spPr>
        <p:txBody>
          <a:bodyPr wrap="none" rtlCol="0">
            <a:spAutoFit/>
          </a:bodyPr>
          <a:lstStyle/>
          <a:p>
            <a:r>
              <a:rPr lang="en-US" sz="1200" dirty="0" smtClean="0"/>
              <a:t>Emerge</a:t>
            </a:r>
            <a:endParaRPr lang="en-US" sz="1200" dirty="0"/>
          </a:p>
        </p:txBody>
      </p:sp>
      <p:sp>
        <p:nvSpPr>
          <p:cNvPr id="55" name="Freeform 10"/>
          <p:cNvSpPr>
            <a:spLocks/>
          </p:cNvSpPr>
          <p:nvPr/>
        </p:nvSpPr>
        <p:spPr bwMode="auto">
          <a:xfrm>
            <a:off x="4343350" y="1386102"/>
            <a:ext cx="745342" cy="1605428"/>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sp>
        <p:nvSpPr>
          <p:cNvPr id="56" name="TextBox 55"/>
          <p:cNvSpPr txBox="1"/>
          <p:nvPr/>
        </p:nvSpPr>
        <p:spPr>
          <a:xfrm>
            <a:off x="67167" y="4667186"/>
            <a:ext cx="1252504" cy="523220"/>
          </a:xfrm>
          <a:prstGeom prst="rect">
            <a:avLst/>
          </a:prstGeom>
          <a:solidFill>
            <a:srgbClr val="FFFFCC"/>
          </a:solidFill>
        </p:spPr>
        <p:txBody>
          <a:bodyPr wrap="none" rtlCol="0">
            <a:spAutoFit/>
          </a:bodyPr>
          <a:lstStyle/>
          <a:p>
            <a:r>
              <a:rPr lang="en-US" sz="1400" dirty="0" smtClean="0"/>
              <a:t>Pursue </a:t>
            </a:r>
          </a:p>
          <a:p>
            <a:r>
              <a:rPr lang="en-US" sz="1400" dirty="0" smtClean="0"/>
              <a:t>Opportunities</a:t>
            </a:r>
            <a:endParaRPr lang="en-US" sz="1400" dirty="0"/>
          </a:p>
        </p:txBody>
      </p:sp>
      <p:sp>
        <p:nvSpPr>
          <p:cNvPr id="57" name="TextBox 56"/>
          <p:cNvSpPr txBox="1"/>
          <p:nvPr/>
        </p:nvSpPr>
        <p:spPr>
          <a:xfrm>
            <a:off x="3257891" y="4854690"/>
            <a:ext cx="966280" cy="523220"/>
          </a:xfrm>
          <a:prstGeom prst="rect">
            <a:avLst/>
          </a:prstGeom>
          <a:solidFill>
            <a:srgbClr val="FFFFCC"/>
          </a:solidFill>
        </p:spPr>
        <p:txBody>
          <a:bodyPr wrap="none" rtlCol="0">
            <a:spAutoFit/>
          </a:bodyPr>
          <a:lstStyle/>
          <a:p>
            <a:r>
              <a:rPr lang="en-US" sz="1400" dirty="0" smtClean="0"/>
              <a:t>Transition </a:t>
            </a:r>
          </a:p>
          <a:p>
            <a:r>
              <a:rPr lang="en-US" sz="1400" dirty="0" smtClean="0"/>
              <a:t>to Growth</a:t>
            </a:r>
            <a:endParaRPr lang="en-US" sz="1400" dirty="0"/>
          </a:p>
        </p:txBody>
      </p:sp>
      <p:sp>
        <p:nvSpPr>
          <p:cNvPr id="58" name="TextBox 57"/>
          <p:cNvSpPr txBox="1"/>
          <p:nvPr/>
        </p:nvSpPr>
        <p:spPr>
          <a:xfrm>
            <a:off x="3819463" y="1884841"/>
            <a:ext cx="995998" cy="307777"/>
          </a:xfrm>
          <a:prstGeom prst="rect">
            <a:avLst/>
          </a:prstGeom>
          <a:solidFill>
            <a:srgbClr val="FFFFCC"/>
          </a:solidFill>
        </p:spPr>
        <p:txBody>
          <a:bodyPr wrap="none" rtlCol="0">
            <a:spAutoFit/>
          </a:bodyPr>
          <a:lstStyle/>
          <a:p>
            <a:r>
              <a:rPr lang="en-US" sz="1400" dirty="0" smtClean="0"/>
              <a:t>Transform</a:t>
            </a:r>
            <a:endParaRPr lang="en-US" sz="1400" dirty="0"/>
          </a:p>
        </p:txBody>
      </p:sp>
      <p:sp>
        <p:nvSpPr>
          <p:cNvPr id="60" name="Freeform 10"/>
          <p:cNvSpPr>
            <a:spLocks/>
          </p:cNvSpPr>
          <p:nvPr/>
        </p:nvSpPr>
        <p:spPr bwMode="auto">
          <a:xfrm>
            <a:off x="6674503" y="3676594"/>
            <a:ext cx="1058386" cy="1573167"/>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sp>
        <p:nvSpPr>
          <p:cNvPr id="61" name="Freeform 10"/>
          <p:cNvSpPr>
            <a:spLocks/>
          </p:cNvSpPr>
          <p:nvPr/>
        </p:nvSpPr>
        <p:spPr bwMode="auto">
          <a:xfrm>
            <a:off x="7458042" y="2742893"/>
            <a:ext cx="745342" cy="1605428"/>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779 h 882"/>
              <a:gd name="connsiteX1" fmla="*/ 496 w 2078"/>
              <a:gd name="connsiteY1" fmla="*/ 756 h 882"/>
              <a:gd name="connsiteX2" fmla="*/ 1218 w 2078"/>
              <a:gd name="connsiteY2" fmla="*/ 24 h 882"/>
              <a:gd name="connsiteX3" fmla="*/ 2078 w 2078"/>
              <a:gd name="connsiteY3" fmla="*/ 614 h 882"/>
              <a:gd name="connsiteX0" fmla="*/ 0 w 2078"/>
              <a:gd name="connsiteY0" fmla="*/ 654 h 736"/>
              <a:gd name="connsiteX1" fmla="*/ 496 w 2078"/>
              <a:gd name="connsiteY1" fmla="*/ 631 h 736"/>
              <a:gd name="connsiteX2" fmla="*/ 991 w 2078"/>
              <a:gd name="connsiteY2" fmla="*/ 24 h 736"/>
              <a:gd name="connsiteX3" fmla="*/ 2078 w 2078"/>
              <a:gd name="connsiteY3" fmla="*/ 489 h 736"/>
              <a:gd name="connsiteX0" fmla="*/ 0 w 2439"/>
              <a:gd name="connsiteY0" fmla="*/ 700 h 782"/>
              <a:gd name="connsiteX1" fmla="*/ 496 w 2439"/>
              <a:gd name="connsiteY1" fmla="*/ 677 h 782"/>
              <a:gd name="connsiteX2" fmla="*/ 991 w 2439"/>
              <a:gd name="connsiteY2" fmla="*/ 70 h 782"/>
              <a:gd name="connsiteX3" fmla="*/ 2439 w 2439"/>
              <a:gd name="connsiteY3" fmla="*/ 255 h 782"/>
              <a:gd name="connsiteX0" fmla="*/ 0 w 2776"/>
              <a:gd name="connsiteY0" fmla="*/ 859 h 941"/>
              <a:gd name="connsiteX1" fmla="*/ 496 w 2776"/>
              <a:gd name="connsiteY1" fmla="*/ 836 h 941"/>
              <a:gd name="connsiteX2" fmla="*/ 991 w 2776"/>
              <a:gd name="connsiteY2" fmla="*/ 229 h 941"/>
              <a:gd name="connsiteX3" fmla="*/ 2776 w 2776"/>
              <a:gd name="connsiteY3" fmla="*/ 152 h 941"/>
              <a:gd name="connsiteX0" fmla="*/ 0 w 991"/>
              <a:gd name="connsiteY0" fmla="*/ 630 h 712"/>
              <a:gd name="connsiteX1" fmla="*/ 496 w 991"/>
              <a:gd name="connsiteY1" fmla="*/ 607 h 712"/>
              <a:gd name="connsiteX2" fmla="*/ 991 w 991"/>
              <a:gd name="connsiteY2" fmla="*/ 0 h 712"/>
              <a:gd name="connsiteX0" fmla="*/ 0 w 991"/>
              <a:gd name="connsiteY0" fmla="*/ 816 h 929"/>
              <a:gd name="connsiteX1" fmla="*/ 496 w 991"/>
              <a:gd name="connsiteY1" fmla="*/ 793 h 929"/>
              <a:gd name="connsiteX2" fmla="*/ 991 w 991"/>
              <a:gd name="connsiteY2" fmla="*/ 0 h 929"/>
            </a:gdLst>
            <a:ahLst/>
            <a:cxnLst>
              <a:cxn ang="0">
                <a:pos x="connsiteX0" y="connsiteY0"/>
              </a:cxn>
              <a:cxn ang="0">
                <a:pos x="connsiteX1" y="connsiteY1"/>
              </a:cxn>
              <a:cxn ang="0">
                <a:pos x="connsiteX2" y="connsiteY2"/>
              </a:cxn>
            </a:cxnLst>
            <a:rect l="l" t="t" r="r" b="b"/>
            <a:pathLst>
              <a:path w="991" h="929">
                <a:moveTo>
                  <a:pt x="0" y="816"/>
                </a:moveTo>
                <a:cubicBezTo>
                  <a:pt x="83" y="896"/>
                  <a:pt x="331" y="929"/>
                  <a:pt x="496" y="793"/>
                </a:cubicBezTo>
                <a:cubicBezTo>
                  <a:pt x="661" y="657"/>
                  <a:pt x="611" y="114"/>
                  <a:pt x="991" y="0"/>
                </a:cubicBezTo>
              </a:path>
            </a:pathLst>
          </a:custGeom>
          <a:noFill/>
          <a:ln w="38100" cmpd="sng">
            <a:solidFill>
              <a:srgbClr val="000080"/>
            </a:solidFill>
            <a:round/>
            <a:headEnd/>
            <a:tailEnd/>
          </a:ln>
          <a:effectLst/>
        </p:spPr>
        <p:txBody>
          <a:bodyPr/>
          <a:lstStyle/>
          <a:p>
            <a:endParaRPr lang="en-US"/>
          </a:p>
        </p:txBody>
      </p:sp>
      <p:pic>
        <p:nvPicPr>
          <p:cNvPr id="62" name="Picture 4" descr="nzfvyirc[1]"/>
          <p:cNvPicPr>
            <a:picLocks noChangeAspect="1" noChangeArrowheads="1"/>
          </p:cNvPicPr>
          <p:nvPr/>
        </p:nvPicPr>
        <p:blipFill>
          <a:blip r:embed="rId2" cstate="print"/>
          <a:srcRect/>
          <a:stretch>
            <a:fillRect/>
          </a:stretch>
        </p:blipFill>
        <p:spPr bwMode="auto">
          <a:xfrm>
            <a:off x="7152253" y="3410516"/>
            <a:ext cx="538194" cy="810469"/>
          </a:xfrm>
          <a:prstGeom prst="rect">
            <a:avLst/>
          </a:prstGeom>
          <a:noFill/>
          <a:ln w="9525">
            <a:noFill/>
            <a:miter lim="800000"/>
            <a:headEnd/>
            <a:tailEnd/>
          </a:ln>
        </p:spPr>
      </p:pic>
      <p:sp>
        <p:nvSpPr>
          <p:cNvPr id="63" name="TextBox 62"/>
          <p:cNvSpPr txBox="1"/>
          <p:nvPr/>
        </p:nvSpPr>
        <p:spPr>
          <a:xfrm>
            <a:off x="6919382" y="3148908"/>
            <a:ext cx="995998" cy="307777"/>
          </a:xfrm>
          <a:prstGeom prst="rect">
            <a:avLst/>
          </a:prstGeom>
          <a:solidFill>
            <a:srgbClr val="FFFFCC"/>
          </a:solidFill>
        </p:spPr>
        <p:txBody>
          <a:bodyPr wrap="none" rtlCol="0">
            <a:spAutoFit/>
          </a:bodyPr>
          <a:lstStyle/>
          <a:p>
            <a:r>
              <a:rPr lang="en-US" sz="1400" dirty="0" smtClean="0"/>
              <a:t>Transform</a:t>
            </a:r>
            <a:endParaRPr lang="en-US" sz="1400" dirty="0"/>
          </a:p>
        </p:txBody>
      </p:sp>
      <p:pic>
        <p:nvPicPr>
          <p:cNvPr id="64" name="Picture 4" descr="nzfvyirc[1]"/>
          <p:cNvPicPr>
            <a:picLocks noChangeAspect="1" noChangeArrowheads="1"/>
          </p:cNvPicPr>
          <p:nvPr/>
        </p:nvPicPr>
        <p:blipFill>
          <a:blip r:embed="rId2" cstate="print"/>
          <a:srcRect/>
          <a:stretch>
            <a:fillRect/>
          </a:stretch>
        </p:blipFill>
        <p:spPr bwMode="auto">
          <a:xfrm>
            <a:off x="6389126" y="4439292"/>
            <a:ext cx="538194" cy="810469"/>
          </a:xfrm>
          <a:prstGeom prst="rect">
            <a:avLst/>
          </a:prstGeom>
          <a:noFill/>
          <a:ln w="9525">
            <a:noFill/>
            <a:miter lim="800000"/>
            <a:headEnd/>
            <a:tailEnd/>
          </a:ln>
        </p:spPr>
      </p:pic>
      <p:sp>
        <p:nvSpPr>
          <p:cNvPr id="65" name="TextBox 64"/>
          <p:cNvSpPr txBox="1"/>
          <p:nvPr/>
        </p:nvSpPr>
        <p:spPr>
          <a:xfrm>
            <a:off x="6003756" y="5264667"/>
            <a:ext cx="1106192" cy="307777"/>
          </a:xfrm>
          <a:prstGeom prst="rect">
            <a:avLst/>
          </a:prstGeom>
          <a:solidFill>
            <a:srgbClr val="FFFFCC"/>
          </a:solidFill>
        </p:spPr>
        <p:txBody>
          <a:bodyPr wrap="none" rtlCol="0">
            <a:spAutoFit/>
          </a:bodyPr>
          <a:lstStyle/>
          <a:p>
            <a:r>
              <a:rPr lang="en-US" sz="1400" dirty="0" smtClean="0"/>
              <a:t>Turnaround</a:t>
            </a:r>
            <a:endParaRPr lang="en-US" sz="1400" dirty="0"/>
          </a:p>
        </p:txBody>
      </p:sp>
      <p:sp>
        <p:nvSpPr>
          <p:cNvPr id="3" name="Rectangle 2"/>
          <p:cNvSpPr/>
          <p:nvPr/>
        </p:nvSpPr>
        <p:spPr>
          <a:xfrm>
            <a:off x="5614140" y="2146449"/>
            <a:ext cx="3499556" cy="40075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2</a:t>
            </a:r>
            <a:endParaRPr lang="en-US" dirty="0"/>
          </a:p>
        </p:txBody>
      </p:sp>
      <p:sp>
        <p:nvSpPr>
          <p:cNvPr id="67" name="Text Box 74"/>
          <p:cNvSpPr txBox="1">
            <a:spLocks noChangeArrowheads="1"/>
          </p:cNvSpPr>
          <p:nvPr/>
        </p:nvSpPr>
        <p:spPr bwMode="auto">
          <a:xfrm>
            <a:off x="3371283" y="6369382"/>
            <a:ext cx="4412631" cy="529376"/>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pic>
        <p:nvPicPr>
          <p:cNvPr id="54" name="Picture 4" descr="nzfvyirc[1]"/>
          <p:cNvPicPr>
            <a:picLocks noChangeAspect="1" noChangeArrowheads="1"/>
          </p:cNvPicPr>
          <p:nvPr/>
        </p:nvPicPr>
        <p:blipFill>
          <a:blip r:embed="rId2" cstate="print"/>
          <a:srcRect/>
          <a:stretch>
            <a:fillRect/>
          </a:stretch>
        </p:blipFill>
        <p:spPr bwMode="auto">
          <a:xfrm>
            <a:off x="4052334" y="2146449"/>
            <a:ext cx="538194" cy="810469"/>
          </a:xfrm>
          <a:prstGeom prst="rect">
            <a:avLst/>
          </a:prstGeom>
          <a:noFill/>
          <a:ln w="9525">
            <a:noFill/>
            <a:miter lim="800000"/>
            <a:headEnd/>
            <a:tailEnd/>
          </a:ln>
        </p:spPr>
      </p:pic>
    </p:spTree>
    <p:extLst>
      <p:ext uri="{BB962C8B-B14F-4D97-AF65-F5344CB8AC3E}">
        <p14:creationId xmlns:p14="http://schemas.microsoft.com/office/powerpoint/2010/main" val="24701703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 presetClass="exit" presetSubtype="2" fill="hold" grpId="0" nodeType="clickEffect">
                                  <p:stCondLst>
                                    <p:cond delay="0"/>
                                  </p:stCondLst>
                                  <p:childTnLst>
                                    <p:anim calcmode="lin" valueType="num">
                                      <p:cBhvr additive="base">
                                        <p:cTn id="52" dur="800"/>
                                        <p:tgtEl>
                                          <p:spTgt spid="3"/>
                                        </p:tgtEl>
                                        <p:attrNameLst>
                                          <p:attrName>ppt_x</p:attrName>
                                        </p:attrNameLst>
                                      </p:cBhvr>
                                      <p:tavLst>
                                        <p:tav tm="0">
                                          <p:val>
                                            <p:strVal val="ppt_x"/>
                                          </p:val>
                                        </p:tav>
                                        <p:tav tm="100000">
                                          <p:val>
                                            <p:strVal val="1+ppt_w/2"/>
                                          </p:val>
                                        </p:tav>
                                      </p:tavLst>
                                    </p:anim>
                                    <p:anim calcmode="lin" valueType="num">
                                      <p:cBhvr additive="base">
                                        <p:cTn id="53" dur="800"/>
                                        <p:tgtEl>
                                          <p:spTgt spid="3"/>
                                        </p:tgtEl>
                                        <p:attrNameLst>
                                          <p:attrName>ppt_y</p:attrName>
                                        </p:attrNameLst>
                                      </p:cBhvr>
                                      <p:tavLst>
                                        <p:tav tm="0">
                                          <p:val>
                                            <p:strVal val="ppt_y"/>
                                          </p:val>
                                        </p:tav>
                                        <p:tav tm="100000">
                                          <p:val>
                                            <p:strVal val="ppt_y"/>
                                          </p:val>
                                        </p:tav>
                                      </p:tavLst>
                                    </p:anim>
                                    <p:set>
                                      <p:cBhvr>
                                        <p:cTn id="54" dur="1" fill="hold">
                                          <p:stCondLst>
                                            <p:cond delay="799"/>
                                          </p:stCondLst>
                                        </p:cTn>
                                        <p:tgtEl>
                                          <p:spTgt spid="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3" grpId="0" animBg="1"/>
      <p:bldP spid="34" grpId="0"/>
      <p:bldP spid="50" grpId="0"/>
      <p:bldP spid="51" grpId="0"/>
      <p:bldP spid="52" grpId="0"/>
      <p:bldP spid="53" grpId="0"/>
      <p:bldP spid="55" grpId="0" animBg="1"/>
      <p:bldP spid="56" grpId="0" animBg="1"/>
      <p:bldP spid="57" grpId="0" animBg="1"/>
      <p:bldP spid="58" grpId="0" animBg="1"/>
      <p:bldP spid="60" grpId="0" animBg="1"/>
      <p:bldP spid="61" grpId="0" animBg="1"/>
      <p:bldP spid="63" grpId="0" animBg="1"/>
      <p:bldP spid="65" grpId="0" animBg="1"/>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63005"/>
            <a:ext cx="8229600" cy="1143000"/>
          </a:xfrm>
        </p:spPr>
        <p:txBody>
          <a:bodyPr/>
          <a:lstStyle/>
          <a:p>
            <a:r>
              <a:rPr lang="en-US" sz="2800" b="1" dirty="0" smtClean="0"/>
              <a:t>Identify and </a:t>
            </a:r>
            <a:r>
              <a:rPr lang="en-US" sz="2800" b="1" dirty="0"/>
              <a:t>T</a:t>
            </a:r>
            <a:r>
              <a:rPr lang="en-US" sz="2800" b="1" dirty="0" smtClean="0"/>
              <a:t>est </a:t>
            </a:r>
            <a:r>
              <a:rPr lang="en-US" sz="2800" b="1" dirty="0"/>
              <a:t>K</a:t>
            </a:r>
            <a:r>
              <a:rPr lang="en-US" sz="2800" b="1" dirty="0" smtClean="0"/>
              <a:t>ey Assumptions: </a:t>
            </a:r>
            <a:br>
              <a:rPr lang="en-US" sz="2800" b="1" dirty="0" smtClean="0"/>
            </a:br>
            <a:r>
              <a:rPr lang="en-US" sz="2400" b="1" dirty="0" smtClean="0"/>
              <a:t>Experiment to Reduce Uncertainty and Risk</a:t>
            </a:r>
            <a:endParaRPr lang="en-US" sz="2400" b="1" dirty="0"/>
          </a:p>
        </p:txBody>
      </p:sp>
      <p:sp>
        <p:nvSpPr>
          <p:cNvPr id="4" name="Slide Number Placeholder 3"/>
          <p:cNvSpPr>
            <a:spLocks noGrp="1"/>
          </p:cNvSpPr>
          <p:nvPr>
            <p:ph type="sldNum" sz="quarter" idx="12"/>
          </p:nvPr>
        </p:nvSpPr>
        <p:spPr/>
        <p:txBody>
          <a:bodyPr/>
          <a:lstStyle/>
          <a:p>
            <a:fld id="{E8B8CCE4-89A9-4F6C-B06F-8277190B7DE9}" type="slidenum">
              <a:rPr lang="en-US" smtClean="0"/>
              <a:pPr/>
              <a:t>6</a:t>
            </a:fld>
            <a:endParaRPr lang="en-US" dirty="0"/>
          </a:p>
        </p:txBody>
      </p:sp>
      <p:sp>
        <p:nvSpPr>
          <p:cNvPr id="5" name="Freeform 3"/>
          <p:cNvSpPr>
            <a:spLocks/>
          </p:cNvSpPr>
          <p:nvPr/>
        </p:nvSpPr>
        <p:spPr bwMode="auto">
          <a:xfrm>
            <a:off x="1354138" y="1772775"/>
            <a:ext cx="6423025" cy="4621212"/>
          </a:xfrm>
          <a:custGeom>
            <a:avLst/>
            <a:gdLst>
              <a:gd name="T0" fmla="*/ 0 w 2923"/>
              <a:gd name="T1" fmla="*/ 2147483647 h 2911"/>
              <a:gd name="T2" fmla="*/ 2147483647 w 2923"/>
              <a:gd name="T3" fmla="*/ 2147483647 h 2911"/>
              <a:gd name="T4" fmla="*/ 2147483647 w 2923"/>
              <a:gd name="T5" fmla="*/ 2147483647 h 2911"/>
              <a:gd name="T6" fmla="*/ 2147483647 w 2923"/>
              <a:gd name="T7" fmla="*/ 2147483647 h 2911"/>
              <a:gd name="T8" fmla="*/ 0 60000 65536"/>
              <a:gd name="T9" fmla="*/ 0 60000 65536"/>
              <a:gd name="T10" fmla="*/ 0 60000 65536"/>
              <a:gd name="T11" fmla="*/ 0 60000 65536"/>
              <a:gd name="T12" fmla="*/ 0 w 2923"/>
              <a:gd name="T13" fmla="*/ 0 h 2911"/>
              <a:gd name="T14" fmla="*/ 2923 w 2923"/>
              <a:gd name="T15" fmla="*/ 2911 h 2911"/>
            </a:gdLst>
            <a:ahLst/>
            <a:cxnLst>
              <a:cxn ang="T8">
                <a:pos x="T0" y="T1"/>
              </a:cxn>
              <a:cxn ang="T9">
                <a:pos x="T2" y="T3"/>
              </a:cxn>
              <a:cxn ang="T10">
                <a:pos x="T4" y="T5"/>
              </a:cxn>
              <a:cxn ang="T11">
                <a:pos x="T6" y="T7"/>
              </a:cxn>
            </a:cxnLst>
            <a:rect l="T12" t="T13" r="T14" b="T15"/>
            <a:pathLst>
              <a:path w="2923" h="2911">
                <a:moveTo>
                  <a:pt x="0" y="1732"/>
                </a:moveTo>
                <a:cubicBezTo>
                  <a:pt x="129" y="1890"/>
                  <a:pt x="498" y="2911"/>
                  <a:pt x="778" y="2685"/>
                </a:cubicBezTo>
                <a:cubicBezTo>
                  <a:pt x="1058" y="2459"/>
                  <a:pt x="1324" y="748"/>
                  <a:pt x="1681" y="374"/>
                </a:cubicBezTo>
                <a:cubicBezTo>
                  <a:pt x="2038" y="0"/>
                  <a:pt x="2664" y="425"/>
                  <a:pt x="2923" y="438"/>
                </a:cubicBezTo>
              </a:path>
            </a:pathLst>
          </a:custGeom>
          <a:noFill/>
          <a:ln w="38100">
            <a:solidFill>
              <a:srgbClr val="008000"/>
            </a:solidFill>
            <a:round/>
            <a:headEnd/>
            <a:tailEnd/>
          </a:ln>
        </p:spPr>
        <p:txBody>
          <a:bodyPr/>
          <a:lstStyle/>
          <a:p>
            <a:endParaRPr lang="en-US"/>
          </a:p>
        </p:txBody>
      </p:sp>
      <p:sp>
        <p:nvSpPr>
          <p:cNvPr id="6" name="Text Box 4"/>
          <p:cNvSpPr txBox="1">
            <a:spLocks noChangeArrowheads="1"/>
          </p:cNvSpPr>
          <p:nvPr/>
        </p:nvSpPr>
        <p:spPr bwMode="auto">
          <a:xfrm>
            <a:off x="973138" y="3793662"/>
            <a:ext cx="266700" cy="454025"/>
          </a:xfrm>
          <a:prstGeom prst="rect">
            <a:avLst/>
          </a:prstGeom>
          <a:noFill/>
          <a:ln w="9525">
            <a:noFill/>
            <a:miter lim="800000"/>
            <a:headEnd/>
            <a:tailEnd/>
          </a:ln>
        </p:spPr>
        <p:txBody>
          <a:bodyPr wrap="none" lIns="133905" tIns="66952" rIns="133905" bIns="66952">
            <a:spAutoFit/>
          </a:bodyPr>
          <a:lstStyle/>
          <a:p>
            <a:pPr defTabSz="1338263">
              <a:lnSpc>
                <a:spcPct val="100000"/>
              </a:lnSpc>
            </a:pPr>
            <a:endParaRPr lang="en-US" sz="2100" i="0">
              <a:latin typeface="Helvetica" pitchFamily="34" charset="0"/>
              <a:cs typeface="Times New Roman" pitchFamily="18" charset="0"/>
            </a:endParaRPr>
          </a:p>
        </p:txBody>
      </p:sp>
      <p:sp>
        <p:nvSpPr>
          <p:cNvPr id="7" name="Rectangle 5"/>
          <p:cNvSpPr>
            <a:spLocks noChangeArrowheads="1"/>
          </p:cNvSpPr>
          <p:nvPr/>
        </p:nvSpPr>
        <p:spPr bwMode="auto">
          <a:xfrm>
            <a:off x="7051675" y="6093599"/>
            <a:ext cx="1482725" cy="703262"/>
          </a:xfrm>
          <a:prstGeom prst="rect">
            <a:avLst/>
          </a:prstGeom>
          <a:noFill/>
          <a:ln w="9525">
            <a:noFill/>
            <a:miter lim="800000"/>
            <a:headEnd/>
            <a:tailEnd/>
          </a:ln>
          <a:effectLst/>
        </p:spPr>
        <p:txBody>
          <a:bodyPr wrap="none" lIns="133905" tIns="66952" rIns="133905" bIns="66952" anchor="ctr"/>
          <a:lstStyle/>
          <a:p>
            <a:pPr algn="ctr" defTabSz="1338263">
              <a:lnSpc>
                <a:spcPct val="100000"/>
              </a:lnSpc>
              <a:defRPr/>
            </a:pPr>
            <a:r>
              <a:rPr lang="en-US" sz="1800" b="0" i="0">
                <a:cs typeface="Times New Roman" pitchFamily="18" charset="0"/>
              </a:rPr>
              <a:t>Time </a:t>
            </a:r>
          </a:p>
        </p:txBody>
      </p:sp>
      <p:sp>
        <p:nvSpPr>
          <p:cNvPr id="8" name="Text Box 6"/>
          <p:cNvSpPr txBox="1">
            <a:spLocks noChangeArrowheads="1"/>
          </p:cNvSpPr>
          <p:nvPr/>
        </p:nvSpPr>
        <p:spPr bwMode="auto">
          <a:xfrm rot="-5400000">
            <a:off x="165894" y="3057856"/>
            <a:ext cx="1808163" cy="682625"/>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a:cs typeface="Times New Roman" pitchFamily="18" charset="0"/>
              </a:rPr>
              <a:t>Create </a:t>
            </a:r>
          </a:p>
          <a:p>
            <a:pPr algn="ctr" defTabSz="1338263">
              <a:lnSpc>
                <a:spcPct val="100000"/>
              </a:lnSpc>
              <a:defRPr/>
            </a:pPr>
            <a:r>
              <a:rPr lang="en-US" sz="1800" b="0" i="0">
                <a:cs typeface="Times New Roman" pitchFamily="18" charset="0"/>
              </a:rPr>
              <a:t>Value</a:t>
            </a:r>
          </a:p>
        </p:txBody>
      </p:sp>
      <p:sp>
        <p:nvSpPr>
          <p:cNvPr id="9" name="Text Box 7"/>
          <p:cNvSpPr txBox="1">
            <a:spLocks noChangeArrowheads="1"/>
          </p:cNvSpPr>
          <p:nvPr/>
        </p:nvSpPr>
        <p:spPr bwMode="auto">
          <a:xfrm rot="16200000">
            <a:off x="260350" y="5104414"/>
            <a:ext cx="1347787" cy="412211"/>
          </a:xfrm>
          <a:prstGeom prst="rect">
            <a:avLst/>
          </a:prstGeom>
          <a:noFill/>
          <a:ln w="9525">
            <a:noFill/>
            <a:miter lim="800000"/>
            <a:headEnd/>
            <a:tailEnd/>
          </a:ln>
          <a:effectLst/>
        </p:spPr>
        <p:txBody>
          <a:bodyPr lIns="133905" tIns="66952" rIns="133905" bIns="66952">
            <a:spAutoFit/>
          </a:bodyPr>
          <a:lstStyle/>
          <a:p>
            <a:pPr algn="ctr" defTabSz="1338263">
              <a:lnSpc>
                <a:spcPct val="100000"/>
              </a:lnSpc>
              <a:defRPr/>
            </a:pPr>
            <a:r>
              <a:rPr lang="en-US" sz="1800" b="0" i="0" dirty="0">
                <a:cs typeface="Times New Roman" pitchFamily="18" charset="0"/>
              </a:rPr>
              <a:t>Invest</a:t>
            </a:r>
          </a:p>
        </p:txBody>
      </p:sp>
      <p:sp>
        <p:nvSpPr>
          <p:cNvPr id="10" name="Line 8"/>
          <p:cNvSpPr>
            <a:spLocks noChangeShapeType="1"/>
          </p:cNvSpPr>
          <p:nvPr/>
        </p:nvSpPr>
        <p:spPr bwMode="auto">
          <a:xfrm flipH="1">
            <a:off x="1338262" y="2326813"/>
            <a:ext cx="33337" cy="3965224"/>
          </a:xfrm>
          <a:prstGeom prst="line">
            <a:avLst/>
          </a:prstGeom>
          <a:noFill/>
          <a:ln w="38100">
            <a:solidFill>
              <a:srgbClr val="435052"/>
            </a:solidFill>
            <a:round/>
            <a:headEnd type="triangle" w="med" len="med"/>
            <a:tailEnd/>
          </a:ln>
        </p:spPr>
        <p:txBody>
          <a:bodyPr/>
          <a:lstStyle/>
          <a:p>
            <a:endParaRPr lang="en-US"/>
          </a:p>
        </p:txBody>
      </p:sp>
      <p:sp>
        <p:nvSpPr>
          <p:cNvPr id="11" name="Line 9"/>
          <p:cNvSpPr>
            <a:spLocks noChangeShapeType="1"/>
          </p:cNvSpPr>
          <p:nvPr/>
        </p:nvSpPr>
        <p:spPr bwMode="auto">
          <a:xfrm flipV="1">
            <a:off x="1338263" y="6292036"/>
            <a:ext cx="7043737" cy="4763"/>
          </a:xfrm>
          <a:prstGeom prst="line">
            <a:avLst/>
          </a:prstGeom>
          <a:noFill/>
          <a:ln w="38100">
            <a:solidFill>
              <a:srgbClr val="435052"/>
            </a:solidFill>
            <a:round/>
            <a:headEnd/>
            <a:tailEnd type="triangle" w="med" len="med"/>
          </a:ln>
        </p:spPr>
        <p:txBody>
          <a:bodyPr/>
          <a:lstStyle/>
          <a:p>
            <a:endParaRPr lang="en-US"/>
          </a:p>
        </p:txBody>
      </p:sp>
      <p:sp>
        <p:nvSpPr>
          <p:cNvPr id="12" name="Line 10"/>
          <p:cNvSpPr>
            <a:spLocks noChangeShapeType="1"/>
          </p:cNvSpPr>
          <p:nvPr/>
        </p:nvSpPr>
        <p:spPr bwMode="auto">
          <a:xfrm flipV="1">
            <a:off x="1338263" y="4544550"/>
            <a:ext cx="6778625" cy="33337"/>
          </a:xfrm>
          <a:prstGeom prst="line">
            <a:avLst/>
          </a:prstGeom>
          <a:noFill/>
          <a:ln w="9525">
            <a:solidFill>
              <a:schemeClr val="tx1"/>
            </a:solidFill>
            <a:prstDash val="dash"/>
            <a:round/>
            <a:headEnd/>
            <a:tailEnd/>
          </a:ln>
        </p:spPr>
        <p:txBody>
          <a:bodyPr/>
          <a:lstStyle/>
          <a:p>
            <a:endParaRPr lang="en-US"/>
          </a:p>
        </p:txBody>
      </p:sp>
      <p:sp>
        <p:nvSpPr>
          <p:cNvPr id="13" name="Text Box 11"/>
          <p:cNvSpPr txBox="1">
            <a:spLocks noChangeArrowheads="1"/>
          </p:cNvSpPr>
          <p:nvPr/>
        </p:nvSpPr>
        <p:spPr bwMode="auto">
          <a:xfrm>
            <a:off x="617538" y="4288962"/>
            <a:ext cx="742950" cy="304800"/>
          </a:xfrm>
          <a:prstGeom prst="rect">
            <a:avLst/>
          </a:prstGeom>
          <a:noFill/>
          <a:ln w="9525">
            <a:noFill/>
            <a:miter lim="800000"/>
            <a:headEnd/>
            <a:tailEnd/>
          </a:ln>
        </p:spPr>
        <p:txBody>
          <a:bodyPr>
            <a:spAutoFit/>
          </a:bodyPr>
          <a:lstStyle/>
          <a:p>
            <a:pPr algn="r" eaLnBrk="0" hangingPunct="0">
              <a:lnSpc>
                <a:spcPct val="100000"/>
              </a:lnSpc>
            </a:pPr>
            <a:r>
              <a:rPr lang="en-US" sz="1400" i="0"/>
              <a:t>$0</a:t>
            </a:r>
          </a:p>
        </p:txBody>
      </p:sp>
      <p:sp>
        <p:nvSpPr>
          <p:cNvPr id="14" name="Freeform 13"/>
          <p:cNvSpPr>
            <a:spLocks/>
          </p:cNvSpPr>
          <p:nvPr/>
        </p:nvSpPr>
        <p:spPr bwMode="auto">
          <a:xfrm>
            <a:off x="1425575" y="3982575"/>
            <a:ext cx="4365625" cy="2120900"/>
          </a:xfrm>
          <a:custGeom>
            <a:avLst/>
            <a:gdLst>
              <a:gd name="T0" fmla="*/ 0 w 2750"/>
              <a:gd name="T1" fmla="*/ 2147483647 h 1336"/>
              <a:gd name="T2" fmla="*/ 2147483647 w 2750"/>
              <a:gd name="T3" fmla="*/ 2147483647 h 1336"/>
              <a:gd name="T4" fmla="*/ 2147483647 w 2750"/>
              <a:gd name="T5" fmla="*/ 2147483647 h 1336"/>
              <a:gd name="T6" fmla="*/ 2147483647 w 2750"/>
              <a:gd name="T7" fmla="*/ 2147483647 h 1336"/>
              <a:gd name="T8" fmla="*/ 0 60000 65536"/>
              <a:gd name="T9" fmla="*/ 0 60000 65536"/>
              <a:gd name="T10" fmla="*/ 0 60000 65536"/>
              <a:gd name="T11" fmla="*/ 0 60000 65536"/>
              <a:gd name="T12" fmla="*/ 0 w 2750"/>
              <a:gd name="T13" fmla="*/ 0 h 1336"/>
              <a:gd name="T14" fmla="*/ 2750 w 2750"/>
              <a:gd name="T15" fmla="*/ 1336 h 1336"/>
            </a:gdLst>
            <a:ahLst/>
            <a:cxnLst>
              <a:cxn ang="T8">
                <a:pos x="T0" y="T1"/>
              </a:cxn>
              <a:cxn ang="T9">
                <a:pos x="T2" y="T3"/>
              </a:cxn>
              <a:cxn ang="T10">
                <a:pos x="T4" y="T5"/>
              </a:cxn>
              <a:cxn ang="T11">
                <a:pos x="T6" y="T7"/>
              </a:cxn>
            </a:cxnLst>
            <a:rect l="T12" t="T13" r="T14" b="T15"/>
            <a:pathLst>
              <a:path w="2750" h="1336">
                <a:moveTo>
                  <a:pt x="0" y="394"/>
                </a:moveTo>
                <a:cubicBezTo>
                  <a:pt x="151" y="544"/>
                  <a:pt x="526" y="1336"/>
                  <a:pt x="903" y="1292"/>
                </a:cubicBezTo>
                <a:cubicBezTo>
                  <a:pt x="1280" y="1248"/>
                  <a:pt x="1957" y="258"/>
                  <a:pt x="2265" y="129"/>
                </a:cubicBezTo>
                <a:cubicBezTo>
                  <a:pt x="2573" y="0"/>
                  <a:pt x="2649" y="436"/>
                  <a:pt x="2750" y="517"/>
                </a:cubicBezTo>
              </a:path>
            </a:pathLst>
          </a:custGeom>
          <a:noFill/>
          <a:ln w="38100">
            <a:solidFill>
              <a:srgbClr val="FF2121"/>
            </a:solidFill>
            <a:prstDash val="dash"/>
            <a:round/>
            <a:headEnd/>
            <a:tailEnd/>
          </a:ln>
        </p:spPr>
        <p:txBody>
          <a:bodyPr/>
          <a:lstStyle/>
          <a:p>
            <a:endParaRPr lang="en-US"/>
          </a:p>
        </p:txBody>
      </p:sp>
      <p:sp>
        <p:nvSpPr>
          <p:cNvPr id="15" name="Text Box 15"/>
          <p:cNvSpPr txBox="1">
            <a:spLocks noChangeArrowheads="1"/>
          </p:cNvSpPr>
          <p:nvPr/>
        </p:nvSpPr>
        <p:spPr bwMode="auto">
          <a:xfrm>
            <a:off x="4732338" y="2557000"/>
            <a:ext cx="1990725" cy="385762"/>
          </a:xfrm>
          <a:prstGeom prst="rect">
            <a:avLst/>
          </a:prstGeom>
          <a:noFill/>
          <a:ln w="9525" algn="ctr">
            <a:noFill/>
            <a:miter lim="800000"/>
            <a:headEnd/>
            <a:tailEnd/>
          </a:ln>
        </p:spPr>
        <p:txBody>
          <a:bodyPr wrap="none">
            <a:spAutoFit/>
          </a:bodyPr>
          <a:lstStyle/>
          <a:p>
            <a:pPr indent="1588">
              <a:lnSpc>
                <a:spcPct val="120000"/>
              </a:lnSpc>
              <a:spcBef>
                <a:spcPct val="40000"/>
              </a:spcBef>
              <a:buFont typeface="Wingdings" pitchFamily="2" charset="2"/>
              <a:buNone/>
            </a:pPr>
            <a:r>
              <a:rPr lang="en-US" sz="1600" b="0" i="0">
                <a:solidFill>
                  <a:srgbClr val="006600"/>
                </a:solidFill>
              </a:rPr>
              <a:t>Cash Flow Forecast</a:t>
            </a:r>
          </a:p>
        </p:txBody>
      </p:sp>
      <p:sp>
        <p:nvSpPr>
          <p:cNvPr id="16" name="Text Box 16"/>
          <p:cNvSpPr txBox="1">
            <a:spLocks noChangeArrowheads="1"/>
          </p:cNvSpPr>
          <p:nvPr/>
        </p:nvSpPr>
        <p:spPr bwMode="auto">
          <a:xfrm>
            <a:off x="2639341" y="2155362"/>
            <a:ext cx="1209675" cy="679450"/>
          </a:xfrm>
          <a:prstGeom prst="rect">
            <a:avLst/>
          </a:prstGeom>
          <a:noFill/>
          <a:ln w="9525" algn="ctr">
            <a:noFill/>
            <a:miter lim="800000"/>
            <a:headEnd/>
            <a:tailEnd/>
          </a:ln>
        </p:spPr>
        <p:txBody>
          <a:bodyPr>
            <a:spAutoFit/>
          </a:bodyPr>
          <a:lstStyle/>
          <a:p>
            <a:pPr indent="1588">
              <a:lnSpc>
                <a:spcPct val="120000"/>
              </a:lnSpc>
              <a:spcBef>
                <a:spcPct val="40000"/>
              </a:spcBef>
              <a:buFont typeface="Wingdings" pitchFamily="2" charset="2"/>
              <a:buNone/>
            </a:pPr>
            <a:r>
              <a:rPr lang="en-US" sz="1600" b="0" i="0" dirty="0">
                <a:solidFill>
                  <a:srgbClr val="800080"/>
                </a:solidFill>
              </a:rPr>
              <a:t>Best Case Scenario</a:t>
            </a:r>
          </a:p>
        </p:txBody>
      </p:sp>
      <p:sp>
        <p:nvSpPr>
          <p:cNvPr id="17" name="Text Box 17"/>
          <p:cNvSpPr txBox="1">
            <a:spLocks noChangeArrowheads="1"/>
          </p:cNvSpPr>
          <p:nvPr/>
        </p:nvSpPr>
        <p:spPr bwMode="auto">
          <a:xfrm>
            <a:off x="4298950" y="3499975"/>
            <a:ext cx="1757363" cy="679450"/>
          </a:xfrm>
          <a:prstGeom prst="rect">
            <a:avLst/>
          </a:prstGeom>
          <a:noFill/>
          <a:ln w="9525" algn="ctr">
            <a:noFill/>
            <a:miter lim="800000"/>
            <a:headEnd/>
            <a:tailEnd/>
          </a:ln>
        </p:spPr>
        <p:txBody>
          <a:bodyPr>
            <a:spAutoFit/>
          </a:bodyPr>
          <a:lstStyle/>
          <a:p>
            <a:pPr indent="1588" algn="ctr">
              <a:lnSpc>
                <a:spcPct val="120000"/>
              </a:lnSpc>
              <a:spcBef>
                <a:spcPct val="40000"/>
              </a:spcBef>
              <a:buFont typeface="Wingdings" pitchFamily="2" charset="2"/>
              <a:buNone/>
            </a:pPr>
            <a:r>
              <a:rPr lang="en-US" sz="1600" b="0" i="0">
                <a:solidFill>
                  <a:srgbClr val="CC3300"/>
                </a:solidFill>
              </a:rPr>
              <a:t>Worst Case Scenario</a:t>
            </a:r>
          </a:p>
        </p:txBody>
      </p:sp>
      <p:sp>
        <p:nvSpPr>
          <p:cNvPr id="18" name="Freeform 14"/>
          <p:cNvSpPr>
            <a:spLocks/>
          </p:cNvSpPr>
          <p:nvPr/>
        </p:nvSpPr>
        <p:spPr bwMode="auto">
          <a:xfrm>
            <a:off x="1400177" y="1389743"/>
            <a:ext cx="7394575" cy="4226598"/>
          </a:xfrm>
          <a:custGeom>
            <a:avLst/>
            <a:gdLst>
              <a:gd name="T0" fmla="*/ 0 w 4658"/>
              <a:gd name="T1" fmla="*/ 2147483647 h 2945"/>
              <a:gd name="T2" fmla="*/ 2147483647 w 4658"/>
              <a:gd name="T3" fmla="*/ 2147483647 h 2945"/>
              <a:gd name="T4" fmla="*/ 2147483647 w 4658"/>
              <a:gd name="T5" fmla="*/ 2147483647 h 2945"/>
              <a:gd name="T6" fmla="*/ 2147483647 w 4658"/>
              <a:gd name="T7" fmla="*/ 2147483647 h 2945"/>
              <a:gd name="T8" fmla="*/ 0 60000 65536"/>
              <a:gd name="T9" fmla="*/ 0 60000 65536"/>
              <a:gd name="T10" fmla="*/ 0 60000 65536"/>
              <a:gd name="T11" fmla="*/ 0 60000 65536"/>
              <a:gd name="T12" fmla="*/ 0 w 4658"/>
              <a:gd name="T13" fmla="*/ 0 h 2945"/>
              <a:gd name="T14" fmla="*/ 4658 w 4658"/>
              <a:gd name="T15" fmla="*/ 2945 h 2945"/>
            </a:gdLst>
            <a:ahLst/>
            <a:cxnLst>
              <a:cxn ang="T8">
                <a:pos x="T0" y="T1"/>
              </a:cxn>
              <a:cxn ang="T9">
                <a:pos x="T2" y="T3"/>
              </a:cxn>
              <a:cxn ang="T10">
                <a:pos x="T4" y="T5"/>
              </a:cxn>
              <a:cxn ang="T11">
                <a:pos x="T6" y="T7"/>
              </a:cxn>
            </a:cxnLst>
            <a:rect l="T12" t="T13" r="T14" b="T15"/>
            <a:pathLst>
              <a:path w="4658" h="2945">
                <a:moveTo>
                  <a:pt x="0" y="2247"/>
                </a:moveTo>
                <a:cubicBezTo>
                  <a:pt x="164" y="2309"/>
                  <a:pt x="685" y="2945"/>
                  <a:pt x="986" y="2622"/>
                </a:cubicBezTo>
                <a:cubicBezTo>
                  <a:pt x="1287" y="2299"/>
                  <a:pt x="1194" y="620"/>
                  <a:pt x="1806" y="310"/>
                </a:cubicBezTo>
                <a:cubicBezTo>
                  <a:pt x="2418" y="0"/>
                  <a:pt x="4064" y="668"/>
                  <a:pt x="4658" y="762"/>
                </a:cubicBezTo>
              </a:path>
            </a:pathLst>
          </a:custGeom>
          <a:noFill/>
          <a:ln w="38100">
            <a:solidFill>
              <a:srgbClr val="800080"/>
            </a:solidFill>
            <a:prstDash val="sysDot"/>
            <a:round/>
            <a:headEnd/>
            <a:tailEnd/>
          </a:ln>
        </p:spPr>
        <p:txBody>
          <a:bodyPr/>
          <a:lstStyle/>
          <a:p>
            <a:endParaRPr lang="en-US"/>
          </a:p>
        </p:txBody>
      </p:sp>
      <p:sp>
        <p:nvSpPr>
          <p:cNvPr id="19" name="Text Box 74"/>
          <p:cNvSpPr txBox="1">
            <a:spLocks noChangeArrowheads="1"/>
          </p:cNvSpPr>
          <p:nvPr/>
        </p:nvSpPr>
        <p:spPr bwMode="auto">
          <a:xfrm>
            <a:off x="0" y="6550861"/>
            <a:ext cx="8794751" cy="307777"/>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spTree>
    <p:extLst>
      <p:ext uri="{BB962C8B-B14F-4D97-AF65-F5344CB8AC3E}">
        <p14:creationId xmlns:p14="http://schemas.microsoft.com/office/powerpoint/2010/main" val="331926624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6967538" y="114300"/>
            <a:ext cx="2133600" cy="476250"/>
          </a:xfrm>
          <a:prstGeom prst="rect">
            <a:avLst/>
          </a:prstGeom>
        </p:spPr>
        <p:txBody>
          <a:bodyPr/>
          <a:lstStyle/>
          <a:p>
            <a:pPr>
              <a:defRPr/>
            </a:pPr>
            <a:fld id="{8AA46E50-140C-4B53-B308-FB564EB1C9B0}" type="slidenum">
              <a:rPr lang="en-US" smtClean="0"/>
              <a:pPr>
                <a:defRPr/>
              </a:pPr>
              <a:t>7</a:t>
            </a:fld>
            <a:endParaRPr lang="en-US"/>
          </a:p>
        </p:txBody>
      </p:sp>
      <p:sp>
        <p:nvSpPr>
          <p:cNvPr id="38" name="Line 11"/>
          <p:cNvSpPr>
            <a:spLocks noChangeShapeType="1"/>
          </p:cNvSpPr>
          <p:nvPr/>
        </p:nvSpPr>
        <p:spPr bwMode="auto">
          <a:xfrm>
            <a:off x="1931679" y="4000384"/>
            <a:ext cx="5517271" cy="45719"/>
          </a:xfrm>
          <a:prstGeom prst="line">
            <a:avLst/>
          </a:prstGeom>
          <a:noFill/>
          <a:ln w="9525" cap="rnd">
            <a:solidFill>
              <a:srgbClr val="000000"/>
            </a:solidFill>
            <a:prstDash val="sysDot"/>
            <a:round/>
            <a:headEnd/>
            <a:tailEnd/>
          </a:ln>
        </p:spPr>
        <p:txBody>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48" name="Line 10"/>
          <p:cNvSpPr>
            <a:spLocks noChangeShapeType="1"/>
          </p:cNvSpPr>
          <p:nvPr/>
        </p:nvSpPr>
        <p:spPr bwMode="auto">
          <a:xfrm>
            <a:off x="4904262" y="1706433"/>
            <a:ext cx="0" cy="4764087"/>
          </a:xfrm>
          <a:prstGeom prst="line">
            <a:avLst/>
          </a:prstGeom>
          <a:noFill/>
          <a:ln w="9525" cap="rnd">
            <a:solidFill>
              <a:schemeClr val="tx1"/>
            </a:solidFill>
            <a:prstDash val="sysDot"/>
            <a:round/>
            <a:headEnd/>
            <a:tailEnd/>
          </a:ln>
        </p:spPr>
        <p:txBody>
          <a:bodyPr wrap="none" anchor="ct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50" name="Rectangle 49"/>
          <p:cNvSpPr>
            <a:spLocks noChangeArrowheads="1"/>
          </p:cNvSpPr>
          <p:nvPr/>
        </p:nvSpPr>
        <p:spPr bwMode="auto">
          <a:xfrm>
            <a:off x="2223554" y="6260970"/>
            <a:ext cx="1049967" cy="230832"/>
          </a:xfrm>
          <a:prstGeom prst="rect">
            <a:avLst/>
          </a:prstGeom>
          <a:noFill/>
          <a:ln w="9525">
            <a:noFill/>
            <a:miter lim="800000"/>
            <a:headEnd/>
            <a:tailEnd/>
          </a:ln>
        </p:spPr>
        <p:txBody>
          <a:bodyPr wrap="none" lIns="0" tIns="0" rIns="0" bIns="0">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Small/ Local</a:t>
            </a:r>
            <a:endParaRPr lang="en-US" sz="1500" b="0" i="0" dirty="0">
              <a:solidFill>
                <a:srgbClr val="2F3839"/>
              </a:solidFill>
              <a:cs typeface="Arial" pitchFamily="34" charset="0"/>
            </a:endParaRPr>
          </a:p>
        </p:txBody>
      </p:sp>
      <p:sp>
        <p:nvSpPr>
          <p:cNvPr id="51" name="Rectangle 50"/>
          <p:cNvSpPr>
            <a:spLocks noChangeArrowheads="1"/>
          </p:cNvSpPr>
          <p:nvPr/>
        </p:nvSpPr>
        <p:spPr bwMode="auto">
          <a:xfrm>
            <a:off x="6177916" y="6260970"/>
            <a:ext cx="1511632" cy="230832"/>
          </a:xfrm>
          <a:prstGeom prst="rect">
            <a:avLst/>
          </a:prstGeom>
          <a:noFill/>
          <a:ln w="9525">
            <a:noFill/>
            <a:miter lim="800000"/>
            <a:headEnd/>
            <a:tailEnd/>
          </a:ln>
        </p:spPr>
        <p:txBody>
          <a:bodyPr wrap="none" lIns="0" tIns="0" rIns="0" bIns="0">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Large/ Leveraged</a:t>
            </a:r>
            <a:endParaRPr lang="en-US" sz="1500" b="0" i="0" dirty="0">
              <a:solidFill>
                <a:srgbClr val="2F3839"/>
              </a:solidFill>
              <a:cs typeface="Arial" pitchFamily="34" charset="0"/>
            </a:endParaRPr>
          </a:p>
        </p:txBody>
      </p:sp>
      <p:sp>
        <p:nvSpPr>
          <p:cNvPr id="53" name="Line 9"/>
          <p:cNvSpPr>
            <a:spLocks noChangeShapeType="1"/>
          </p:cNvSpPr>
          <p:nvPr/>
        </p:nvSpPr>
        <p:spPr bwMode="auto">
          <a:xfrm>
            <a:off x="2169579" y="1831845"/>
            <a:ext cx="0" cy="4884738"/>
          </a:xfrm>
          <a:prstGeom prst="line">
            <a:avLst/>
          </a:prstGeom>
          <a:noFill/>
          <a:ln w="9525" cap="rnd">
            <a:solidFill>
              <a:schemeClr val="tx1"/>
            </a:solidFill>
            <a:prstDash val="sysDot"/>
            <a:round/>
            <a:headEnd/>
            <a:tailEnd/>
          </a:ln>
        </p:spPr>
        <p:txBody>
          <a:bodyPr wrap="none" anchor="ct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54" name="Line 11"/>
          <p:cNvSpPr>
            <a:spLocks noChangeShapeType="1"/>
          </p:cNvSpPr>
          <p:nvPr/>
        </p:nvSpPr>
        <p:spPr bwMode="auto">
          <a:xfrm>
            <a:off x="1605111" y="6197470"/>
            <a:ext cx="5959475" cy="3175"/>
          </a:xfrm>
          <a:prstGeom prst="line">
            <a:avLst/>
          </a:prstGeom>
          <a:noFill/>
          <a:ln w="9525" cap="rnd">
            <a:solidFill>
              <a:srgbClr val="000000"/>
            </a:solidFill>
            <a:prstDash val="sysDot"/>
            <a:round/>
            <a:headEnd/>
            <a:tailEnd/>
          </a:ln>
        </p:spPr>
        <p:txBody>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55" name="Line 13"/>
          <p:cNvSpPr>
            <a:spLocks noChangeShapeType="1"/>
          </p:cNvSpPr>
          <p:nvPr/>
        </p:nvSpPr>
        <p:spPr bwMode="auto">
          <a:xfrm flipH="1">
            <a:off x="2169579" y="1712783"/>
            <a:ext cx="0" cy="4484687"/>
          </a:xfrm>
          <a:prstGeom prst="line">
            <a:avLst/>
          </a:prstGeom>
          <a:noFill/>
          <a:ln w="28575">
            <a:solidFill>
              <a:srgbClr val="435052"/>
            </a:solidFill>
            <a:round/>
            <a:headEnd type="triangle" w="med" len="med"/>
            <a:tailEnd/>
          </a:ln>
        </p:spPr>
        <p:txBody>
          <a:bodyPr wrap="none" anchor="ct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56" name="Line 14"/>
          <p:cNvSpPr>
            <a:spLocks noChangeShapeType="1"/>
          </p:cNvSpPr>
          <p:nvPr/>
        </p:nvSpPr>
        <p:spPr bwMode="auto">
          <a:xfrm>
            <a:off x="2169579" y="6197470"/>
            <a:ext cx="5453063" cy="3175"/>
          </a:xfrm>
          <a:prstGeom prst="line">
            <a:avLst/>
          </a:prstGeom>
          <a:noFill/>
          <a:ln w="34925">
            <a:solidFill>
              <a:srgbClr val="435052"/>
            </a:solidFill>
            <a:round/>
            <a:headEnd/>
            <a:tailEnd type="triangle" w="med" len="med"/>
          </a:ln>
        </p:spPr>
        <p:txBody>
          <a:bodyPr wrap="none" anchor="ct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endParaRPr lang="en-US"/>
          </a:p>
        </p:txBody>
      </p:sp>
      <p:sp>
        <p:nvSpPr>
          <p:cNvPr id="57" name="Text Box 15"/>
          <p:cNvSpPr txBox="1">
            <a:spLocks noChangeArrowheads="1"/>
          </p:cNvSpPr>
          <p:nvPr/>
        </p:nvSpPr>
        <p:spPr bwMode="auto">
          <a:xfrm>
            <a:off x="2189083" y="2081843"/>
            <a:ext cx="2641148" cy="627654"/>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defRPr/>
            </a:pPr>
            <a:r>
              <a:rPr lang="en-US" sz="1600" b="1" i="0" dirty="0" smtClean="0">
                <a:latin typeface="Charcoal" charset="0"/>
                <a:cs typeface="Arial" charset="0"/>
              </a:rPr>
              <a:t>“Dumb Ideas” Mandatory Projects</a:t>
            </a:r>
          </a:p>
        </p:txBody>
      </p:sp>
      <p:sp>
        <p:nvSpPr>
          <p:cNvPr id="58" name="Text Box 16"/>
          <p:cNvSpPr txBox="1">
            <a:spLocks noChangeArrowheads="1"/>
          </p:cNvSpPr>
          <p:nvPr/>
        </p:nvSpPr>
        <p:spPr bwMode="auto">
          <a:xfrm>
            <a:off x="1553045" y="5362282"/>
            <a:ext cx="3934946" cy="873875"/>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defRPr/>
            </a:pPr>
            <a:r>
              <a:rPr lang="en-US" sz="1600" b="1" dirty="0" smtClean="0">
                <a:cs typeface="Arial" charset="0"/>
              </a:rPr>
              <a:t>“Lifestyle” Businesses</a:t>
            </a:r>
          </a:p>
          <a:p>
            <a:pPr algn="ctr" defTabSz="1338263" eaLnBrk="0" hangingPunct="0">
              <a:lnSpc>
                <a:spcPct val="100000"/>
              </a:lnSpc>
              <a:defRPr/>
            </a:pPr>
            <a:r>
              <a:rPr lang="en-US" sz="1600" b="1" dirty="0" smtClean="0">
                <a:cs typeface="Arial" charset="0"/>
              </a:rPr>
              <a:t>Necessity-Driven</a:t>
            </a:r>
          </a:p>
          <a:p>
            <a:pPr algn="ctr" defTabSz="1338263" eaLnBrk="0" hangingPunct="0">
              <a:lnSpc>
                <a:spcPct val="100000"/>
              </a:lnSpc>
              <a:defRPr/>
            </a:pPr>
            <a:r>
              <a:rPr lang="en-US" sz="1600" b="1" dirty="0" smtClean="0">
                <a:cs typeface="Arial" charset="0"/>
              </a:rPr>
              <a:t>Minimal Viable Product</a:t>
            </a:r>
          </a:p>
        </p:txBody>
      </p:sp>
      <p:sp>
        <p:nvSpPr>
          <p:cNvPr id="59" name="Text Box 17"/>
          <p:cNvSpPr txBox="1">
            <a:spLocks noChangeArrowheads="1"/>
          </p:cNvSpPr>
          <p:nvPr/>
        </p:nvSpPr>
        <p:spPr bwMode="auto">
          <a:xfrm>
            <a:off x="4754488" y="5517139"/>
            <a:ext cx="2906485" cy="627654"/>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defRPr/>
            </a:pPr>
            <a:r>
              <a:rPr lang="en-US" sz="1600" b="1" i="0" dirty="0" smtClean="0">
                <a:cs typeface="Arial" charset="0"/>
              </a:rPr>
              <a:t>High Growth </a:t>
            </a:r>
          </a:p>
          <a:p>
            <a:pPr algn="ctr" defTabSz="1338263" eaLnBrk="0" hangingPunct="0">
              <a:lnSpc>
                <a:spcPct val="100000"/>
              </a:lnSpc>
              <a:defRPr/>
            </a:pPr>
            <a:r>
              <a:rPr lang="en-US" sz="1600" b="1" i="0" dirty="0" smtClean="0">
                <a:cs typeface="Arial" charset="0"/>
              </a:rPr>
              <a:t>Businesses</a:t>
            </a:r>
            <a:endParaRPr lang="en-US" sz="1800" i="0" dirty="0">
              <a:latin typeface="Charcoal" charset="0"/>
              <a:cs typeface="Arial" charset="0"/>
            </a:endParaRPr>
          </a:p>
        </p:txBody>
      </p:sp>
      <p:sp>
        <p:nvSpPr>
          <p:cNvPr id="60" name="Text Box 18"/>
          <p:cNvSpPr txBox="1">
            <a:spLocks noChangeArrowheads="1"/>
          </p:cNvSpPr>
          <p:nvPr/>
        </p:nvSpPr>
        <p:spPr bwMode="auto">
          <a:xfrm>
            <a:off x="4780124" y="2024006"/>
            <a:ext cx="2880844" cy="627654"/>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spcBef>
                <a:spcPct val="0"/>
              </a:spcBef>
              <a:spcAft>
                <a:spcPct val="0"/>
              </a:spcAft>
              <a:defRPr sz="1400" kern="1200">
                <a:solidFill>
                  <a:schemeClr val="tx1"/>
                </a:solidFill>
                <a:latin typeface="Charcoal" charset="0"/>
                <a:ea typeface="+mn-ea"/>
                <a:cs typeface="+mn-cs"/>
              </a:defRPr>
            </a:lvl1pPr>
            <a:lvl2pPr marL="457200" algn="l" rtl="0" fontAlgn="base">
              <a:spcBef>
                <a:spcPct val="0"/>
              </a:spcBef>
              <a:spcAft>
                <a:spcPct val="0"/>
              </a:spcAft>
              <a:defRPr sz="1400" kern="1200">
                <a:solidFill>
                  <a:schemeClr val="tx1"/>
                </a:solidFill>
                <a:latin typeface="Charcoal" charset="0"/>
                <a:ea typeface="+mn-ea"/>
                <a:cs typeface="+mn-cs"/>
              </a:defRPr>
            </a:lvl2pPr>
            <a:lvl3pPr marL="914400" algn="l" rtl="0" fontAlgn="base">
              <a:spcBef>
                <a:spcPct val="0"/>
              </a:spcBef>
              <a:spcAft>
                <a:spcPct val="0"/>
              </a:spcAft>
              <a:defRPr sz="1400" kern="1200">
                <a:solidFill>
                  <a:schemeClr val="tx1"/>
                </a:solidFill>
                <a:latin typeface="Charcoal" charset="0"/>
                <a:ea typeface="+mn-ea"/>
                <a:cs typeface="+mn-cs"/>
              </a:defRPr>
            </a:lvl3pPr>
            <a:lvl4pPr marL="1371600" algn="l" rtl="0" fontAlgn="base">
              <a:spcBef>
                <a:spcPct val="0"/>
              </a:spcBef>
              <a:spcAft>
                <a:spcPct val="0"/>
              </a:spcAft>
              <a:defRPr sz="1400" kern="1200">
                <a:solidFill>
                  <a:schemeClr val="tx1"/>
                </a:solidFill>
                <a:latin typeface="Charcoal" charset="0"/>
                <a:ea typeface="+mn-ea"/>
                <a:cs typeface="+mn-cs"/>
              </a:defRPr>
            </a:lvl4pPr>
            <a:lvl5pPr marL="1828800" algn="l" rtl="0" fontAlgn="base">
              <a:spcBef>
                <a:spcPct val="0"/>
              </a:spcBef>
              <a:spcAft>
                <a:spcPct val="0"/>
              </a:spcAft>
              <a:defRPr sz="1400" kern="1200">
                <a:solidFill>
                  <a:schemeClr val="tx1"/>
                </a:solidFill>
                <a:latin typeface="Charcoal" charset="0"/>
                <a:ea typeface="+mn-ea"/>
                <a:cs typeface="+mn-cs"/>
              </a:defRPr>
            </a:lvl5pPr>
            <a:lvl6pPr marL="2286000" algn="l" defTabSz="914400" rtl="0" eaLnBrk="1" latinLnBrk="0" hangingPunct="1">
              <a:defRPr sz="1400" kern="1200">
                <a:solidFill>
                  <a:schemeClr val="tx1"/>
                </a:solidFill>
                <a:latin typeface="Charcoal" charset="0"/>
                <a:ea typeface="+mn-ea"/>
                <a:cs typeface="+mn-cs"/>
              </a:defRPr>
            </a:lvl6pPr>
            <a:lvl7pPr marL="2743200" algn="l" defTabSz="914400" rtl="0" eaLnBrk="1" latinLnBrk="0" hangingPunct="1">
              <a:defRPr sz="1400" kern="1200">
                <a:solidFill>
                  <a:schemeClr val="tx1"/>
                </a:solidFill>
                <a:latin typeface="Charcoal" charset="0"/>
                <a:ea typeface="+mn-ea"/>
                <a:cs typeface="+mn-cs"/>
              </a:defRPr>
            </a:lvl7pPr>
            <a:lvl8pPr marL="3200400" algn="l" defTabSz="914400" rtl="0" eaLnBrk="1" latinLnBrk="0" hangingPunct="1">
              <a:defRPr sz="1400" kern="1200">
                <a:solidFill>
                  <a:schemeClr val="tx1"/>
                </a:solidFill>
                <a:latin typeface="Charcoal" charset="0"/>
                <a:ea typeface="+mn-ea"/>
                <a:cs typeface="+mn-cs"/>
              </a:defRPr>
            </a:lvl8pPr>
            <a:lvl9pPr marL="3657600" algn="l" defTabSz="914400" rtl="0" eaLnBrk="1" latinLnBrk="0" hangingPunct="1">
              <a:defRPr sz="1400" kern="1200">
                <a:solidFill>
                  <a:schemeClr val="tx1"/>
                </a:solidFill>
                <a:latin typeface="Charcoal" charset="0"/>
                <a:ea typeface="+mn-ea"/>
                <a:cs typeface="+mn-cs"/>
              </a:defRPr>
            </a:lvl9pPr>
          </a:lstStyle>
          <a:p>
            <a:pPr algn="ctr" defTabSz="1338263" eaLnBrk="0" hangingPunct="0">
              <a:lnSpc>
                <a:spcPct val="100000"/>
              </a:lnSpc>
              <a:defRPr/>
            </a:pPr>
            <a:r>
              <a:rPr lang="en-US" sz="1600" b="1" i="0" dirty="0" smtClean="0">
                <a:latin typeface="Charcoal" charset="0"/>
                <a:cs typeface="Arial" charset="0"/>
              </a:rPr>
              <a:t>Breakthrough </a:t>
            </a:r>
          </a:p>
          <a:p>
            <a:pPr algn="ctr" defTabSz="1338263" eaLnBrk="0" hangingPunct="0">
              <a:lnSpc>
                <a:spcPct val="100000"/>
              </a:lnSpc>
              <a:defRPr/>
            </a:pPr>
            <a:r>
              <a:rPr lang="en-US" sz="1600" b="1" i="0" dirty="0" smtClean="0">
                <a:cs typeface="Arial" charset="0"/>
              </a:rPr>
              <a:t>Discoveries</a:t>
            </a:r>
            <a:endParaRPr lang="en-US" sz="1600" b="1" i="0" dirty="0" smtClean="0">
              <a:latin typeface="Charcoal" charset="0"/>
              <a:cs typeface="Arial" charset="0"/>
            </a:endParaRPr>
          </a:p>
        </p:txBody>
      </p:sp>
      <p:cxnSp>
        <p:nvCxnSpPr>
          <p:cNvPr id="61" name="Straight Arrow Connector 60"/>
          <p:cNvCxnSpPr/>
          <p:nvPr/>
        </p:nvCxnSpPr>
        <p:spPr bwMode="auto">
          <a:xfrm rot="16200000" flipH="1">
            <a:off x="2068058" y="4848979"/>
            <a:ext cx="984738" cy="14068"/>
          </a:xfrm>
          <a:prstGeom prst="straightConnector1">
            <a:avLst/>
          </a:prstGeom>
          <a:noFill/>
          <a:ln w="9525" cap="flat" cmpd="sng" algn="ctr">
            <a:solidFill>
              <a:schemeClr val="tx1"/>
            </a:solidFill>
            <a:prstDash val="solid"/>
            <a:round/>
            <a:headEnd type="triangle" w="med" len="med"/>
            <a:tailEnd type="none"/>
          </a:ln>
          <a:effectLst/>
        </p:spPr>
      </p:cxnSp>
      <p:cxnSp>
        <p:nvCxnSpPr>
          <p:cNvPr id="62" name="Straight Arrow Connector 61"/>
          <p:cNvCxnSpPr/>
          <p:nvPr/>
        </p:nvCxnSpPr>
        <p:spPr bwMode="auto">
          <a:xfrm>
            <a:off x="2581529" y="5334315"/>
            <a:ext cx="1322363" cy="1588"/>
          </a:xfrm>
          <a:prstGeom prst="straightConnector1">
            <a:avLst/>
          </a:prstGeom>
          <a:noFill/>
          <a:ln w="9525" cap="flat" cmpd="sng" algn="ctr">
            <a:solidFill>
              <a:schemeClr val="tx1"/>
            </a:solidFill>
            <a:prstDash val="solid"/>
            <a:round/>
            <a:headEnd type="none" w="med" len="med"/>
            <a:tailEnd type="arrow"/>
          </a:ln>
          <a:effectLst/>
        </p:spPr>
      </p:cxnSp>
      <p:cxnSp>
        <p:nvCxnSpPr>
          <p:cNvPr id="63" name="Straight Connector 62"/>
          <p:cNvCxnSpPr/>
          <p:nvPr/>
        </p:nvCxnSpPr>
        <p:spPr bwMode="auto">
          <a:xfrm flipV="1">
            <a:off x="2553393" y="4912284"/>
            <a:ext cx="1266093" cy="1"/>
          </a:xfrm>
          <a:prstGeom prst="line">
            <a:avLst/>
          </a:prstGeom>
          <a:noFill/>
          <a:ln w="9525" cap="flat" cmpd="sng" algn="ctr">
            <a:solidFill>
              <a:schemeClr val="tx1"/>
            </a:solidFill>
            <a:prstDash val="dash"/>
            <a:round/>
            <a:headEnd type="none" w="med" len="med"/>
            <a:tailEnd type="none" w="med" len="med"/>
          </a:ln>
          <a:effectLst/>
        </p:spPr>
      </p:cxnSp>
      <p:sp>
        <p:nvSpPr>
          <p:cNvPr id="64" name="Freeform 10"/>
          <p:cNvSpPr>
            <a:spLocks/>
          </p:cNvSpPr>
          <p:nvPr/>
        </p:nvSpPr>
        <p:spPr bwMode="auto">
          <a:xfrm>
            <a:off x="2595596" y="4602794"/>
            <a:ext cx="662525" cy="439760"/>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926 h 1353"/>
              <a:gd name="connsiteX1" fmla="*/ 496 w 2078"/>
              <a:gd name="connsiteY1" fmla="*/ 1227 h 1353"/>
              <a:gd name="connsiteX2" fmla="*/ 1218 w 2078"/>
              <a:gd name="connsiteY2" fmla="*/ 171 h 1353"/>
              <a:gd name="connsiteX3" fmla="*/ 2078 w 2078"/>
              <a:gd name="connsiteY3" fmla="*/ 201 h 1353"/>
            </a:gdLst>
            <a:ahLst/>
            <a:cxnLst>
              <a:cxn ang="0">
                <a:pos x="connsiteX0" y="connsiteY0"/>
              </a:cxn>
              <a:cxn ang="0">
                <a:pos x="connsiteX1" y="connsiteY1"/>
              </a:cxn>
              <a:cxn ang="0">
                <a:pos x="connsiteX2" y="connsiteY2"/>
              </a:cxn>
              <a:cxn ang="0">
                <a:pos x="connsiteX3" y="connsiteY3"/>
              </a:cxn>
            </a:cxnLst>
            <a:rect l="l" t="t" r="r" b="b"/>
            <a:pathLst>
              <a:path w="2078" h="1353">
                <a:moveTo>
                  <a:pt x="0" y="926"/>
                </a:moveTo>
                <a:cubicBezTo>
                  <a:pt x="83" y="1006"/>
                  <a:pt x="293" y="1353"/>
                  <a:pt x="496" y="1227"/>
                </a:cubicBezTo>
                <a:cubicBezTo>
                  <a:pt x="699" y="1101"/>
                  <a:pt x="954" y="342"/>
                  <a:pt x="1218" y="171"/>
                </a:cubicBezTo>
                <a:cubicBezTo>
                  <a:pt x="1482" y="0"/>
                  <a:pt x="1899" y="49"/>
                  <a:pt x="2078" y="201"/>
                </a:cubicBezTo>
              </a:path>
            </a:pathLst>
          </a:custGeom>
          <a:noFill/>
          <a:ln w="38100" cmpd="sng">
            <a:solidFill>
              <a:srgbClr val="00B050"/>
            </a:solidFill>
            <a:round/>
            <a:headEnd/>
            <a:tailEnd/>
          </a:ln>
          <a:effectLst/>
        </p:spPr>
        <p:txBody>
          <a:bodyPr/>
          <a:lstStyle/>
          <a:p>
            <a:endParaRPr lang="en-US"/>
          </a:p>
        </p:txBody>
      </p:sp>
      <p:cxnSp>
        <p:nvCxnSpPr>
          <p:cNvPr id="65" name="Straight Arrow Connector 64"/>
          <p:cNvCxnSpPr/>
          <p:nvPr/>
        </p:nvCxnSpPr>
        <p:spPr bwMode="auto">
          <a:xfrm rot="16200000" flipH="1">
            <a:off x="2107916" y="3115416"/>
            <a:ext cx="984738" cy="14068"/>
          </a:xfrm>
          <a:prstGeom prst="straightConnector1">
            <a:avLst/>
          </a:prstGeom>
          <a:noFill/>
          <a:ln w="9525" cap="flat" cmpd="sng" algn="ctr">
            <a:solidFill>
              <a:schemeClr val="tx1"/>
            </a:solidFill>
            <a:prstDash val="solid"/>
            <a:round/>
            <a:headEnd type="triangle" w="med" len="med"/>
            <a:tailEnd type="none"/>
          </a:ln>
          <a:effectLst/>
        </p:spPr>
      </p:cxnSp>
      <p:cxnSp>
        <p:nvCxnSpPr>
          <p:cNvPr id="66" name="Straight Arrow Connector 65"/>
          <p:cNvCxnSpPr/>
          <p:nvPr/>
        </p:nvCxnSpPr>
        <p:spPr bwMode="auto">
          <a:xfrm>
            <a:off x="2621387" y="3600752"/>
            <a:ext cx="1322363" cy="1588"/>
          </a:xfrm>
          <a:prstGeom prst="straightConnector1">
            <a:avLst/>
          </a:prstGeom>
          <a:noFill/>
          <a:ln w="9525" cap="flat" cmpd="sng" algn="ctr">
            <a:solidFill>
              <a:schemeClr val="tx1"/>
            </a:solidFill>
            <a:prstDash val="solid"/>
            <a:round/>
            <a:headEnd type="none" w="med" len="med"/>
            <a:tailEnd type="arrow"/>
          </a:ln>
          <a:effectLst/>
        </p:spPr>
      </p:cxnSp>
      <p:cxnSp>
        <p:nvCxnSpPr>
          <p:cNvPr id="67" name="Straight Connector 66"/>
          <p:cNvCxnSpPr/>
          <p:nvPr/>
        </p:nvCxnSpPr>
        <p:spPr bwMode="auto">
          <a:xfrm flipV="1">
            <a:off x="2593251" y="3178721"/>
            <a:ext cx="1266093" cy="1"/>
          </a:xfrm>
          <a:prstGeom prst="line">
            <a:avLst/>
          </a:prstGeom>
          <a:noFill/>
          <a:ln w="9525" cap="flat" cmpd="sng" algn="ctr">
            <a:solidFill>
              <a:schemeClr val="tx1"/>
            </a:solidFill>
            <a:prstDash val="dash"/>
            <a:round/>
            <a:headEnd type="none" w="med" len="med"/>
            <a:tailEnd type="none" w="med" len="med"/>
          </a:ln>
          <a:effectLst/>
        </p:spPr>
      </p:cxnSp>
      <p:sp>
        <p:nvSpPr>
          <p:cNvPr id="68" name="Freeform 13"/>
          <p:cNvSpPr>
            <a:spLocks/>
          </p:cNvSpPr>
          <p:nvPr/>
        </p:nvSpPr>
        <p:spPr bwMode="auto">
          <a:xfrm>
            <a:off x="2623728" y="3125013"/>
            <a:ext cx="1210837" cy="422860"/>
          </a:xfrm>
          <a:custGeom>
            <a:avLst/>
            <a:gdLst>
              <a:gd name="connsiteX0" fmla="*/ 0 w 2750"/>
              <a:gd name="connsiteY0" fmla="*/ 0 h 962"/>
              <a:gd name="connsiteX1" fmla="*/ 903 w 2750"/>
              <a:gd name="connsiteY1" fmla="*/ 898 h 962"/>
              <a:gd name="connsiteX2" fmla="*/ 2265 w 2750"/>
              <a:gd name="connsiteY2" fmla="*/ 386 h 962"/>
              <a:gd name="connsiteX3" fmla="*/ 2750 w 2750"/>
              <a:gd name="connsiteY3" fmla="*/ 123 h 962"/>
              <a:gd name="connsiteX0" fmla="*/ 0 w 2750"/>
              <a:gd name="connsiteY0" fmla="*/ 0 h 962"/>
              <a:gd name="connsiteX1" fmla="*/ 903 w 2750"/>
              <a:gd name="connsiteY1" fmla="*/ 898 h 962"/>
              <a:gd name="connsiteX2" fmla="*/ 2265 w 2750"/>
              <a:gd name="connsiteY2" fmla="*/ 386 h 962"/>
              <a:gd name="connsiteX3" fmla="*/ 2750 w 2750"/>
              <a:gd name="connsiteY3" fmla="*/ 123 h 962"/>
              <a:gd name="connsiteX0" fmla="*/ 0 w 2950"/>
              <a:gd name="connsiteY0" fmla="*/ 0 h 1159"/>
              <a:gd name="connsiteX1" fmla="*/ 903 w 2950"/>
              <a:gd name="connsiteY1" fmla="*/ 898 h 1159"/>
              <a:gd name="connsiteX2" fmla="*/ 2265 w 2950"/>
              <a:gd name="connsiteY2" fmla="*/ 386 h 1159"/>
              <a:gd name="connsiteX3" fmla="*/ 2750 w 2950"/>
              <a:gd name="connsiteY3" fmla="*/ 123 h 1159"/>
              <a:gd name="connsiteX0" fmla="*/ 0 w 2265"/>
              <a:gd name="connsiteY0" fmla="*/ 0 h 962"/>
              <a:gd name="connsiteX1" fmla="*/ 903 w 2265"/>
              <a:gd name="connsiteY1" fmla="*/ 898 h 962"/>
              <a:gd name="connsiteX2" fmla="*/ 2265 w 2265"/>
              <a:gd name="connsiteY2" fmla="*/ 386 h 962"/>
              <a:gd name="connsiteX0" fmla="*/ 0 w 2265"/>
              <a:gd name="connsiteY0" fmla="*/ 0 h 962"/>
              <a:gd name="connsiteX1" fmla="*/ 903 w 2265"/>
              <a:gd name="connsiteY1" fmla="*/ 898 h 962"/>
              <a:gd name="connsiteX2" fmla="*/ 2265 w 2265"/>
              <a:gd name="connsiteY2" fmla="*/ 386 h 962"/>
              <a:gd name="connsiteX0" fmla="*/ 0 w 2265"/>
              <a:gd name="connsiteY0" fmla="*/ 0 h 962"/>
              <a:gd name="connsiteX1" fmla="*/ 903 w 2265"/>
              <a:gd name="connsiteY1" fmla="*/ 898 h 962"/>
              <a:gd name="connsiteX2" fmla="*/ 2265 w 2265"/>
              <a:gd name="connsiteY2" fmla="*/ 386 h 962"/>
              <a:gd name="connsiteX0" fmla="*/ 0 w 2265"/>
              <a:gd name="connsiteY0" fmla="*/ 0 h 962"/>
              <a:gd name="connsiteX1" fmla="*/ 903 w 2265"/>
              <a:gd name="connsiteY1" fmla="*/ 898 h 962"/>
              <a:gd name="connsiteX2" fmla="*/ 2265 w 2265"/>
              <a:gd name="connsiteY2" fmla="*/ 386 h 962"/>
              <a:gd name="connsiteX0" fmla="*/ 0 w 2265"/>
              <a:gd name="connsiteY0" fmla="*/ 68 h 1030"/>
              <a:gd name="connsiteX1" fmla="*/ 903 w 2265"/>
              <a:gd name="connsiteY1" fmla="*/ 966 h 1030"/>
              <a:gd name="connsiteX2" fmla="*/ 2265 w 2265"/>
              <a:gd name="connsiteY2" fmla="*/ 454 h 1030"/>
              <a:gd name="connsiteX0" fmla="*/ 0 w 2265"/>
              <a:gd name="connsiteY0" fmla="*/ 68 h 1030"/>
              <a:gd name="connsiteX1" fmla="*/ 903 w 2265"/>
              <a:gd name="connsiteY1" fmla="*/ 966 h 1030"/>
              <a:gd name="connsiteX2" fmla="*/ 2265 w 2265"/>
              <a:gd name="connsiteY2" fmla="*/ 454 h 1030"/>
              <a:gd name="connsiteX0" fmla="*/ 0 w 2265"/>
              <a:gd name="connsiteY0" fmla="*/ 68 h 1030"/>
              <a:gd name="connsiteX1" fmla="*/ 903 w 2265"/>
              <a:gd name="connsiteY1" fmla="*/ 966 h 1030"/>
              <a:gd name="connsiteX2" fmla="*/ 2265 w 2265"/>
              <a:gd name="connsiteY2" fmla="*/ 454 h 1030"/>
            </a:gdLst>
            <a:ahLst/>
            <a:cxnLst>
              <a:cxn ang="0">
                <a:pos x="connsiteX0" y="connsiteY0"/>
              </a:cxn>
              <a:cxn ang="0">
                <a:pos x="connsiteX1" y="connsiteY1"/>
              </a:cxn>
              <a:cxn ang="0">
                <a:pos x="connsiteX2" y="connsiteY2"/>
              </a:cxn>
            </a:cxnLst>
            <a:rect l="l" t="t" r="r" b="b"/>
            <a:pathLst>
              <a:path w="2265" h="1030">
                <a:moveTo>
                  <a:pt x="0" y="68"/>
                </a:moveTo>
                <a:cubicBezTo>
                  <a:pt x="151" y="218"/>
                  <a:pt x="526" y="902"/>
                  <a:pt x="903" y="966"/>
                </a:cubicBezTo>
                <a:cubicBezTo>
                  <a:pt x="1280" y="1030"/>
                  <a:pt x="1931" y="0"/>
                  <a:pt x="2265" y="454"/>
                </a:cubicBezTo>
              </a:path>
            </a:pathLst>
          </a:custGeom>
          <a:noFill/>
          <a:ln w="38100" cap="flat" cmpd="sng">
            <a:solidFill>
              <a:srgbClr val="FF2121"/>
            </a:solidFill>
            <a:prstDash val="solid"/>
            <a:round/>
            <a:headEnd/>
            <a:tailEnd/>
          </a:ln>
          <a:effectLst/>
        </p:spPr>
        <p:txBody>
          <a:bodyPr/>
          <a:lstStyle/>
          <a:p>
            <a:endParaRPr lang="en-US"/>
          </a:p>
        </p:txBody>
      </p:sp>
      <p:cxnSp>
        <p:nvCxnSpPr>
          <p:cNvPr id="69" name="Straight Arrow Connector 68"/>
          <p:cNvCxnSpPr/>
          <p:nvPr/>
        </p:nvCxnSpPr>
        <p:spPr bwMode="auto">
          <a:xfrm rot="16200000" flipH="1">
            <a:off x="5062194" y="4902268"/>
            <a:ext cx="984738" cy="14068"/>
          </a:xfrm>
          <a:prstGeom prst="straightConnector1">
            <a:avLst/>
          </a:prstGeom>
          <a:noFill/>
          <a:ln w="9525" cap="flat" cmpd="sng" algn="ctr">
            <a:solidFill>
              <a:schemeClr val="tx1"/>
            </a:solidFill>
            <a:prstDash val="solid"/>
            <a:round/>
            <a:headEnd type="triangle" w="med" len="med"/>
            <a:tailEnd type="none"/>
          </a:ln>
          <a:effectLst/>
        </p:spPr>
      </p:cxnSp>
      <p:cxnSp>
        <p:nvCxnSpPr>
          <p:cNvPr id="70" name="Straight Arrow Connector 69"/>
          <p:cNvCxnSpPr/>
          <p:nvPr/>
        </p:nvCxnSpPr>
        <p:spPr bwMode="auto">
          <a:xfrm>
            <a:off x="5575665" y="5387604"/>
            <a:ext cx="1322363" cy="1588"/>
          </a:xfrm>
          <a:prstGeom prst="straightConnector1">
            <a:avLst/>
          </a:prstGeom>
          <a:noFill/>
          <a:ln w="9525" cap="flat" cmpd="sng" algn="ctr">
            <a:solidFill>
              <a:schemeClr val="tx1"/>
            </a:solidFill>
            <a:prstDash val="solid"/>
            <a:round/>
            <a:headEnd type="none" w="med" len="med"/>
            <a:tailEnd type="arrow"/>
          </a:ln>
          <a:effectLst/>
        </p:spPr>
      </p:cxnSp>
      <p:cxnSp>
        <p:nvCxnSpPr>
          <p:cNvPr id="71" name="Straight Connector 70"/>
          <p:cNvCxnSpPr/>
          <p:nvPr/>
        </p:nvCxnSpPr>
        <p:spPr bwMode="auto">
          <a:xfrm flipV="1">
            <a:off x="5547529" y="5092185"/>
            <a:ext cx="1266093" cy="1"/>
          </a:xfrm>
          <a:prstGeom prst="line">
            <a:avLst/>
          </a:prstGeom>
          <a:noFill/>
          <a:ln w="9525" cap="flat" cmpd="sng" algn="ctr">
            <a:solidFill>
              <a:schemeClr val="tx1"/>
            </a:solidFill>
            <a:prstDash val="dash"/>
            <a:round/>
            <a:headEnd type="none" w="med" len="med"/>
            <a:tailEnd type="none" w="med" len="med"/>
          </a:ln>
          <a:effectLst/>
        </p:spPr>
      </p:cxnSp>
      <p:sp>
        <p:nvSpPr>
          <p:cNvPr id="72" name="Freeform 10"/>
          <p:cNvSpPr>
            <a:spLocks/>
          </p:cNvSpPr>
          <p:nvPr/>
        </p:nvSpPr>
        <p:spPr bwMode="auto">
          <a:xfrm>
            <a:off x="5589732" y="4377082"/>
            <a:ext cx="902615" cy="956602"/>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926 h 1353"/>
              <a:gd name="connsiteX1" fmla="*/ 496 w 2078"/>
              <a:gd name="connsiteY1" fmla="*/ 1227 h 1353"/>
              <a:gd name="connsiteX2" fmla="*/ 1218 w 2078"/>
              <a:gd name="connsiteY2" fmla="*/ 171 h 1353"/>
              <a:gd name="connsiteX3" fmla="*/ 2078 w 2078"/>
              <a:gd name="connsiteY3" fmla="*/ 201 h 1353"/>
            </a:gdLst>
            <a:ahLst/>
            <a:cxnLst>
              <a:cxn ang="0">
                <a:pos x="connsiteX0" y="connsiteY0"/>
              </a:cxn>
              <a:cxn ang="0">
                <a:pos x="connsiteX1" y="connsiteY1"/>
              </a:cxn>
              <a:cxn ang="0">
                <a:pos x="connsiteX2" y="connsiteY2"/>
              </a:cxn>
              <a:cxn ang="0">
                <a:pos x="connsiteX3" y="connsiteY3"/>
              </a:cxn>
            </a:cxnLst>
            <a:rect l="l" t="t" r="r" b="b"/>
            <a:pathLst>
              <a:path w="2078" h="1353">
                <a:moveTo>
                  <a:pt x="0" y="926"/>
                </a:moveTo>
                <a:cubicBezTo>
                  <a:pt x="83" y="1006"/>
                  <a:pt x="293" y="1353"/>
                  <a:pt x="496" y="1227"/>
                </a:cubicBezTo>
                <a:cubicBezTo>
                  <a:pt x="699" y="1101"/>
                  <a:pt x="954" y="342"/>
                  <a:pt x="1218" y="171"/>
                </a:cubicBezTo>
                <a:cubicBezTo>
                  <a:pt x="1482" y="0"/>
                  <a:pt x="1899" y="49"/>
                  <a:pt x="2078" y="201"/>
                </a:cubicBezTo>
              </a:path>
            </a:pathLst>
          </a:custGeom>
          <a:noFill/>
          <a:ln w="38100" cmpd="sng">
            <a:solidFill>
              <a:srgbClr val="00B050"/>
            </a:solidFill>
            <a:round/>
            <a:headEnd/>
            <a:tailEnd/>
          </a:ln>
          <a:effectLst/>
        </p:spPr>
        <p:txBody>
          <a:bodyPr/>
          <a:lstStyle/>
          <a:p>
            <a:endParaRPr lang="en-US"/>
          </a:p>
        </p:txBody>
      </p:sp>
      <p:cxnSp>
        <p:nvCxnSpPr>
          <p:cNvPr id="73" name="Straight Arrow Connector 72"/>
          <p:cNvCxnSpPr/>
          <p:nvPr/>
        </p:nvCxnSpPr>
        <p:spPr bwMode="auto">
          <a:xfrm rot="16200000" flipH="1">
            <a:off x="5033996" y="3213889"/>
            <a:ext cx="984738" cy="14068"/>
          </a:xfrm>
          <a:prstGeom prst="straightConnector1">
            <a:avLst/>
          </a:prstGeom>
          <a:noFill/>
          <a:ln w="9525" cap="flat" cmpd="sng" algn="ctr">
            <a:solidFill>
              <a:schemeClr val="tx1"/>
            </a:solidFill>
            <a:prstDash val="solid"/>
            <a:round/>
            <a:headEnd type="triangle" w="med" len="med"/>
            <a:tailEnd type="none"/>
          </a:ln>
          <a:effectLst/>
        </p:spPr>
      </p:cxnSp>
      <p:cxnSp>
        <p:nvCxnSpPr>
          <p:cNvPr id="74" name="Straight Arrow Connector 73"/>
          <p:cNvCxnSpPr/>
          <p:nvPr/>
        </p:nvCxnSpPr>
        <p:spPr bwMode="auto">
          <a:xfrm>
            <a:off x="5547467" y="3699225"/>
            <a:ext cx="1322363" cy="1588"/>
          </a:xfrm>
          <a:prstGeom prst="straightConnector1">
            <a:avLst/>
          </a:prstGeom>
          <a:noFill/>
          <a:ln w="9525" cap="flat" cmpd="sng" algn="ctr">
            <a:solidFill>
              <a:schemeClr val="tx1"/>
            </a:solidFill>
            <a:prstDash val="solid"/>
            <a:round/>
            <a:headEnd type="none" w="med" len="med"/>
            <a:tailEnd type="arrow"/>
          </a:ln>
          <a:effectLst/>
        </p:spPr>
      </p:cxnSp>
      <p:cxnSp>
        <p:nvCxnSpPr>
          <p:cNvPr id="75" name="Straight Connector 74"/>
          <p:cNvCxnSpPr/>
          <p:nvPr/>
        </p:nvCxnSpPr>
        <p:spPr bwMode="auto">
          <a:xfrm flipV="1">
            <a:off x="5519331" y="3108378"/>
            <a:ext cx="1266093" cy="1"/>
          </a:xfrm>
          <a:prstGeom prst="line">
            <a:avLst/>
          </a:prstGeom>
          <a:noFill/>
          <a:ln w="9525" cap="flat" cmpd="sng" algn="ctr">
            <a:solidFill>
              <a:schemeClr val="tx1"/>
            </a:solidFill>
            <a:prstDash val="dash"/>
            <a:round/>
            <a:headEnd type="none" w="med" len="med"/>
            <a:tailEnd type="none" w="med" len="med"/>
          </a:ln>
          <a:effectLst/>
        </p:spPr>
      </p:cxnSp>
      <p:sp>
        <p:nvSpPr>
          <p:cNvPr id="76" name="Freeform 10"/>
          <p:cNvSpPr>
            <a:spLocks/>
          </p:cNvSpPr>
          <p:nvPr/>
        </p:nvSpPr>
        <p:spPr bwMode="auto">
          <a:xfrm>
            <a:off x="5547467" y="1809331"/>
            <a:ext cx="2942547" cy="1974404"/>
          </a:xfrm>
          <a:custGeom>
            <a:avLst/>
            <a:gdLst>
              <a:gd name="connsiteX0" fmla="*/ 0 w 2078"/>
              <a:gd name="connsiteY0" fmla="*/ 975 h 1425"/>
              <a:gd name="connsiteX1" fmla="*/ 496 w 2078"/>
              <a:gd name="connsiteY1" fmla="*/ 1276 h 1425"/>
              <a:gd name="connsiteX2" fmla="*/ 1218 w 2078"/>
              <a:gd name="connsiteY2" fmla="*/ 78 h 1425"/>
              <a:gd name="connsiteX3" fmla="*/ 2078 w 2078"/>
              <a:gd name="connsiteY3" fmla="*/ 810 h 1425"/>
              <a:gd name="connsiteX0" fmla="*/ 0 w 2078"/>
              <a:gd name="connsiteY0" fmla="*/ 833 h 1260"/>
              <a:gd name="connsiteX1" fmla="*/ 496 w 2078"/>
              <a:gd name="connsiteY1" fmla="*/ 1134 h 1260"/>
              <a:gd name="connsiteX2" fmla="*/ 1218 w 2078"/>
              <a:gd name="connsiteY2" fmla="*/ 78 h 1260"/>
              <a:gd name="connsiteX3" fmla="*/ 2078 w 2078"/>
              <a:gd name="connsiteY3" fmla="*/ 668 h 1260"/>
              <a:gd name="connsiteX0" fmla="*/ 0 w 2078"/>
              <a:gd name="connsiteY0" fmla="*/ 926 h 1353"/>
              <a:gd name="connsiteX1" fmla="*/ 496 w 2078"/>
              <a:gd name="connsiteY1" fmla="*/ 1227 h 1353"/>
              <a:gd name="connsiteX2" fmla="*/ 1218 w 2078"/>
              <a:gd name="connsiteY2" fmla="*/ 171 h 1353"/>
              <a:gd name="connsiteX3" fmla="*/ 2078 w 2078"/>
              <a:gd name="connsiteY3" fmla="*/ 201 h 1353"/>
              <a:gd name="connsiteX0" fmla="*/ 0 w 2078"/>
              <a:gd name="connsiteY0" fmla="*/ 1205 h 1632"/>
              <a:gd name="connsiteX1" fmla="*/ 496 w 2078"/>
              <a:gd name="connsiteY1" fmla="*/ 1506 h 1632"/>
              <a:gd name="connsiteX2" fmla="*/ 1218 w 2078"/>
              <a:gd name="connsiteY2" fmla="*/ 450 h 1632"/>
              <a:gd name="connsiteX3" fmla="*/ 2078 w 2078"/>
              <a:gd name="connsiteY3" fmla="*/ 152 h 1632"/>
              <a:gd name="connsiteX0" fmla="*/ 0 w 2078"/>
              <a:gd name="connsiteY0" fmla="*/ 1205 h 1680"/>
              <a:gd name="connsiteX1" fmla="*/ 496 w 2078"/>
              <a:gd name="connsiteY1" fmla="*/ 1506 h 1680"/>
              <a:gd name="connsiteX2" fmla="*/ 776 w 2078"/>
              <a:gd name="connsiteY2" fmla="*/ 1504 h 1680"/>
              <a:gd name="connsiteX3" fmla="*/ 1218 w 2078"/>
              <a:gd name="connsiteY3" fmla="*/ 450 h 1680"/>
              <a:gd name="connsiteX4" fmla="*/ 2078 w 2078"/>
              <a:gd name="connsiteY4" fmla="*/ 152 h 1680"/>
              <a:gd name="connsiteX0" fmla="*/ 0 w 2078"/>
              <a:gd name="connsiteY0" fmla="*/ 1205 h 1803"/>
              <a:gd name="connsiteX1" fmla="*/ 496 w 2078"/>
              <a:gd name="connsiteY1" fmla="*/ 1677 h 1803"/>
              <a:gd name="connsiteX2" fmla="*/ 776 w 2078"/>
              <a:gd name="connsiteY2" fmla="*/ 1504 h 1803"/>
              <a:gd name="connsiteX3" fmla="*/ 1218 w 2078"/>
              <a:gd name="connsiteY3" fmla="*/ 450 h 1803"/>
              <a:gd name="connsiteX4" fmla="*/ 2078 w 2078"/>
              <a:gd name="connsiteY4" fmla="*/ 152 h 1803"/>
              <a:gd name="connsiteX0" fmla="*/ 0 w 2078"/>
              <a:gd name="connsiteY0" fmla="*/ 1205 h 1630"/>
              <a:gd name="connsiteX1" fmla="*/ 776 w 2078"/>
              <a:gd name="connsiteY1" fmla="*/ 1504 h 1630"/>
              <a:gd name="connsiteX2" fmla="*/ 1218 w 2078"/>
              <a:gd name="connsiteY2" fmla="*/ 450 h 1630"/>
              <a:gd name="connsiteX3" fmla="*/ 2078 w 2078"/>
              <a:gd name="connsiteY3" fmla="*/ 152 h 1630"/>
              <a:gd name="connsiteX0" fmla="*/ 0 w 2078"/>
              <a:gd name="connsiteY0" fmla="*/ 1205 h 1666"/>
              <a:gd name="connsiteX1" fmla="*/ 776 w 2078"/>
              <a:gd name="connsiteY1" fmla="*/ 1504 h 1666"/>
              <a:gd name="connsiteX2" fmla="*/ 1033 w 2078"/>
              <a:gd name="connsiteY2" fmla="*/ 1490 h 1666"/>
              <a:gd name="connsiteX3" fmla="*/ 1218 w 2078"/>
              <a:gd name="connsiteY3" fmla="*/ 450 h 1666"/>
              <a:gd name="connsiteX4" fmla="*/ 2078 w 2078"/>
              <a:gd name="connsiteY4" fmla="*/ 152 h 1666"/>
              <a:gd name="connsiteX0" fmla="*/ 0 w 2078"/>
              <a:gd name="connsiteY0" fmla="*/ 1205 h 1815"/>
              <a:gd name="connsiteX1" fmla="*/ 532 w 2078"/>
              <a:gd name="connsiteY1" fmla="*/ 1689 h 1815"/>
              <a:gd name="connsiteX2" fmla="*/ 1033 w 2078"/>
              <a:gd name="connsiteY2" fmla="*/ 1490 h 1815"/>
              <a:gd name="connsiteX3" fmla="*/ 1218 w 2078"/>
              <a:gd name="connsiteY3" fmla="*/ 450 h 1815"/>
              <a:gd name="connsiteX4" fmla="*/ 2078 w 2078"/>
              <a:gd name="connsiteY4" fmla="*/ 152 h 1815"/>
              <a:gd name="connsiteX0" fmla="*/ 0 w 2078"/>
              <a:gd name="connsiteY0" fmla="*/ 1205 h 1815"/>
              <a:gd name="connsiteX1" fmla="*/ 532 w 2078"/>
              <a:gd name="connsiteY1" fmla="*/ 1689 h 1815"/>
              <a:gd name="connsiteX2" fmla="*/ 1033 w 2078"/>
              <a:gd name="connsiteY2" fmla="*/ 1490 h 1815"/>
              <a:gd name="connsiteX3" fmla="*/ 1218 w 2078"/>
              <a:gd name="connsiteY3" fmla="*/ 450 h 1815"/>
              <a:gd name="connsiteX4" fmla="*/ 2078 w 2078"/>
              <a:gd name="connsiteY4" fmla="*/ 152 h 1815"/>
              <a:gd name="connsiteX0" fmla="*/ 0 w 2078"/>
              <a:gd name="connsiteY0" fmla="*/ 1205 h 1815"/>
              <a:gd name="connsiteX1" fmla="*/ 532 w 2078"/>
              <a:gd name="connsiteY1" fmla="*/ 1689 h 1815"/>
              <a:gd name="connsiteX2" fmla="*/ 1033 w 2078"/>
              <a:gd name="connsiteY2" fmla="*/ 1490 h 1815"/>
              <a:gd name="connsiteX3" fmla="*/ 1218 w 2078"/>
              <a:gd name="connsiteY3" fmla="*/ 450 h 1815"/>
              <a:gd name="connsiteX4" fmla="*/ 2078 w 2078"/>
              <a:gd name="connsiteY4" fmla="*/ 152 h 1815"/>
              <a:gd name="connsiteX0" fmla="*/ 0 w 2078"/>
              <a:gd name="connsiteY0" fmla="*/ 1205 h 2057"/>
              <a:gd name="connsiteX1" fmla="*/ 532 w 2078"/>
              <a:gd name="connsiteY1" fmla="*/ 1931 h 2057"/>
              <a:gd name="connsiteX2" fmla="*/ 1033 w 2078"/>
              <a:gd name="connsiteY2" fmla="*/ 1490 h 2057"/>
              <a:gd name="connsiteX3" fmla="*/ 1218 w 2078"/>
              <a:gd name="connsiteY3" fmla="*/ 450 h 2057"/>
              <a:gd name="connsiteX4" fmla="*/ 2078 w 2078"/>
              <a:gd name="connsiteY4" fmla="*/ 152 h 2057"/>
              <a:gd name="connsiteX0" fmla="*/ 0 w 2078"/>
              <a:gd name="connsiteY0" fmla="*/ 1390 h 2057"/>
              <a:gd name="connsiteX1" fmla="*/ 532 w 2078"/>
              <a:gd name="connsiteY1" fmla="*/ 1931 h 2057"/>
              <a:gd name="connsiteX2" fmla="*/ 1033 w 2078"/>
              <a:gd name="connsiteY2" fmla="*/ 1490 h 2057"/>
              <a:gd name="connsiteX3" fmla="*/ 1218 w 2078"/>
              <a:gd name="connsiteY3" fmla="*/ 450 h 2057"/>
              <a:gd name="connsiteX4" fmla="*/ 2078 w 2078"/>
              <a:gd name="connsiteY4" fmla="*/ 152 h 2057"/>
              <a:gd name="connsiteX0" fmla="*/ 0 w 11356"/>
              <a:gd name="connsiteY0" fmla="*/ 6219 h 9462"/>
              <a:gd name="connsiteX1" fmla="*/ 2560 w 11356"/>
              <a:gd name="connsiteY1" fmla="*/ 8849 h 9462"/>
              <a:gd name="connsiteX2" fmla="*/ 4971 w 11356"/>
              <a:gd name="connsiteY2" fmla="*/ 6706 h 9462"/>
              <a:gd name="connsiteX3" fmla="*/ 5861 w 11356"/>
              <a:gd name="connsiteY3" fmla="*/ 1650 h 9462"/>
              <a:gd name="connsiteX4" fmla="*/ 11356 w 11356"/>
              <a:gd name="connsiteY4" fmla="*/ 739 h 9462"/>
              <a:gd name="connsiteX0" fmla="*/ 0 w 10000"/>
              <a:gd name="connsiteY0" fmla="*/ 6573 h 10000"/>
              <a:gd name="connsiteX1" fmla="*/ 2254 w 10000"/>
              <a:gd name="connsiteY1" fmla="*/ 9352 h 10000"/>
              <a:gd name="connsiteX2" fmla="*/ 4377 w 10000"/>
              <a:gd name="connsiteY2" fmla="*/ 7087 h 10000"/>
              <a:gd name="connsiteX3" fmla="*/ 5382 w 10000"/>
              <a:gd name="connsiteY3" fmla="*/ 2002 h 10000"/>
              <a:gd name="connsiteX4" fmla="*/ 10000 w 10000"/>
              <a:gd name="connsiteY4" fmla="*/ 781 h 10000"/>
              <a:gd name="connsiteX0" fmla="*/ 0 w 10000"/>
              <a:gd name="connsiteY0" fmla="*/ 6573 h 10000"/>
              <a:gd name="connsiteX1" fmla="*/ 2254 w 10000"/>
              <a:gd name="connsiteY1" fmla="*/ 9352 h 10000"/>
              <a:gd name="connsiteX2" fmla="*/ 4377 w 10000"/>
              <a:gd name="connsiteY2" fmla="*/ 7087 h 10000"/>
              <a:gd name="connsiteX3" fmla="*/ 5382 w 10000"/>
              <a:gd name="connsiteY3" fmla="*/ 3183 h 10000"/>
              <a:gd name="connsiteX4" fmla="*/ 10000 w 10000"/>
              <a:gd name="connsiteY4" fmla="*/ 781 h 10000"/>
              <a:gd name="connsiteX0" fmla="*/ 0 w 10000"/>
              <a:gd name="connsiteY0" fmla="*/ 6843 h 10270"/>
              <a:gd name="connsiteX1" fmla="*/ 2254 w 10000"/>
              <a:gd name="connsiteY1" fmla="*/ 9622 h 10270"/>
              <a:gd name="connsiteX2" fmla="*/ 4377 w 10000"/>
              <a:gd name="connsiteY2" fmla="*/ 7357 h 10270"/>
              <a:gd name="connsiteX3" fmla="*/ 6425 w 10000"/>
              <a:gd name="connsiteY3" fmla="*/ 1051 h 10270"/>
              <a:gd name="connsiteX4" fmla="*/ 10000 w 10000"/>
              <a:gd name="connsiteY4" fmla="*/ 1051 h 10270"/>
              <a:gd name="connsiteX0" fmla="*/ 0 w 11152"/>
              <a:gd name="connsiteY0" fmla="*/ 6843 h 10270"/>
              <a:gd name="connsiteX1" fmla="*/ 2254 w 11152"/>
              <a:gd name="connsiteY1" fmla="*/ 9622 h 10270"/>
              <a:gd name="connsiteX2" fmla="*/ 4377 w 11152"/>
              <a:gd name="connsiteY2" fmla="*/ 7357 h 10270"/>
              <a:gd name="connsiteX3" fmla="*/ 6425 w 11152"/>
              <a:gd name="connsiteY3" fmla="*/ 1051 h 10270"/>
              <a:gd name="connsiteX4" fmla="*/ 11152 w 11152"/>
              <a:gd name="connsiteY4" fmla="*/ 1051 h 10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52" h="10270">
                <a:moveTo>
                  <a:pt x="0" y="6843"/>
                </a:moveTo>
                <a:cubicBezTo>
                  <a:pt x="687" y="7162"/>
                  <a:pt x="1394" y="10270"/>
                  <a:pt x="2254" y="9622"/>
                </a:cubicBezTo>
                <a:cubicBezTo>
                  <a:pt x="2801" y="9864"/>
                  <a:pt x="3682" y="8785"/>
                  <a:pt x="4377" y="7357"/>
                </a:cubicBezTo>
                <a:cubicBezTo>
                  <a:pt x="5072" y="5929"/>
                  <a:pt x="5296" y="2102"/>
                  <a:pt x="6425" y="1051"/>
                </a:cubicBezTo>
                <a:cubicBezTo>
                  <a:pt x="7554" y="0"/>
                  <a:pt x="10394" y="270"/>
                  <a:pt x="11152" y="1051"/>
                </a:cubicBezTo>
              </a:path>
            </a:pathLst>
          </a:custGeom>
          <a:noFill/>
          <a:ln w="38100" cmpd="sng">
            <a:solidFill>
              <a:srgbClr val="00B050"/>
            </a:solidFill>
            <a:round/>
            <a:headEnd/>
            <a:tailEnd/>
          </a:ln>
          <a:effectLst/>
        </p:spPr>
        <p:txBody>
          <a:bodyPr/>
          <a:lstStyle/>
          <a:p>
            <a:endParaRPr lang="en-US"/>
          </a:p>
        </p:txBody>
      </p:sp>
      <p:sp>
        <p:nvSpPr>
          <p:cNvPr id="77" name="Rectangle 76"/>
          <p:cNvSpPr>
            <a:spLocks noChangeArrowheads="1"/>
          </p:cNvSpPr>
          <p:nvPr/>
        </p:nvSpPr>
        <p:spPr bwMode="auto">
          <a:xfrm>
            <a:off x="57003" y="2011423"/>
            <a:ext cx="2131994" cy="461665"/>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High Uncertainty/</a:t>
            </a:r>
          </a:p>
          <a:p>
            <a:pPr algn="ctr" defTabSz="1338263" eaLnBrk="0" hangingPunct="0">
              <a:lnSpc>
                <a:spcPct val="100000"/>
              </a:lnSpc>
            </a:pPr>
            <a:r>
              <a:rPr lang="en-US" sz="1500" b="0" i="0" dirty="0" smtClean="0">
                <a:solidFill>
                  <a:srgbClr val="2F3839"/>
                </a:solidFill>
                <a:cs typeface="Arial" pitchFamily="34" charset="0"/>
              </a:rPr>
              <a:t>Resource Requirements </a:t>
            </a:r>
          </a:p>
        </p:txBody>
      </p:sp>
      <p:sp>
        <p:nvSpPr>
          <p:cNvPr id="78" name="Rectangle 77"/>
          <p:cNvSpPr>
            <a:spLocks noChangeArrowheads="1"/>
          </p:cNvSpPr>
          <p:nvPr/>
        </p:nvSpPr>
        <p:spPr bwMode="auto">
          <a:xfrm>
            <a:off x="275937" y="5686708"/>
            <a:ext cx="1744388" cy="692497"/>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endParaRPr lang="en-US" sz="1500" b="0" i="0" dirty="0" smtClean="0">
              <a:solidFill>
                <a:srgbClr val="2F3839"/>
              </a:solidFill>
              <a:cs typeface="Arial" pitchFamily="34" charset="0"/>
            </a:endParaRPr>
          </a:p>
          <a:p>
            <a:pPr algn="ctr" defTabSz="1338263" eaLnBrk="0" hangingPunct="0">
              <a:lnSpc>
                <a:spcPct val="100000"/>
              </a:lnSpc>
            </a:pPr>
            <a:r>
              <a:rPr lang="en-US" sz="1500" b="0" i="0" dirty="0" smtClean="0">
                <a:solidFill>
                  <a:srgbClr val="2F3839"/>
                </a:solidFill>
                <a:cs typeface="Arial" pitchFamily="34" charset="0"/>
              </a:rPr>
              <a:t>Low Uncertainty /</a:t>
            </a:r>
          </a:p>
          <a:p>
            <a:pPr algn="ctr" defTabSz="1338263" eaLnBrk="0" hangingPunct="0">
              <a:lnSpc>
                <a:spcPct val="100000"/>
              </a:lnSpc>
            </a:pPr>
            <a:r>
              <a:rPr lang="en-US" sz="1500" b="0" i="0" dirty="0" smtClean="0">
                <a:solidFill>
                  <a:srgbClr val="2F3839"/>
                </a:solidFill>
                <a:cs typeface="Arial" pitchFamily="34" charset="0"/>
              </a:rPr>
              <a:t>Resources Available</a:t>
            </a:r>
            <a:endParaRPr lang="en-US" sz="1500" b="0" i="0" dirty="0">
              <a:solidFill>
                <a:srgbClr val="2F3839"/>
              </a:solidFill>
              <a:cs typeface="Arial" pitchFamily="34" charset="0"/>
            </a:endParaRPr>
          </a:p>
        </p:txBody>
      </p:sp>
      <p:sp>
        <p:nvSpPr>
          <p:cNvPr id="36" name="Rectangle 35"/>
          <p:cNvSpPr>
            <a:spLocks noChangeArrowheads="1"/>
          </p:cNvSpPr>
          <p:nvPr/>
        </p:nvSpPr>
        <p:spPr bwMode="auto">
          <a:xfrm>
            <a:off x="99688" y="3515436"/>
            <a:ext cx="1833563" cy="969496"/>
          </a:xfrm>
          <a:prstGeom prst="rect">
            <a:avLst/>
          </a:prstGeom>
          <a:noFill/>
          <a:ln w="9525">
            <a:noFill/>
            <a:miter lim="800000"/>
            <a:headEnd/>
            <a:tailEnd/>
          </a:ln>
        </p:spPr>
        <p:txBody>
          <a:bodyPr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cs typeface="Arial" pitchFamily="34" charset="0"/>
              </a:rPr>
              <a:t>Risk and Resource Requirements </a:t>
            </a:r>
            <a:endParaRPr lang="en-US" sz="1600" b="0" i="0" dirty="0">
              <a:cs typeface="Arial" pitchFamily="34" charset="0"/>
            </a:endParaRPr>
          </a:p>
        </p:txBody>
      </p:sp>
      <p:sp>
        <p:nvSpPr>
          <p:cNvPr id="37" name="Rectangle 36"/>
          <p:cNvSpPr>
            <a:spLocks noChangeArrowheads="1"/>
          </p:cNvSpPr>
          <p:nvPr/>
        </p:nvSpPr>
        <p:spPr bwMode="auto">
          <a:xfrm>
            <a:off x="2557700" y="6491802"/>
            <a:ext cx="4371801" cy="323165"/>
          </a:xfrm>
          <a:prstGeom prst="rect">
            <a:avLst/>
          </a:prstGeom>
          <a:noFill/>
          <a:ln w="9525">
            <a:noFill/>
            <a:miter lim="800000"/>
            <a:headEnd/>
            <a:tailEnd/>
          </a:ln>
        </p:spPr>
        <p:txBody>
          <a:bodyPr wrap="squar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cs typeface="Arial" pitchFamily="34" charset="0"/>
              </a:rPr>
              <a:t>Size and Scope of Opportunity</a:t>
            </a:r>
            <a:endParaRPr lang="en-US" sz="2100" b="0" i="0" dirty="0">
              <a:cs typeface="Arial" pitchFamily="34" charset="0"/>
            </a:endParaRPr>
          </a:p>
        </p:txBody>
      </p:sp>
      <p:sp>
        <p:nvSpPr>
          <p:cNvPr id="40" name="Rectangle 39"/>
          <p:cNvSpPr/>
          <p:nvPr/>
        </p:nvSpPr>
        <p:spPr>
          <a:xfrm>
            <a:off x="2169579" y="3956463"/>
            <a:ext cx="2559507" cy="369332"/>
          </a:xfrm>
          <a:prstGeom prst="rect">
            <a:avLst/>
          </a:prstGeom>
        </p:spPr>
        <p:txBody>
          <a:bodyPr wrap="square">
            <a:spAutoFit/>
          </a:bodyPr>
          <a:lstStyle/>
          <a:p>
            <a:pPr algn="ctr" defTabSz="1338263" eaLnBrk="0" hangingPunct="0">
              <a:lnSpc>
                <a:spcPct val="100000"/>
              </a:lnSpc>
              <a:defRPr/>
            </a:pPr>
            <a:r>
              <a:rPr lang="en-US" b="1" dirty="0" smtClean="0">
                <a:latin typeface="Charcoal" charset="0"/>
                <a:cs typeface="Arial" charset="0"/>
              </a:rPr>
              <a:t>Category I</a:t>
            </a:r>
            <a:endParaRPr lang="en-US" b="1" dirty="0" smtClean="0">
              <a:cs typeface="Arial" charset="0"/>
            </a:endParaRPr>
          </a:p>
        </p:txBody>
      </p:sp>
      <p:sp>
        <p:nvSpPr>
          <p:cNvPr id="41" name="Rectangle 40"/>
          <p:cNvSpPr/>
          <p:nvPr/>
        </p:nvSpPr>
        <p:spPr>
          <a:xfrm>
            <a:off x="4889443" y="4002561"/>
            <a:ext cx="2559507" cy="369332"/>
          </a:xfrm>
          <a:prstGeom prst="rect">
            <a:avLst/>
          </a:prstGeom>
        </p:spPr>
        <p:txBody>
          <a:bodyPr wrap="square">
            <a:spAutoFit/>
          </a:bodyPr>
          <a:lstStyle/>
          <a:p>
            <a:pPr algn="ctr" defTabSz="1338263" eaLnBrk="0" hangingPunct="0">
              <a:lnSpc>
                <a:spcPct val="100000"/>
              </a:lnSpc>
              <a:defRPr/>
            </a:pPr>
            <a:r>
              <a:rPr lang="en-US" b="1" dirty="0" smtClean="0">
                <a:latin typeface="Charcoal" charset="0"/>
                <a:cs typeface="Arial" charset="0"/>
              </a:rPr>
              <a:t>Category II</a:t>
            </a:r>
            <a:endParaRPr lang="en-US" b="1" dirty="0" smtClean="0">
              <a:cs typeface="Arial" charset="0"/>
            </a:endParaRPr>
          </a:p>
        </p:txBody>
      </p:sp>
      <p:sp>
        <p:nvSpPr>
          <p:cNvPr id="43" name="Rectangle 42"/>
          <p:cNvSpPr/>
          <p:nvPr/>
        </p:nvSpPr>
        <p:spPr>
          <a:xfrm>
            <a:off x="5005079" y="1712783"/>
            <a:ext cx="2559507" cy="369332"/>
          </a:xfrm>
          <a:prstGeom prst="rect">
            <a:avLst/>
          </a:prstGeom>
        </p:spPr>
        <p:txBody>
          <a:bodyPr wrap="square">
            <a:spAutoFit/>
          </a:bodyPr>
          <a:lstStyle/>
          <a:p>
            <a:pPr algn="ctr" defTabSz="1338263" eaLnBrk="0" hangingPunct="0">
              <a:lnSpc>
                <a:spcPct val="100000"/>
              </a:lnSpc>
              <a:defRPr/>
            </a:pPr>
            <a:r>
              <a:rPr lang="en-US" b="1" dirty="0" smtClean="0">
                <a:latin typeface="Charcoal" charset="0"/>
                <a:cs typeface="Arial" charset="0"/>
              </a:rPr>
              <a:t>Category III</a:t>
            </a:r>
            <a:endParaRPr lang="en-US" b="1" dirty="0" smtClean="0">
              <a:cs typeface="Arial" charset="0"/>
            </a:endParaRPr>
          </a:p>
        </p:txBody>
      </p:sp>
      <p:sp>
        <p:nvSpPr>
          <p:cNvPr id="44" name="Rectangle 43"/>
          <p:cNvSpPr/>
          <p:nvPr/>
        </p:nvSpPr>
        <p:spPr>
          <a:xfrm>
            <a:off x="2182109" y="1705529"/>
            <a:ext cx="2559507" cy="369332"/>
          </a:xfrm>
          <a:prstGeom prst="rect">
            <a:avLst/>
          </a:prstGeom>
        </p:spPr>
        <p:txBody>
          <a:bodyPr wrap="square">
            <a:spAutoFit/>
          </a:bodyPr>
          <a:lstStyle/>
          <a:p>
            <a:pPr algn="ctr" defTabSz="1338263" eaLnBrk="0" hangingPunct="0">
              <a:lnSpc>
                <a:spcPct val="100000"/>
              </a:lnSpc>
              <a:defRPr/>
            </a:pPr>
            <a:r>
              <a:rPr lang="en-US" b="1" dirty="0" smtClean="0">
                <a:latin typeface="Charcoal" charset="0"/>
                <a:cs typeface="Arial" charset="0"/>
              </a:rPr>
              <a:t>Category IV</a:t>
            </a:r>
            <a:endParaRPr lang="en-US" b="1" dirty="0" smtClean="0">
              <a:cs typeface="Arial" charset="0"/>
            </a:endParaRPr>
          </a:p>
        </p:txBody>
      </p:sp>
      <p:sp>
        <p:nvSpPr>
          <p:cNvPr id="45" name="Title 1"/>
          <p:cNvSpPr txBox="1">
            <a:spLocks/>
          </p:cNvSpPr>
          <p:nvPr/>
        </p:nvSpPr>
        <p:spPr>
          <a:xfrm>
            <a:off x="273108" y="400604"/>
            <a:ext cx="7092755" cy="1143000"/>
          </a:xfrm>
          <a:prstGeom prst="rect">
            <a:avLst/>
          </a:prstGeom>
        </p:spPr>
        <p:txBody>
          <a:bodyPr anchor="b"/>
          <a:lstStyle>
            <a:lvl1pPr algn="l" defTabSz="457200" rtl="0" eaLnBrk="0" fontAlgn="base" hangingPunct="0">
              <a:spcBef>
                <a:spcPct val="0"/>
              </a:spcBef>
              <a:spcAft>
                <a:spcPct val="0"/>
              </a:spcAft>
              <a:defRPr sz="2200" kern="1200">
                <a:solidFill>
                  <a:schemeClr val="bg1"/>
                </a:solidFill>
                <a:latin typeface="+mj-lt"/>
                <a:ea typeface="ＭＳ Ｐゴシック" pitchFamily="33" charset="-128"/>
                <a:cs typeface="ＭＳ Ｐゴシック" pitchFamily="33" charset="-128"/>
              </a:defRPr>
            </a:lvl1pPr>
            <a:lvl2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2pPr>
            <a:lvl3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3pPr>
            <a:lvl4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4pPr>
            <a:lvl5pPr algn="l" defTabSz="457200" rtl="0" eaLnBrk="0" fontAlgn="base" hangingPunct="0">
              <a:spcBef>
                <a:spcPct val="0"/>
              </a:spcBef>
              <a:spcAft>
                <a:spcPct val="0"/>
              </a:spcAft>
              <a:defRPr sz="2200">
                <a:solidFill>
                  <a:schemeClr val="bg1"/>
                </a:solidFill>
                <a:latin typeface="Arial" pitchFamily="33" charset="-52"/>
                <a:ea typeface="ＭＳ Ｐゴシック" pitchFamily="33" charset="-128"/>
                <a:cs typeface="ＭＳ Ｐゴシック" pitchFamily="33" charset="-128"/>
              </a:defRPr>
            </a:lvl5pPr>
            <a:lvl6pPr marL="4572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6pPr>
            <a:lvl7pPr marL="9144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7pPr>
            <a:lvl8pPr marL="13716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8pPr>
            <a:lvl9pPr marL="1828800" algn="l" defTabSz="457200" rtl="0" fontAlgn="base">
              <a:spcBef>
                <a:spcPct val="0"/>
              </a:spcBef>
              <a:spcAft>
                <a:spcPct val="0"/>
              </a:spcAft>
              <a:defRPr sz="4400">
                <a:solidFill>
                  <a:schemeClr val="tx1"/>
                </a:solidFill>
                <a:latin typeface="Arial" pitchFamily="33" charset="-52"/>
                <a:ea typeface="ＭＳ Ｐゴシック" pitchFamily="33" charset="-128"/>
                <a:cs typeface="ＭＳ Ｐゴシック" pitchFamily="33" charset="-128"/>
              </a:defRPr>
            </a:lvl9pPr>
          </a:lstStyle>
          <a:p>
            <a:r>
              <a:rPr lang="en-US" sz="2800" b="1" dirty="0" smtClean="0"/>
              <a:t>Categories of Opportunities: </a:t>
            </a:r>
            <a:br>
              <a:rPr lang="en-US" sz="2800" b="1" dirty="0" smtClean="0"/>
            </a:br>
            <a:r>
              <a:rPr lang="en-US" sz="2400" b="1" dirty="0" smtClean="0"/>
              <a:t>Different Risks, Implementation Leadership</a:t>
            </a:r>
            <a:endParaRPr lang="en-US" sz="2400" b="1" dirty="0"/>
          </a:p>
        </p:txBody>
      </p:sp>
      <p:sp>
        <p:nvSpPr>
          <p:cNvPr id="46" name="Text Box 74"/>
          <p:cNvSpPr txBox="1">
            <a:spLocks noChangeArrowheads="1"/>
          </p:cNvSpPr>
          <p:nvPr/>
        </p:nvSpPr>
        <p:spPr bwMode="auto">
          <a:xfrm>
            <a:off x="7392949" y="4730581"/>
            <a:ext cx="1905744" cy="1415772"/>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spTree>
    <p:extLst>
      <p:ext uri="{BB962C8B-B14F-4D97-AF65-F5344CB8AC3E}">
        <p14:creationId xmlns:p14="http://schemas.microsoft.com/office/powerpoint/2010/main" val="378828494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4" grpId="0" animBg="1"/>
      <p:bldP spid="68" grpId="0" animBg="1"/>
      <p:bldP spid="72" grpId="0" animBg="1"/>
      <p:bldP spid="7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prstGeom prst="rect">
            <a:avLst/>
          </a:prstGeom>
        </p:spPr>
        <p:txBody>
          <a:bodyPr/>
          <a:lstStyle/>
          <a:p>
            <a:pPr>
              <a:defRPr/>
            </a:pPr>
            <a:fld id="{8AA46E50-140C-4B53-B308-FB564EB1C9B0}" type="slidenum">
              <a:rPr lang="en-US" smtClean="0"/>
              <a:pPr>
                <a:defRPr/>
              </a:pPr>
              <a:t>8</a:t>
            </a:fld>
            <a:endParaRPr lang="en-US"/>
          </a:p>
        </p:txBody>
      </p:sp>
      <p:sp>
        <p:nvSpPr>
          <p:cNvPr id="26" name="Line 11"/>
          <p:cNvSpPr>
            <a:spLocks noChangeShapeType="1"/>
          </p:cNvSpPr>
          <p:nvPr/>
        </p:nvSpPr>
        <p:spPr bwMode="auto">
          <a:xfrm>
            <a:off x="1917825" y="3720242"/>
            <a:ext cx="5959475" cy="3175"/>
          </a:xfrm>
          <a:prstGeom prst="line">
            <a:avLst/>
          </a:prstGeom>
          <a:noFill/>
          <a:ln w="9525" cap="rnd">
            <a:solidFill>
              <a:srgbClr val="000000"/>
            </a:solidFill>
            <a:prstDash val="sysDot"/>
            <a:round/>
            <a:headEnd/>
            <a:tailEnd/>
          </a:ln>
        </p:spPr>
        <p:txBody>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27" name="Line 10"/>
          <p:cNvSpPr>
            <a:spLocks noChangeShapeType="1"/>
          </p:cNvSpPr>
          <p:nvPr/>
        </p:nvSpPr>
        <p:spPr bwMode="auto">
          <a:xfrm>
            <a:off x="5164107" y="1486392"/>
            <a:ext cx="0" cy="4764087"/>
          </a:xfrm>
          <a:prstGeom prst="line">
            <a:avLst/>
          </a:prstGeom>
          <a:noFill/>
          <a:ln w="9525" cap="rnd">
            <a:solidFill>
              <a:schemeClr val="tx1"/>
            </a:solidFill>
            <a:prstDash val="sysDot"/>
            <a:round/>
            <a:headEn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32" name="Rectangle 31"/>
          <p:cNvSpPr>
            <a:spLocks noChangeArrowheads="1"/>
          </p:cNvSpPr>
          <p:nvPr/>
        </p:nvSpPr>
        <p:spPr bwMode="auto">
          <a:xfrm>
            <a:off x="2209700" y="6040929"/>
            <a:ext cx="997069" cy="230832"/>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dirty="0" smtClean="0">
                <a:solidFill>
                  <a:srgbClr val="2F3839"/>
                </a:solidFill>
                <a:cs typeface="Arial" pitchFamily="34" charset="0"/>
              </a:rPr>
              <a:t>Small/Local</a:t>
            </a:r>
            <a:endParaRPr lang="en-US" sz="1500" b="0" i="0" dirty="0">
              <a:solidFill>
                <a:srgbClr val="2F3839"/>
              </a:solidFill>
              <a:cs typeface="Arial" pitchFamily="34" charset="0"/>
            </a:endParaRPr>
          </a:p>
        </p:txBody>
      </p:sp>
      <p:sp>
        <p:nvSpPr>
          <p:cNvPr id="33" name="Rectangle 32"/>
          <p:cNvSpPr>
            <a:spLocks noChangeArrowheads="1"/>
          </p:cNvSpPr>
          <p:nvPr/>
        </p:nvSpPr>
        <p:spPr bwMode="auto">
          <a:xfrm>
            <a:off x="6184578" y="6040929"/>
            <a:ext cx="1458734" cy="230832"/>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Large/Leveraged</a:t>
            </a:r>
            <a:endParaRPr lang="en-US" sz="1500" b="0" i="0" dirty="0">
              <a:solidFill>
                <a:srgbClr val="2F3839"/>
              </a:solidFill>
              <a:cs typeface="Arial" pitchFamily="34" charset="0"/>
            </a:endParaRPr>
          </a:p>
        </p:txBody>
      </p:sp>
      <p:sp>
        <p:nvSpPr>
          <p:cNvPr id="34" name="Rectangle 33"/>
          <p:cNvSpPr>
            <a:spLocks noChangeArrowheads="1"/>
          </p:cNvSpPr>
          <p:nvPr/>
        </p:nvSpPr>
        <p:spPr bwMode="auto">
          <a:xfrm>
            <a:off x="2792797" y="6278832"/>
            <a:ext cx="4780773" cy="323165"/>
          </a:xfrm>
          <a:prstGeom prst="rect">
            <a:avLst/>
          </a:prstGeom>
          <a:noFill/>
          <a:ln w="9525">
            <a:noFill/>
            <a:miter lim="800000"/>
            <a:headEnd/>
            <a:tailEnd/>
          </a:ln>
        </p:spPr>
        <p:txBody>
          <a:bodyPr wrap="squar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cs typeface="Arial" pitchFamily="34" charset="0"/>
              </a:rPr>
              <a:t>Size and Scope of Opportunity</a:t>
            </a:r>
            <a:endParaRPr lang="en-US" sz="2100" b="0" i="0" dirty="0">
              <a:cs typeface="Arial" pitchFamily="34" charset="0"/>
            </a:endParaRPr>
          </a:p>
        </p:txBody>
      </p:sp>
      <p:sp>
        <p:nvSpPr>
          <p:cNvPr id="35" name="Line 9"/>
          <p:cNvSpPr>
            <a:spLocks noChangeShapeType="1"/>
          </p:cNvSpPr>
          <p:nvPr/>
        </p:nvSpPr>
        <p:spPr bwMode="auto">
          <a:xfrm>
            <a:off x="2155725" y="1611804"/>
            <a:ext cx="0" cy="4884738"/>
          </a:xfrm>
          <a:prstGeom prst="line">
            <a:avLst/>
          </a:prstGeom>
          <a:noFill/>
          <a:ln w="9525" cap="rnd">
            <a:solidFill>
              <a:schemeClr val="tx1"/>
            </a:solidFill>
            <a:prstDash val="sysDot"/>
            <a:round/>
            <a:headEn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36" name="Line 11"/>
          <p:cNvSpPr>
            <a:spLocks noChangeShapeType="1"/>
          </p:cNvSpPr>
          <p:nvPr/>
        </p:nvSpPr>
        <p:spPr bwMode="auto">
          <a:xfrm>
            <a:off x="1591257" y="5977429"/>
            <a:ext cx="5959475" cy="3175"/>
          </a:xfrm>
          <a:prstGeom prst="line">
            <a:avLst/>
          </a:prstGeom>
          <a:noFill/>
          <a:ln w="9525" cap="rnd">
            <a:solidFill>
              <a:srgbClr val="000000"/>
            </a:solidFill>
            <a:prstDash val="sysDot"/>
            <a:round/>
            <a:headEnd/>
            <a:tailEnd/>
          </a:ln>
        </p:spPr>
        <p:txBody>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37" name="Line 13"/>
          <p:cNvSpPr>
            <a:spLocks noChangeShapeType="1"/>
          </p:cNvSpPr>
          <p:nvPr/>
        </p:nvSpPr>
        <p:spPr bwMode="auto">
          <a:xfrm flipH="1">
            <a:off x="2155725" y="1492742"/>
            <a:ext cx="0" cy="4484687"/>
          </a:xfrm>
          <a:prstGeom prst="line">
            <a:avLst/>
          </a:prstGeom>
          <a:noFill/>
          <a:ln w="28575">
            <a:solidFill>
              <a:srgbClr val="435052"/>
            </a:solidFill>
            <a:round/>
            <a:headEnd type="triangle" w="med" len="me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38" name="Line 14"/>
          <p:cNvSpPr>
            <a:spLocks noChangeShapeType="1"/>
          </p:cNvSpPr>
          <p:nvPr/>
        </p:nvSpPr>
        <p:spPr bwMode="auto">
          <a:xfrm>
            <a:off x="2155725" y="5977429"/>
            <a:ext cx="5453063" cy="3175"/>
          </a:xfrm>
          <a:prstGeom prst="line">
            <a:avLst/>
          </a:prstGeom>
          <a:noFill/>
          <a:ln w="34925">
            <a:solidFill>
              <a:srgbClr val="435052"/>
            </a:solidFill>
            <a:round/>
            <a:headEnd/>
            <a:tailEnd type="triangle" w="med" len="me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39" name="Text Box 15"/>
          <p:cNvSpPr txBox="1">
            <a:spLocks noChangeArrowheads="1"/>
          </p:cNvSpPr>
          <p:nvPr/>
        </p:nvSpPr>
        <p:spPr bwMode="auto">
          <a:xfrm>
            <a:off x="2175228" y="1604770"/>
            <a:ext cx="3004593" cy="2166537"/>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800" b="1" i="0" dirty="0" smtClean="0">
                <a:latin typeface="Charcoal" charset="0"/>
                <a:cs typeface="Arial" charset="0"/>
              </a:rPr>
              <a:t>“Dumb Ideas” or Mandatory Projects</a:t>
            </a:r>
          </a:p>
          <a:p>
            <a:pPr algn="ctr" defTabSz="1338263" eaLnBrk="0" hangingPunct="0">
              <a:lnSpc>
                <a:spcPct val="100000"/>
              </a:lnSpc>
              <a:defRPr/>
            </a:pPr>
            <a:endParaRPr lang="en-US" sz="800" b="0" i="1" dirty="0" smtClean="0">
              <a:latin typeface="Charcoal" charset="0"/>
              <a:cs typeface="Arial" charset="0"/>
            </a:endParaRPr>
          </a:p>
          <a:p>
            <a:pPr algn="ctr" defTabSz="1338263" eaLnBrk="0" hangingPunct="0">
              <a:lnSpc>
                <a:spcPct val="100000"/>
              </a:lnSpc>
              <a:defRPr/>
            </a:pPr>
            <a:r>
              <a:rPr lang="en-US" sz="1400" i="1" dirty="0" smtClean="0">
                <a:solidFill>
                  <a:srgbClr val="CC3300"/>
                </a:solidFill>
                <a:latin typeface="Charcoal" charset="0"/>
                <a:cs typeface="Arial" charset="0"/>
              </a:rPr>
              <a:t>Key Risks: Project Management</a:t>
            </a:r>
            <a:r>
              <a:rPr lang="en-US" sz="1400" dirty="0" smtClean="0">
                <a:solidFill>
                  <a:srgbClr val="CC3300"/>
                </a:solidFill>
                <a:cs typeface="Arial" charset="0"/>
              </a:rPr>
              <a:t> / Uncertainty</a:t>
            </a:r>
          </a:p>
          <a:p>
            <a:pP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Approach: Milestones, metrics,  “kill projects not people”</a:t>
            </a:r>
          </a:p>
          <a:p>
            <a:pPr defTabSz="1338263" eaLnBrk="0" hangingPunct="0">
              <a:lnSpc>
                <a:spcPct val="100000"/>
              </a:lnSpc>
              <a:defRPr/>
            </a:pPr>
            <a:endParaRPr lang="en-US" sz="1200" b="0" i="0" dirty="0" smtClean="0">
              <a:latin typeface="Charcoal" charset="0"/>
              <a:cs typeface="Arial" charset="0"/>
            </a:endParaRPr>
          </a:p>
          <a:p>
            <a:pPr defTabSz="1338263" eaLnBrk="0" hangingPunct="0">
              <a:lnSpc>
                <a:spcPct val="100000"/>
              </a:lnSpc>
              <a:defRPr/>
            </a:pPr>
            <a:r>
              <a:rPr lang="en-US" sz="1200" b="0" i="0" dirty="0" smtClean="0">
                <a:cs typeface="Arial" charset="0"/>
              </a:rPr>
              <a:t>Leaders: Project managers</a:t>
            </a:r>
            <a:endParaRPr lang="en-US" sz="1200" b="0" i="0" dirty="0" smtClean="0">
              <a:latin typeface="Charcoal" charset="0"/>
              <a:cs typeface="Arial" charset="0"/>
            </a:endParaRPr>
          </a:p>
        </p:txBody>
      </p:sp>
      <p:sp>
        <p:nvSpPr>
          <p:cNvPr id="40" name="Text Box 16"/>
          <p:cNvSpPr txBox="1">
            <a:spLocks noChangeArrowheads="1"/>
          </p:cNvSpPr>
          <p:nvPr/>
        </p:nvSpPr>
        <p:spPr bwMode="auto">
          <a:xfrm>
            <a:off x="2099029" y="3645017"/>
            <a:ext cx="3158771" cy="2351203"/>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800" b="1" i="0" dirty="0" smtClean="0">
                <a:latin typeface="Charcoal" charset="0"/>
                <a:cs typeface="Arial" charset="0"/>
              </a:rPr>
              <a:t>Lifestyle Businesses</a:t>
            </a:r>
            <a:endParaRPr lang="en-US" sz="1800" i="0" dirty="0">
              <a:cs typeface="Arial" charset="0"/>
            </a:endParaRPr>
          </a:p>
          <a:p>
            <a:pPr algn="ctr" defTabSz="1338263" eaLnBrk="0" hangingPunct="0">
              <a:lnSpc>
                <a:spcPct val="100000"/>
              </a:lnSpc>
              <a:defRPr/>
            </a:pPr>
            <a:r>
              <a:rPr lang="en-US" sz="1800" i="0" dirty="0" smtClean="0">
                <a:cs typeface="Arial" charset="0"/>
              </a:rPr>
              <a:t>Necessity-Driven / MVP</a:t>
            </a:r>
            <a:endParaRPr lang="en-US" sz="1800" b="1" i="0" dirty="0" smtClean="0">
              <a:latin typeface="Charcoal" charset="0"/>
              <a:cs typeface="Arial" charset="0"/>
            </a:endParaRPr>
          </a:p>
          <a:p>
            <a:pPr algn="ctr" defTabSz="1338263" eaLnBrk="0" hangingPunct="0">
              <a:lnSpc>
                <a:spcPct val="100000"/>
              </a:lnSpc>
              <a:defRPr/>
            </a:pPr>
            <a:endParaRPr lang="en-US" sz="800" b="0" i="1" dirty="0" smtClean="0">
              <a:latin typeface="Charcoal" charset="0"/>
              <a:cs typeface="Arial" charset="0"/>
            </a:endParaRPr>
          </a:p>
          <a:p>
            <a:pPr algn="ctr" defTabSz="1338263" eaLnBrk="0" hangingPunct="0">
              <a:lnSpc>
                <a:spcPct val="100000"/>
              </a:lnSpc>
              <a:defRPr/>
            </a:pPr>
            <a:r>
              <a:rPr lang="en-US" sz="1400" dirty="0" smtClean="0">
                <a:solidFill>
                  <a:srgbClr val="CC3300"/>
                </a:solidFill>
                <a:cs typeface="Arial" charset="0"/>
              </a:rPr>
              <a:t>Key Risks: </a:t>
            </a:r>
            <a:r>
              <a:rPr lang="en-US" sz="1400" i="1" dirty="0" smtClean="0">
                <a:solidFill>
                  <a:srgbClr val="CC3300"/>
                </a:solidFill>
                <a:latin typeface="Charcoal" charset="0"/>
                <a:cs typeface="Arial" charset="0"/>
              </a:rPr>
              <a:t>Missed Opportunities</a:t>
            </a:r>
          </a:p>
          <a:p>
            <a:pPr algn="ctr" defTabSz="1338263" eaLnBrk="0" hangingPunct="0">
              <a:lnSpc>
                <a:spcPct val="100000"/>
              </a:lnSpc>
              <a:defRPr/>
            </a:pPr>
            <a:r>
              <a:rPr lang="en-US" sz="1400" i="1" dirty="0" smtClean="0">
                <a:solidFill>
                  <a:srgbClr val="CC3300"/>
                </a:solidFill>
                <a:cs typeface="Arial" charset="0"/>
              </a:rPr>
              <a:t>Incremental Thinking</a:t>
            </a:r>
          </a:p>
          <a:p>
            <a:pPr algn="ct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Approach: “Line of sight” between strategy and execution; Collaboration to identify opportunities to accelerate growth </a:t>
            </a:r>
          </a:p>
          <a:p>
            <a:pP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Leaders = Operators with vision</a:t>
            </a:r>
          </a:p>
        </p:txBody>
      </p:sp>
      <p:sp>
        <p:nvSpPr>
          <p:cNvPr id="41" name="Text Box 17"/>
          <p:cNvSpPr txBox="1">
            <a:spLocks noChangeArrowheads="1"/>
          </p:cNvSpPr>
          <p:nvPr/>
        </p:nvSpPr>
        <p:spPr bwMode="auto">
          <a:xfrm>
            <a:off x="5171771" y="3787441"/>
            <a:ext cx="3971104" cy="2228092"/>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800" b="1" i="0" dirty="0" smtClean="0">
                <a:cs typeface="Arial" charset="0"/>
              </a:rPr>
              <a:t>High Growth Businesses</a:t>
            </a:r>
            <a:endParaRPr lang="en-US" sz="1800" i="0" dirty="0">
              <a:latin typeface="Charcoal" charset="0"/>
              <a:cs typeface="Arial" charset="0"/>
            </a:endParaRPr>
          </a:p>
          <a:p>
            <a:pPr algn="ctr" defTabSz="1338263" eaLnBrk="0" hangingPunct="0">
              <a:lnSpc>
                <a:spcPct val="100000"/>
              </a:lnSpc>
              <a:defRPr/>
            </a:pPr>
            <a:endParaRPr lang="en-US" sz="800" b="0" i="1" dirty="0" smtClean="0">
              <a:cs typeface="Arial" charset="0"/>
            </a:endParaRPr>
          </a:p>
          <a:p>
            <a:pPr algn="ctr" defTabSz="1338263" eaLnBrk="0" hangingPunct="0">
              <a:lnSpc>
                <a:spcPct val="100000"/>
              </a:lnSpc>
              <a:defRPr/>
            </a:pPr>
            <a:r>
              <a:rPr lang="en-US" sz="1400" dirty="0" smtClean="0">
                <a:solidFill>
                  <a:srgbClr val="CC3300"/>
                </a:solidFill>
                <a:cs typeface="Arial" charset="0"/>
              </a:rPr>
              <a:t>Key Risks:  </a:t>
            </a:r>
            <a:r>
              <a:rPr lang="en-US" sz="1400" i="1" dirty="0" smtClean="0">
                <a:solidFill>
                  <a:srgbClr val="CC3300"/>
                </a:solidFill>
                <a:cs typeface="Arial" charset="0"/>
              </a:rPr>
              <a:t>Strategic Positioning / Sustainability Risk</a:t>
            </a:r>
            <a:endParaRPr lang="en-US" sz="1400" dirty="0" smtClean="0">
              <a:solidFill>
                <a:srgbClr val="CC3300"/>
              </a:solidFill>
              <a:cs typeface="Arial" charset="0"/>
            </a:endParaRPr>
          </a:p>
          <a:p>
            <a:pPr defTabSz="1338263" eaLnBrk="0" hangingPunct="0">
              <a:lnSpc>
                <a:spcPct val="100000"/>
              </a:lnSpc>
              <a:defRPr/>
            </a:pPr>
            <a:endParaRPr lang="en-US" sz="1400" b="0" i="1" dirty="0" smtClean="0">
              <a:cs typeface="Arial" charset="0"/>
            </a:endParaRPr>
          </a:p>
          <a:p>
            <a:pPr defTabSz="1338263" eaLnBrk="0" hangingPunct="0">
              <a:lnSpc>
                <a:spcPct val="100000"/>
              </a:lnSpc>
              <a:defRPr/>
            </a:pPr>
            <a:r>
              <a:rPr lang="en-US" sz="1200" b="0" i="0" dirty="0" smtClean="0">
                <a:cs typeface="Arial" charset="0"/>
              </a:rPr>
              <a:t>Approach: Leverage positions and platforms</a:t>
            </a:r>
          </a:p>
          <a:p>
            <a:pPr defTabSz="1338263" eaLnBrk="0" hangingPunct="0">
              <a:lnSpc>
                <a:spcPct val="100000"/>
              </a:lnSpc>
              <a:defRPr/>
            </a:pPr>
            <a:r>
              <a:rPr lang="en-US" sz="1200" b="0" i="0" dirty="0" smtClean="0">
                <a:cs typeface="Arial" charset="0"/>
              </a:rPr>
              <a:t>                  Build barriers to entry</a:t>
            </a:r>
          </a:p>
          <a:p>
            <a:pP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Leaders = Business leaders who know how to run high growth businesses</a:t>
            </a:r>
          </a:p>
          <a:p>
            <a:pPr algn="ctr" defTabSz="1338263" eaLnBrk="0" hangingPunct="0">
              <a:lnSpc>
                <a:spcPct val="100000"/>
              </a:lnSpc>
              <a:defRPr/>
            </a:pPr>
            <a:endParaRPr lang="en-US" sz="800" b="0" dirty="0" smtClean="0">
              <a:cs typeface="Arial" charset="0"/>
            </a:endParaRPr>
          </a:p>
        </p:txBody>
      </p:sp>
      <p:sp>
        <p:nvSpPr>
          <p:cNvPr id="42" name="Text Box 18"/>
          <p:cNvSpPr txBox="1">
            <a:spLocks noChangeArrowheads="1"/>
          </p:cNvSpPr>
          <p:nvPr/>
        </p:nvSpPr>
        <p:spPr bwMode="auto">
          <a:xfrm>
            <a:off x="5179822" y="1677675"/>
            <a:ext cx="3845722" cy="1981871"/>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800" b="1" i="0" dirty="0" smtClean="0">
                <a:latin typeface="Charcoal" charset="0"/>
                <a:cs typeface="Arial" charset="0"/>
              </a:rPr>
              <a:t>Breakthrough Discoveries</a:t>
            </a:r>
          </a:p>
          <a:p>
            <a:pPr algn="ctr" defTabSz="1338263" eaLnBrk="0" hangingPunct="0">
              <a:lnSpc>
                <a:spcPct val="100000"/>
              </a:lnSpc>
              <a:defRPr/>
            </a:pPr>
            <a:endParaRPr lang="en-US" sz="800" b="0" i="1" dirty="0" smtClean="0">
              <a:latin typeface="Charcoal" charset="0"/>
              <a:cs typeface="Arial" charset="0"/>
            </a:endParaRPr>
          </a:p>
          <a:p>
            <a:pPr algn="ctr" defTabSz="1338263" eaLnBrk="0" hangingPunct="0">
              <a:lnSpc>
                <a:spcPct val="100000"/>
              </a:lnSpc>
              <a:defRPr/>
            </a:pPr>
            <a:r>
              <a:rPr lang="en-US" sz="1400" i="1" dirty="0" smtClean="0">
                <a:solidFill>
                  <a:srgbClr val="CC3300"/>
                </a:solidFill>
                <a:latin typeface="Charcoal" charset="0"/>
                <a:cs typeface="Arial" charset="0"/>
              </a:rPr>
              <a:t>Key Risks: Uncertainty / Resource Risk</a:t>
            </a:r>
          </a:p>
          <a:p>
            <a:pP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Approach: Experimentation; Staged investments, Syndication, Portfolios</a:t>
            </a:r>
          </a:p>
          <a:p>
            <a:pPr defTabSz="1338263" eaLnBrk="0" hangingPunct="0">
              <a:lnSpc>
                <a:spcPct val="100000"/>
              </a:lnSpc>
              <a:defRPr/>
            </a:pPr>
            <a:endParaRPr lang="en-US" sz="1200" b="0" i="0" dirty="0" smtClean="0">
              <a:cs typeface="Arial" charset="0"/>
            </a:endParaRPr>
          </a:p>
          <a:p>
            <a:pPr defTabSz="1338263" eaLnBrk="0" hangingPunct="0">
              <a:lnSpc>
                <a:spcPct val="100000"/>
              </a:lnSpc>
              <a:defRPr/>
            </a:pPr>
            <a:r>
              <a:rPr lang="en-US" sz="1200" b="0" i="0" dirty="0" smtClean="0">
                <a:cs typeface="Arial" charset="0"/>
              </a:rPr>
              <a:t>Leaders = Scientists / Engineers that are close to the market</a:t>
            </a:r>
            <a:endParaRPr lang="en-US" sz="1200" b="0" i="0" dirty="0" smtClean="0">
              <a:latin typeface="Charcoal" charset="0"/>
              <a:cs typeface="Arial" charset="0"/>
            </a:endParaRPr>
          </a:p>
          <a:p>
            <a:pPr algn="ctr" defTabSz="1338263" eaLnBrk="0" hangingPunct="0">
              <a:lnSpc>
                <a:spcPct val="100000"/>
              </a:lnSpc>
              <a:defRPr/>
            </a:pPr>
            <a:endParaRPr lang="en-US" sz="800" b="0" i="0" dirty="0" smtClean="0">
              <a:cs typeface="Arial" charset="0"/>
            </a:endParaRPr>
          </a:p>
        </p:txBody>
      </p:sp>
      <p:sp>
        <p:nvSpPr>
          <p:cNvPr id="47" name="Rectangle 46"/>
          <p:cNvSpPr>
            <a:spLocks noChangeArrowheads="1"/>
          </p:cNvSpPr>
          <p:nvPr/>
        </p:nvSpPr>
        <p:spPr bwMode="auto">
          <a:xfrm>
            <a:off x="30153" y="1858771"/>
            <a:ext cx="2131994" cy="461665"/>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High Uncertainty/</a:t>
            </a:r>
          </a:p>
          <a:p>
            <a:pPr algn="ctr" defTabSz="1338263" eaLnBrk="0" hangingPunct="0">
              <a:lnSpc>
                <a:spcPct val="100000"/>
              </a:lnSpc>
            </a:pPr>
            <a:r>
              <a:rPr lang="en-US" sz="1500" b="0" i="0" dirty="0" smtClean="0">
                <a:solidFill>
                  <a:srgbClr val="2F3839"/>
                </a:solidFill>
                <a:cs typeface="Arial" pitchFamily="34" charset="0"/>
              </a:rPr>
              <a:t>Resource Requirements </a:t>
            </a:r>
          </a:p>
        </p:txBody>
      </p:sp>
      <p:sp>
        <p:nvSpPr>
          <p:cNvPr id="48" name="Rectangle 47"/>
          <p:cNvSpPr>
            <a:spLocks noChangeArrowheads="1"/>
          </p:cNvSpPr>
          <p:nvPr/>
        </p:nvSpPr>
        <p:spPr bwMode="auto">
          <a:xfrm>
            <a:off x="275937" y="5534056"/>
            <a:ext cx="1744388" cy="692497"/>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endParaRPr lang="en-US" sz="1500" b="0" i="0" dirty="0" smtClean="0">
              <a:solidFill>
                <a:srgbClr val="2F3839"/>
              </a:solidFill>
              <a:cs typeface="Arial" pitchFamily="34" charset="0"/>
            </a:endParaRPr>
          </a:p>
          <a:p>
            <a:pPr algn="ctr" defTabSz="1338263" eaLnBrk="0" hangingPunct="0">
              <a:lnSpc>
                <a:spcPct val="100000"/>
              </a:lnSpc>
            </a:pPr>
            <a:r>
              <a:rPr lang="en-US" sz="1500" b="0" i="0" dirty="0" smtClean="0">
                <a:solidFill>
                  <a:srgbClr val="2F3839"/>
                </a:solidFill>
                <a:cs typeface="Arial" pitchFamily="34" charset="0"/>
              </a:rPr>
              <a:t>Low Uncertainty /</a:t>
            </a:r>
          </a:p>
          <a:p>
            <a:pPr algn="ctr" defTabSz="1338263" eaLnBrk="0" hangingPunct="0">
              <a:lnSpc>
                <a:spcPct val="100000"/>
              </a:lnSpc>
            </a:pPr>
            <a:r>
              <a:rPr lang="en-US" sz="1500" b="0" i="0" dirty="0" smtClean="0">
                <a:solidFill>
                  <a:srgbClr val="2F3839"/>
                </a:solidFill>
                <a:cs typeface="Arial" pitchFamily="34" charset="0"/>
              </a:rPr>
              <a:t>Resources Available</a:t>
            </a:r>
            <a:endParaRPr lang="en-US" sz="1500" b="0" i="0" dirty="0">
              <a:solidFill>
                <a:srgbClr val="2F3839"/>
              </a:solidFill>
              <a:cs typeface="Arial" pitchFamily="34" charset="0"/>
            </a:endParaRPr>
          </a:p>
        </p:txBody>
      </p:sp>
      <p:sp>
        <p:nvSpPr>
          <p:cNvPr id="51" name="Rectangle 50"/>
          <p:cNvSpPr>
            <a:spLocks noChangeArrowheads="1"/>
          </p:cNvSpPr>
          <p:nvPr/>
        </p:nvSpPr>
        <p:spPr bwMode="auto">
          <a:xfrm>
            <a:off x="99688" y="3362784"/>
            <a:ext cx="1833563" cy="969496"/>
          </a:xfrm>
          <a:prstGeom prst="rect">
            <a:avLst/>
          </a:prstGeom>
          <a:noFill/>
          <a:ln w="9525">
            <a:noFill/>
            <a:miter lim="800000"/>
            <a:headEnd/>
            <a:tailEnd/>
          </a:ln>
        </p:spPr>
        <p:txBody>
          <a:bodyPr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cs typeface="Arial" pitchFamily="34" charset="0"/>
              </a:rPr>
              <a:t>Risk and Resource Requirements </a:t>
            </a:r>
            <a:endParaRPr lang="en-US" sz="1600" b="0" i="0" dirty="0">
              <a:cs typeface="Arial" pitchFamily="34" charset="0"/>
            </a:endParaRPr>
          </a:p>
        </p:txBody>
      </p:sp>
      <p:sp>
        <p:nvSpPr>
          <p:cNvPr id="22" name="Title 21"/>
          <p:cNvSpPr>
            <a:spLocks noGrp="1"/>
          </p:cNvSpPr>
          <p:nvPr>
            <p:ph type="title"/>
          </p:nvPr>
        </p:nvSpPr>
        <p:spPr>
          <a:xfrm>
            <a:off x="257228" y="876113"/>
            <a:ext cx="8364662" cy="523220"/>
          </a:xfrm>
          <a:prstGeom prst="rect">
            <a:avLst/>
          </a:prstGeom>
        </p:spPr>
        <p:txBody>
          <a:bodyPr wrap="square">
            <a:spAutoFit/>
          </a:bodyPr>
          <a:lstStyle/>
          <a:p>
            <a:r>
              <a:rPr lang="en-US" sz="2800" b="1" dirty="0" smtClean="0"/>
              <a:t>Different Risk, Leadership and Implementation</a:t>
            </a:r>
            <a:endParaRPr lang="en-US" sz="2800" dirty="0" smtClean="0"/>
          </a:p>
        </p:txBody>
      </p:sp>
      <p:sp>
        <p:nvSpPr>
          <p:cNvPr id="21" name="Text Box 74"/>
          <p:cNvSpPr txBox="1">
            <a:spLocks noChangeArrowheads="1"/>
          </p:cNvSpPr>
          <p:nvPr/>
        </p:nvSpPr>
        <p:spPr bwMode="auto">
          <a:xfrm>
            <a:off x="27852" y="6547376"/>
            <a:ext cx="8158272" cy="313932"/>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i="1" dirty="0"/>
              <a:t>Jumpstarting Entrepreneurial </a:t>
            </a:r>
            <a:r>
              <a:rPr lang="en-US" sz="1200" b="0" i="1" dirty="0" smtClean="0"/>
              <a:t>Innovation , </a:t>
            </a:r>
            <a:r>
              <a:rPr lang="en-US" sz="1200" b="0" i="0" dirty="0" smtClean="0"/>
              <a:t>HBS Publishing #1841C</a:t>
            </a:r>
            <a:endParaRPr lang="en-US" sz="1200" b="0" i="0" dirty="0"/>
          </a:p>
        </p:txBody>
      </p:sp>
    </p:spTree>
    <p:extLst>
      <p:ext uri="{BB962C8B-B14F-4D97-AF65-F5344CB8AC3E}">
        <p14:creationId xmlns:p14="http://schemas.microsoft.com/office/powerpoint/2010/main" val="399685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0">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9">
                                            <p:txEl>
                                              <p:pRg st="4" end="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2" y="274638"/>
            <a:ext cx="8229600" cy="1143000"/>
          </a:xfrm>
        </p:spPr>
        <p:txBody>
          <a:bodyPr/>
          <a:lstStyle/>
          <a:p>
            <a:r>
              <a:rPr lang="en-US" sz="2800" b="1" dirty="0" smtClean="0"/>
              <a:t>Learn to Manage Transitions</a:t>
            </a:r>
            <a:endParaRPr lang="en-US" sz="2800" b="1" dirty="0"/>
          </a:p>
        </p:txBody>
      </p:sp>
      <p:sp>
        <p:nvSpPr>
          <p:cNvPr id="3" name="Slide Number Placeholder 2"/>
          <p:cNvSpPr>
            <a:spLocks noGrp="1"/>
          </p:cNvSpPr>
          <p:nvPr>
            <p:ph type="sldNum" sz="quarter" idx="12"/>
          </p:nvPr>
        </p:nvSpPr>
        <p:spPr/>
        <p:txBody>
          <a:bodyPr/>
          <a:lstStyle/>
          <a:p>
            <a:fld id="{24C7310F-305A-4CE7-A2C8-3A4FB63AA33F}" type="slidenum">
              <a:rPr lang="en-US" smtClean="0"/>
              <a:pPr/>
              <a:t>9</a:t>
            </a:fld>
            <a:endParaRPr lang="en-US" dirty="0"/>
          </a:p>
        </p:txBody>
      </p:sp>
      <p:sp>
        <p:nvSpPr>
          <p:cNvPr id="4" name="Line 11"/>
          <p:cNvSpPr>
            <a:spLocks noChangeShapeType="1"/>
          </p:cNvSpPr>
          <p:nvPr/>
        </p:nvSpPr>
        <p:spPr bwMode="auto">
          <a:xfrm>
            <a:off x="1917825" y="3839676"/>
            <a:ext cx="5959475" cy="3175"/>
          </a:xfrm>
          <a:prstGeom prst="line">
            <a:avLst/>
          </a:prstGeom>
          <a:noFill/>
          <a:ln w="9525" cap="rnd">
            <a:solidFill>
              <a:srgbClr val="000000"/>
            </a:solidFill>
            <a:prstDash val="sysDot"/>
            <a:round/>
            <a:headEnd/>
            <a:tailEnd/>
          </a:ln>
        </p:spPr>
        <p:txBody>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5" name="Line 10"/>
          <p:cNvSpPr>
            <a:spLocks noChangeShapeType="1"/>
          </p:cNvSpPr>
          <p:nvPr/>
        </p:nvSpPr>
        <p:spPr bwMode="auto">
          <a:xfrm>
            <a:off x="4992594" y="1591644"/>
            <a:ext cx="0" cy="4764087"/>
          </a:xfrm>
          <a:prstGeom prst="line">
            <a:avLst/>
          </a:prstGeom>
          <a:noFill/>
          <a:ln w="9525" cap="rnd">
            <a:solidFill>
              <a:schemeClr val="tx1"/>
            </a:solidFill>
            <a:prstDash val="sysDot"/>
            <a:round/>
            <a:headEn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6" name="Rectangle 5"/>
          <p:cNvSpPr/>
          <p:nvPr/>
        </p:nvSpPr>
        <p:spPr>
          <a:xfrm>
            <a:off x="4303217" y="3872520"/>
            <a:ext cx="2119086" cy="783771"/>
          </a:xfrm>
          <a:prstGeom prst="rect">
            <a:avLst/>
          </a:prstGeom>
          <a:solidFill>
            <a:schemeClr val="bg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lnSpc>
                <a:spcPct val="125000"/>
              </a:lnSpc>
              <a:spcBef>
                <a:spcPct val="0"/>
              </a:spcBef>
              <a:spcAft>
                <a:spcPct val="0"/>
              </a:spcAft>
              <a:defRPr sz="1000" b="1" i="1" kern="1200">
                <a:solidFill>
                  <a:schemeClr val="lt1"/>
                </a:solidFill>
                <a:latin typeface="+mn-lt"/>
                <a:ea typeface="+mn-ea"/>
                <a:cs typeface="+mn-cs"/>
              </a:defRPr>
            </a:lvl1pPr>
            <a:lvl2pPr marL="457200" algn="l" rtl="0" fontAlgn="base">
              <a:lnSpc>
                <a:spcPct val="125000"/>
              </a:lnSpc>
              <a:spcBef>
                <a:spcPct val="0"/>
              </a:spcBef>
              <a:spcAft>
                <a:spcPct val="0"/>
              </a:spcAft>
              <a:defRPr sz="1000" b="1" i="1" kern="1200">
                <a:solidFill>
                  <a:schemeClr val="lt1"/>
                </a:solidFill>
                <a:latin typeface="+mn-lt"/>
                <a:ea typeface="+mn-ea"/>
                <a:cs typeface="+mn-cs"/>
              </a:defRPr>
            </a:lvl2pPr>
            <a:lvl3pPr marL="914400" algn="l" rtl="0" fontAlgn="base">
              <a:lnSpc>
                <a:spcPct val="125000"/>
              </a:lnSpc>
              <a:spcBef>
                <a:spcPct val="0"/>
              </a:spcBef>
              <a:spcAft>
                <a:spcPct val="0"/>
              </a:spcAft>
              <a:defRPr sz="1000" b="1" i="1" kern="1200">
                <a:solidFill>
                  <a:schemeClr val="lt1"/>
                </a:solidFill>
                <a:latin typeface="+mn-lt"/>
                <a:ea typeface="+mn-ea"/>
                <a:cs typeface="+mn-cs"/>
              </a:defRPr>
            </a:lvl3pPr>
            <a:lvl4pPr marL="1371600" algn="l" rtl="0" fontAlgn="base">
              <a:lnSpc>
                <a:spcPct val="125000"/>
              </a:lnSpc>
              <a:spcBef>
                <a:spcPct val="0"/>
              </a:spcBef>
              <a:spcAft>
                <a:spcPct val="0"/>
              </a:spcAft>
              <a:defRPr sz="1000" b="1" i="1" kern="1200">
                <a:solidFill>
                  <a:schemeClr val="lt1"/>
                </a:solidFill>
                <a:latin typeface="+mn-lt"/>
                <a:ea typeface="+mn-ea"/>
                <a:cs typeface="+mn-cs"/>
              </a:defRPr>
            </a:lvl4pPr>
            <a:lvl5pPr marL="1828800" algn="l" rtl="0" fontAlgn="base">
              <a:lnSpc>
                <a:spcPct val="125000"/>
              </a:lnSpc>
              <a:spcBef>
                <a:spcPct val="0"/>
              </a:spcBef>
              <a:spcAft>
                <a:spcPct val="0"/>
              </a:spcAft>
              <a:defRPr sz="1000" b="1" i="1" kern="1200">
                <a:solidFill>
                  <a:schemeClr val="lt1"/>
                </a:solidFill>
                <a:latin typeface="+mn-lt"/>
                <a:ea typeface="+mn-ea"/>
                <a:cs typeface="+mn-cs"/>
              </a:defRPr>
            </a:lvl5pPr>
            <a:lvl6pPr marL="2286000" algn="l" defTabSz="914400" rtl="0" eaLnBrk="1" latinLnBrk="0" hangingPunct="1">
              <a:defRPr sz="1000" b="1" i="1" kern="1200">
                <a:solidFill>
                  <a:schemeClr val="lt1"/>
                </a:solidFill>
                <a:latin typeface="+mn-lt"/>
                <a:ea typeface="+mn-ea"/>
                <a:cs typeface="+mn-cs"/>
              </a:defRPr>
            </a:lvl6pPr>
            <a:lvl7pPr marL="2743200" algn="l" defTabSz="914400" rtl="0" eaLnBrk="1" latinLnBrk="0" hangingPunct="1">
              <a:defRPr sz="1000" b="1" i="1" kern="1200">
                <a:solidFill>
                  <a:schemeClr val="lt1"/>
                </a:solidFill>
                <a:latin typeface="+mn-lt"/>
                <a:ea typeface="+mn-ea"/>
                <a:cs typeface="+mn-cs"/>
              </a:defRPr>
            </a:lvl7pPr>
            <a:lvl8pPr marL="3200400" algn="l" defTabSz="914400" rtl="0" eaLnBrk="1" latinLnBrk="0" hangingPunct="1">
              <a:defRPr sz="1000" b="1" i="1" kern="1200">
                <a:solidFill>
                  <a:schemeClr val="lt1"/>
                </a:solidFill>
                <a:latin typeface="+mn-lt"/>
                <a:ea typeface="+mn-ea"/>
                <a:cs typeface="+mn-cs"/>
              </a:defRPr>
            </a:lvl8pPr>
            <a:lvl9pPr marL="3657600" algn="l" defTabSz="914400" rtl="0" eaLnBrk="1" latinLnBrk="0" hangingPunct="1">
              <a:defRPr sz="1000" b="1" i="1" kern="1200">
                <a:solidFill>
                  <a:schemeClr val="lt1"/>
                </a:solidFill>
                <a:latin typeface="+mn-lt"/>
                <a:ea typeface="+mn-ea"/>
                <a:cs typeface="+mn-cs"/>
              </a:defRPr>
            </a:lvl9pPr>
          </a:lstStyle>
          <a:p>
            <a:pPr algn="ctr"/>
            <a:endParaRPr lang="en-US"/>
          </a:p>
        </p:txBody>
      </p:sp>
      <p:sp>
        <p:nvSpPr>
          <p:cNvPr id="7" name="Rectangle 6"/>
          <p:cNvSpPr>
            <a:spLocks noChangeArrowheads="1"/>
          </p:cNvSpPr>
          <p:nvPr/>
        </p:nvSpPr>
        <p:spPr bwMode="auto">
          <a:xfrm>
            <a:off x="99688" y="3178985"/>
            <a:ext cx="1833563" cy="1292662"/>
          </a:xfrm>
          <a:prstGeom prst="rect">
            <a:avLst/>
          </a:prstGeom>
          <a:noFill/>
          <a:ln w="9525">
            <a:noFill/>
            <a:miter lim="800000"/>
            <a:headEnd/>
            <a:tailEnd/>
          </a:ln>
        </p:spPr>
        <p:txBody>
          <a:bodyPr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solidFill>
                  <a:srgbClr val="2F3839"/>
                </a:solidFill>
                <a:cs typeface="Arial" pitchFamily="34" charset="0"/>
              </a:rPr>
              <a:t>Resource Requirements and Time to Payback</a:t>
            </a:r>
            <a:endParaRPr lang="en-US" sz="1600" b="0" i="0" dirty="0">
              <a:solidFill>
                <a:srgbClr val="2F3839"/>
              </a:solidFill>
              <a:cs typeface="Arial" pitchFamily="34" charset="0"/>
            </a:endParaRPr>
          </a:p>
        </p:txBody>
      </p:sp>
      <p:sp>
        <p:nvSpPr>
          <p:cNvPr id="8" name="Rectangle 7"/>
          <p:cNvSpPr>
            <a:spLocks noChangeArrowheads="1"/>
          </p:cNvSpPr>
          <p:nvPr/>
        </p:nvSpPr>
        <p:spPr bwMode="auto">
          <a:xfrm>
            <a:off x="2209700" y="6146181"/>
            <a:ext cx="997069" cy="230832"/>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dirty="0" smtClean="0">
                <a:solidFill>
                  <a:srgbClr val="2F3839"/>
                </a:solidFill>
                <a:cs typeface="Arial" pitchFamily="34" charset="0"/>
              </a:rPr>
              <a:t>Small/Local</a:t>
            </a:r>
            <a:endParaRPr lang="en-US" sz="1500" b="0" i="0" dirty="0">
              <a:solidFill>
                <a:srgbClr val="2F3839"/>
              </a:solidFill>
              <a:cs typeface="Arial" pitchFamily="34" charset="0"/>
            </a:endParaRPr>
          </a:p>
        </p:txBody>
      </p:sp>
      <p:sp>
        <p:nvSpPr>
          <p:cNvPr id="9" name="Rectangle 8"/>
          <p:cNvSpPr>
            <a:spLocks noChangeArrowheads="1"/>
          </p:cNvSpPr>
          <p:nvPr/>
        </p:nvSpPr>
        <p:spPr bwMode="auto">
          <a:xfrm>
            <a:off x="6184578" y="6146181"/>
            <a:ext cx="1458734" cy="230832"/>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i="0" dirty="0" smtClean="0">
                <a:solidFill>
                  <a:srgbClr val="2F3839"/>
                </a:solidFill>
                <a:cs typeface="Arial" pitchFamily="34" charset="0"/>
              </a:rPr>
              <a:t>Large/Leveraged</a:t>
            </a:r>
            <a:endParaRPr lang="en-US" sz="1500" b="0" i="0" dirty="0">
              <a:solidFill>
                <a:srgbClr val="2F3839"/>
              </a:solidFill>
              <a:cs typeface="Arial" pitchFamily="34" charset="0"/>
            </a:endParaRPr>
          </a:p>
        </p:txBody>
      </p:sp>
      <p:sp>
        <p:nvSpPr>
          <p:cNvPr id="10" name="Rectangle 9"/>
          <p:cNvSpPr>
            <a:spLocks noChangeArrowheads="1"/>
          </p:cNvSpPr>
          <p:nvPr/>
        </p:nvSpPr>
        <p:spPr bwMode="auto">
          <a:xfrm>
            <a:off x="2540081" y="6318525"/>
            <a:ext cx="4883005" cy="323165"/>
          </a:xfrm>
          <a:prstGeom prst="rect">
            <a:avLst/>
          </a:prstGeom>
          <a:noFill/>
          <a:ln w="9525">
            <a:noFill/>
            <a:miter lim="800000"/>
            <a:headEnd/>
            <a:tailEnd/>
          </a:ln>
        </p:spPr>
        <p:txBody>
          <a:bodyPr wrap="squar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2100" b="0" dirty="0" smtClean="0">
                <a:solidFill>
                  <a:srgbClr val="2F3839"/>
                </a:solidFill>
                <a:cs typeface="Arial" pitchFamily="34" charset="0"/>
              </a:rPr>
              <a:t>Size and Scope of Opportunity</a:t>
            </a:r>
            <a:endParaRPr lang="en-US" sz="2100" b="0" i="0" dirty="0">
              <a:solidFill>
                <a:srgbClr val="2F3839"/>
              </a:solidFill>
              <a:cs typeface="Arial" pitchFamily="34" charset="0"/>
            </a:endParaRPr>
          </a:p>
        </p:txBody>
      </p:sp>
      <p:sp>
        <p:nvSpPr>
          <p:cNvPr id="11" name="Line 9"/>
          <p:cNvSpPr>
            <a:spLocks noChangeShapeType="1"/>
          </p:cNvSpPr>
          <p:nvPr/>
        </p:nvSpPr>
        <p:spPr bwMode="auto">
          <a:xfrm>
            <a:off x="2155725" y="1717056"/>
            <a:ext cx="0" cy="4884738"/>
          </a:xfrm>
          <a:prstGeom prst="line">
            <a:avLst/>
          </a:prstGeom>
          <a:noFill/>
          <a:ln w="9525" cap="rnd">
            <a:solidFill>
              <a:schemeClr val="tx1"/>
            </a:solidFill>
            <a:prstDash val="sysDot"/>
            <a:round/>
            <a:headEn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12" name="Line 11"/>
          <p:cNvSpPr>
            <a:spLocks noChangeShapeType="1"/>
          </p:cNvSpPr>
          <p:nvPr/>
        </p:nvSpPr>
        <p:spPr bwMode="auto">
          <a:xfrm>
            <a:off x="1591257" y="6082681"/>
            <a:ext cx="5959475" cy="3175"/>
          </a:xfrm>
          <a:prstGeom prst="line">
            <a:avLst/>
          </a:prstGeom>
          <a:noFill/>
          <a:ln w="9525" cap="rnd">
            <a:solidFill>
              <a:srgbClr val="000000"/>
            </a:solidFill>
            <a:prstDash val="sysDot"/>
            <a:round/>
            <a:headEnd/>
            <a:tailEnd/>
          </a:ln>
        </p:spPr>
        <p:txBody>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13" name="Line 13"/>
          <p:cNvSpPr>
            <a:spLocks noChangeShapeType="1"/>
          </p:cNvSpPr>
          <p:nvPr/>
        </p:nvSpPr>
        <p:spPr bwMode="auto">
          <a:xfrm flipH="1">
            <a:off x="2155725" y="1699525"/>
            <a:ext cx="0" cy="4484687"/>
          </a:xfrm>
          <a:prstGeom prst="line">
            <a:avLst/>
          </a:prstGeom>
          <a:noFill/>
          <a:ln w="28575">
            <a:solidFill>
              <a:srgbClr val="435052"/>
            </a:solidFill>
            <a:round/>
            <a:headEnd type="triangle" w="med" len="med"/>
            <a:tailEn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14" name="Line 14"/>
          <p:cNvSpPr>
            <a:spLocks noChangeShapeType="1"/>
          </p:cNvSpPr>
          <p:nvPr/>
        </p:nvSpPr>
        <p:spPr bwMode="auto">
          <a:xfrm>
            <a:off x="2155725" y="6082681"/>
            <a:ext cx="5453063" cy="3175"/>
          </a:xfrm>
          <a:prstGeom prst="line">
            <a:avLst/>
          </a:prstGeom>
          <a:noFill/>
          <a:ln w="34925">
            <a:solidFill>
              <a:srgbClr val="435052"/>
            </a:solidFill>
            <a:round/>
            <a:headEnd/>
            <a:tailEnd type="triangle" w="med" len="med"/>
          </a:ln>
        </p:spPr>
        <p:txBody>
          <a:bodyPr wrap="none" anchor="ct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endParaRPr lang="en-US"/>
          </a:p>
        </p:txBody>
      </p:sp>
      <p:sp>
        <p:nvSpPr>
          <p:cNvPr id="15" name="Text Box 15"/>
          <p:cNvSpPr txBox="1">
            <a:spLocks noChangeArrowheads="1"/>
          </p:cNvSpPr>
          <p:nvPr/>
        </p:nvSpPr>
        <p:spPr bwMode="auto">
          <a:xfrm>
            <a:off x="2175229" y="2089716"/>
            <a:ext cx="2641148" cy="935431"/>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2000" b="1" i="0" dirty="0" smtClean="0">
                <a:latin typeface="Charcoal" charset="0"/>
                <a:cs typeface="Arial" charset="0"/>
              </a:rPr>
              <a:t>“Dumb Ideas”</a:t>
            </a:r>
          </a:p>
          <a:p>
            <a:pPr algn="ctr" defTabSz="1338263" eaLnBrk="0" hangingPunct="0">
              <a:lnSpc>
                <a:spcPct val="100000"/>
              </a:lnSpc>
              <a:defRPr/>
            </a:pPr>
            <a:r>
              <a:rPr lang="en-US" sz="1600" b="1" i="0" dirty="0" smtClean="0">
                <a:latin typeface="Charcoal" charset="0"/>
                <a:cs typeface="Arial" charset="0"/>
              </a:rPr>
              <a:t>(Mandatory Projects)</a:t>
            </a:r>
          </a:p>
          <a:p>
            <a:pPr algn="ctr" defTabSz="1338263" eaLnBrk="0" hangingPunct="0">
              <a:lnSpc>
                <a:spcPct val="100000"/>
              </a:lnSpc>
              <a:defRPr/>
            </a:pPr>
            <a:endParaRPr lang="en-US" sz="1600" b="0" dirty="0" smtClean="0">
              <a:cs typeface="Arial" charset="0"/>
            </a:endParaRPr>
          </a:p>
        </p:txBody>
      </p:sp>
      <p:sp>
        <p:nvSpPr>
          <p:cNvPr id="16" name="Text Box 16"/>
          <p:cNvSpPr txBox="1">
            <a:spLocks noChangeArrowheads="1"/>
          </p:cNvSpPr>
          <p:nvPr/>
        </p:nvSpPr>
        <p:spPr bwMode="auto">
          <a:xfrm>
            <a:off x="1977045" y="5098352"/>
            <a:ext cx="3245576" cy="1058541"/>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2000" b="1" i="0" dirty="0" smtClean="0">
                <a:latin typeface="Charcoal" charset="0"/>
                <a:cs typeface="Arial" charset="0"/>
              </a:rPr>
              <a:t>Lifestyle Businesses</a:t>
            </a:r>
          </a:p>
          <a:p>
            <a:pPr algn="ctr" defTabSz="1338263" eaLnBrk="0" hangingPunct="0">
              <a:lnSpc>
                <a:spcPct val="100000"/>
              </a:lnSpc>
              <a:defRPr/>
            </a:pPr>
            <a:r>
              <a:rPr lang="en-US" sz="2000" i="0" dirty="0" smtClean="0">
                <a:cs typeface="Arial" charset="0"/>
              </a:rPr>
              <a:t>Necessity-Driven</a:t>
            </a:r>
          </a:p>
          <a:p>
            <a:pPr algn="ctr" defTabSz="1338263" eaLnBrk="0" hangingPunct="0">
              <a:lnSpc>
                <a:spcPct val="100000"/>
              </a:lnSpc>
              <a:defRPr/>
            </a:pPr>
            <a:r>
              <a:rPr lang="en-US" sz="2000" b="1" i="0" dirty="0" smtClean="0">
                <a:latin typeface="Charcoal" charset="0"/>
                <a:cs typeface="Arial" charset="0"/>
              </a:rPr>
              <a:t>Minimal Viable Product</a:t>
            </a:r>
          </a:p>
        </p:txBody>
      </p:sp>
      <p:sp>
        <p:nvSpPr>
          <p:cNvPr id="17" name="Text Box 17"/>
          <p:cNvSpPr txBox="1">
            <a:spLocks noChangeArrowheads="1"/>
          </p:cNvSpPr>
          <p:nvPr/>
        </p:nvSpPr>
        <p:spPr bwMode="auto">
          <a:xfrm>
            <a:off x="4883227" y="5519866"/>
            <a:ext cx="4073497" cy="566099"/>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2000" b="1" i="0" dirty="0" smtClean="0">
                <a:cs typeface="Arial" charset="0"/>
              </a:rPr>
              <a:t>High Growth Businesses</a:t>
            </a:r>
            <a:endParaRPr lang="en-US" sz="2000" i="0" dirty="0">
              <a:cs typeface="Arial" charset="0"/>
            </a:endParaRPr>
          </a:p>
          <a:p>
            <a:pPr algn="ctr" defTabSz="1338263" eaLnBrk="0" hangingPunct="0">
              <a:lnSpc>
                <a:spcPct val="100000"/>
              </a:lnSpc>
              <a:defRPr/>
            </a:pPr>
            <a:endParaRPr lang="en-US" sz="800" b="0" i="1" dirty="0" smtClean="0">
              <a:cs typeface="Arial" charset="0"/>
            </a:endParaRPr>
          </a:p>
        </p:txBody>
      </p:sp>
      <p:sp>
        <p:nvSpPr>
          <p:cNvPr id="18" name="Text Box 18"/>
          <p:cNvSpPr txBox="1">
            <a:spLocks noChangeArrowheads="1"/>
          </p:cNvSpPr>
          <p:nvPr/>
        </p:nvSpPr>
        <p:spPr bwMode="auto">
          <a:xfrm>
            <a:off x="4926848" y="2162930"/>
            <a:ext cx="3642341" cy="689209"/>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2000" b="1" i="0" dirty="0" smtClean="0">
                <a:latin typeface="Charcoal" charset="0"/>
                <a:cs typeface="Arial" charset="0"/>
              </a:rPr>
              <a:t>Breakthrough Discoveries</a:t>
            </a:r>
          </a:p>
          <a:p>
            <a:pPr algn="ctr" defTabSz="1338263" eaLnBrk="0" hangingPunct="0">
              <a:lnSpc>
                <a:spcPct val="100000"/>
              </a:lnSpc>
              <a:defRPr/>
            </a:pPr>
            <a:endParaRPr lang="en-US" sz="1600" b="0" i="1" dirty="0" smtClean="0">
              <a:latin typeface="Charcoal" charset="0"/>
              <a:cs typeface="Arial" charset="0"/>
            </a:endParaRPr>
          </a:p>
        </p:txBody>
      </p:sp>
      <p:sp>
        <p:nvSpPr>
          <p:cNvPr id="19" name="Text Box 17"/>
          <p:cNvSpPr txBox="1">
            <a:spLocks noChangeArrowheads="1"/>
          </p:cNvSpPr>
          <p:nvPr/>
        </p:nvSpPr>
        <p:spPr bwMode="auto">
          <a:xfrm>
            <a:off x="6408189" y="3263455"/>
            <a:ext cx="2957279" cy="873875"/>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600" b="1" i="0" dirty="0" smtClean="0">
                <a:cs typeface="Arial" charset="0"/>
              </a:rPr>
              <a:t>Discovery-Driven </a:t>
            </a:r>
          </a:p>
          <a:p>
            <a:pPr algn="ctr" defTabSz="1338263" eaLnBrk="0" hangingPunct="0">
              <a:lnSpc>
                <a:spcPct val="100000"/>
              </a:lnSpc>
              <a:defRPr/>
            </a:pPr>
            <a:r>
              <a:rPr lang="en-US" sz="1600" b="1" i="0" dirty="0" smtClean="0">
                <a:cs typeface="Arial" charset="0"/>
              </a:rPr>
              <a:t>Emerging Opportunities</a:t>
            </a:r>
            <a:endParaRPr lang="en-US" sz="1800" i="0" dirty="0">
              <a:latin typeface="Charcoal" charset="0"/>
              <a:cs typeface="Arial" charset="0"/>
            </a:endParaRPr>
          </a:p>
          <a:p>
            <a:pPr algn="ctr" defTabSz="1338263" eaLnBrk="0" hangingPunct="0">
              <a:lnSpc>
                <a:spcPct val="100000"/>
              </a:lnSpc>
              <a:defRPr/>
            </a:pPr>
            <a:r>
              <a:rPr lang="en-US" sz="1600" b="0" i="1" dirty="0" smtClean="0">
                <a:latin typeface="Charcoal" charset="0"/>
                <a:cs typeface="Arial" charset="0"/>
              </a:rPr>
              <a:t>Transition Risk</a:t>
            </a:r>
            <a:endParaRPr lang="en-US" sz="1600" b="0" i="1" dirty="0">
              <a:latin typeface="Charcoal" charset="0"/>
              <a:cs typeface="Arial" charset="0"/>
            </a:endParaRPr>
          </a:p>
        </p:txBody>
      </p:sp>
      <p:sp>
        <p:nvSpPr>
          <p:cNvPr id="20" name="Text Box 17"/>
          <p:cNvSpPr txBox="1">
            <a:spLocks noChangeArrowheads="1"/>
          </p:cNvSpPr>
          <p:nvPr/>
        </p:nvSpPr>
        <p:spPr bwMode="auto">
          <a:xfrm>
            <a:off x="3134791" y="3860697"/>
            <a:ext cx="3556000" cy="873875"/>
          </a:xfrm>
          <a:prstGeom prst="rect">
            <a:avLst/>
          </a:prstGeom>
          <a:noFill/>
          <a:ln w="9525">
            <a:noFill/>
            <a:miter lim="800000"/>
            <a:headEnd/>
            <a:tailEnd/>
          </a:ln>
          <a:effectLst/>
        </p:spPr>
        <p:txBody>
          <a:bodyPr wrap="square" lIns="133905" tIns="66952" rIns="133905" bIns="66952">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defRPr/>
            </a:pPr>
            <a:r>
              <a:rPr lang="en-US" sz="1600" b="1" i="0" dirty="0" smtClean="0">
                <a:cs typeface="Arial" charset="0"/>
              </a:rPr>
              <a:t>Market-Driven </a:t>
            </a:r>
          </a:p>
          <a:p>
            <a:pPr algn="ctr" defTabSz="1338263" eaLnBrk="0" hangingPunct="0">
              <a:lnSpc>
                <a:spcPct val="100000"/>
              </a:lnSpc>
              <a:defRPr/>
            </a:pPr>
            <a:r>
              <a:rPr lang="en-US" sz="1600" b="1" i="0" dirty="0" smtClean="0">
                <a:cs typeface="Arial" charset="0"/>
              </a:rPr>
              <a:t>Emerging Opportunities</a:t>
            </a:r>
            <a:endParaRPr lang="en-US" sz="1600" b="1" i="0" dirty="0" smtClean="0">
              <a:latin typeface="Charcoal" charset="0"/>
              <a:cs typeface="Arial" charset="0"/>
            </a:endParaRPr>
          </a:p>
          <a:p>
            <a:pPr algn="ctr" defTabSz="1338263" eaLnBrk="0" hangingPunct="0">
              <a:lnSpc>
                <a:spcPct val="100000"/>
              </a:lnSpc>
              <a:defRPr/>
            </a:pPr>
            <a:r>
              <a:rPr lang="en-US" sz="1600" b="0" i="1" dirty="0" smtClean="0">
                <a:latin typeface="Charcoal" charset="0"/>
                <a:cs typeface="Arial" charset="0"/>
              </a:rPr>
              <a:t>Transition </a:t>
            </a:r>
            <a:r>
              <a:rPr lang="en-US" sz="1600" b="0" dirty="0" smtClean="0">
                <a:latin typeface="Charcoal" charset="0"/>
                <a:cs typeface="Arial" charset="0"/>
              </a:rPr>
              <a:t>Risk</a:t>
            </a:r>
            <a:endParaRPr lang="en-US" sz="1600" b="0" dirty="0">
              <a:latin typeface="Charcoal" charset="0"/>
              <a:cs typeface="Arial" charset="0"/>
            </a:endParaRPr>
          </a:p>
        </p:txBody>
      </p:sp>
      <p:sp>
        <p:nvSpPr>
          <p:cNvPr id="21" name="Down Arrow 20"/>
          <p:cNvSpPr/>
          <p:nvPr/>
        </p:nvSpPr>
        <p:spPr bwMode="auto">
          <a:xfrm>
            <a:off x="6279151" y="3217048"/>
            <a:ext cx="422031" cy="1828800"/>
          </a:xfrm>
          <a:prstGeom prst="downArrow">
            <a:avLst/>
          </a:prstGeom>
          <a:solidFill>
            <a:srgbClr val="CCD5D6"/>
          </a:solidFill>
          <a:ln w="9525" cap="flat" cmpd="sng" algn="ctr">
            <a:solidFill>
              <a:schemeClr val="tx1">
                <a:lumMod val="85000"/>
                <a:lumOff val="1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marL="0" marR="0" indent="0" algn="l" defTabSz="914400" rtl="0" eaLnBrk="1" fontAlgn="base" latinLnBrk="0" hangingPunct="1">
              <a:lnSpc>
                <a:spcPct val="125000"/>
              </a:lnSpc>
              <a:spcBef>
                <a:spcPct val="0"/>
              </a:spcBef>
              <a:spcAft>
                <a:spcPct val="0"/>
              </a:spcAft>
              <a:buClrTx/>
              <a:buSzTx/>
              <a:buFontTx/>
              <a:buNone/>
              <a:tabLst/>
            </a:pPr>
            <a:endParaRPr kumimoji="0" lang="en-US" sz="1000" b="1" i="1" u="none" strike="noStrike" cap="none" normalizeH="0" baseline="0" smtClean="0">
              <a:ln>
                <a:noFill/>
              </a:ln>
              <a:solidFill>
                <a:schemeClr val="tx1"/>
              </a:solidFill>
              <a:effectLst/>
              <a:latin typeface="Charcoal" charset="0"/>
            </a:endParaRPr>
          </a:p>
        </p:txBody>
      </p:sp>
      <p:sp>
        <p:nvSpPr>
          <p:cNvPr id="22" name="Down Arrow 21"/>
          <p:cNvSpPr/>
          <p:nvPr/>
        </p:nvSpPr>
        <p:spPr bwMode="auto">
          <a:xfrm rot="16200000">
            <a:off x="4754809" y="3871379"/>
            <a:ext cx="422031" cy="1828800"/>
          </a:xfrm>
          <a:prstGeom prst="downArrow">
            <a:avLst/>
          </a:prstGeom>
          <a:solidFill>
            <a:srgbClr val="CCD5D6"/>
          </a:solidFill>
          <a:ln w="9525" cap="flat" cmpd="sng" algn="ctr">
            <a:solidFill>
              <a:schemeClr val="tx1">
                <a:lumMod val="85000"/>
                <a:lumOff val="1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marL="0" marR="0" indent="0" algn="l" defTabSz="914400" rtl="0" eaLnBrk="1" fontAlgn="base" latinLnBrk="0" hangingPunct="1">
              <a:lnSpc>
                <a:spcPct val="125000"/>
              </a:lnSpc>
              <a:spcBef>
                <a:spcPct val="0"/>
              </a:spcBef>
              <a:spcAft>
                <a:spcPct val="0"/>
              </a:spcAft>
              <a:buClrTx/>
              <a:buSzTx/>
              <a:buFontTx/>
              <a:buNone/>
              <a:tabLst/>
            </a:pPr>
            <a:endParaRPr kumimoji="0" lang="en-US" sz="1000" b="1" i="1" u="none" strike="noStrike" cap="none" normalizeH="0" baseline="0" smtClean="0">
              <a:ln>
                <a:noFill/>
              </a:ln>
              <a:solidFill>
                <a:schemeClr val="tx1"/>
              </a:solidFill>
              <a:effectLst/>
              <a:latin typeface="Charcoal" charset="0"/>
            </a:endParaRPr>
          </a:p>
        </p:txBody>
      </p:sp>
      <p:sp>
        <p:nvSpPr>
          <p:cNvPr id="23" name="Rectangle 22"/>
          <p:cNvSpPr>
            <a:spLocks noChangeArrowheads="1"/>
          </p:cNvSpPr>
          <p:nvPr/>
        </p:nvSpPr>
        <p:spPr bwMode="auto">
          <a:xfrm>
            <a:off x="668658" y="1847599"/>
            <a:ext cx="1400961" cy="461665"/>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dirty="0" smtClean="0">
                <a:solidFill>
                  <a:srgbClr val="2F3839"/>
                </a:solidFill>
                <a:cs typeface="Arial" pitchFamily="34" charset="0"/>
              </a:rPr>
              <a:t>Large /</a:t>
            </a:r>
          </a:p>
          <a:p>
            <a:pPr algn="ctr" defTabSz="1338263" eaLnBrk="0" hangingPunct="0">
              <a:lnSpc>
                <a:spcPct val="100000"/>
              </a:lnSpc>
            </a:pPr>
            <a:r>
              <a:rPr lang="en-US" sz="1500" b="0" dirty="0" smtClean="0">
                <a:solidFill>
                  <a:srgbClr val="2F3839"/>
                </a:solidFill>
                <a:cs typeface="Arial" pitchFamily="34" charset="0"/>
              </a:rPr>
              <a:t>Long Timeframe</a:t>
            </a:r>
            <a:endParaRPr lang="en-US" sz="1500" b="0" i="0" dirty="0">
              <a:solidFill>
                <a:srgbClr val="2F3839"/>
              </a:solidFill>
              <a:cs typeface="Arial" pitchFamily="34" charset="0"/>
            </a:endParaRPr>
          </a:p>
        </p:txBody>
      </p:sp>
      <p:sp>
        <p:nvSpPr>
          <p:cNvPr id="24" name="Rectangle 23"/>
          <p:cNvSpPr>
            <a:spLocks noChangeArrowheads="1"/>
          </p:cNvSpPr>
          <p:nvPr/>
        </p:nvSpPr>
        <p:spPr bwMode="auto">
          <a:xfrm>
            <a:off x="584486" y="5522884"/>
            <a:ext cx="1484317" cy="461665"/>
          </a:xfrm>
          <a:prstGeom prst="rect">
            <a:avLst/>
          </a:prstGeom>
          <a:noFill/>
          <a:ln w="9525">
            <a:noFill/>
            <a:miter lim="800000"/>
            <a:headEnd/>
            <a:tailEnd/>
          </a:ln>
        </p:spPr>
        <p:txBody>
          <a:bodyPr wrap="none" lIns="0" tIns="0" rIns="0" bIns="0">
            <a:spAutoFit/>
          </a:bodyPr>
          <a:lstStyle>
            <a:defPPr>
              <a:defRPr lang="en-US"/>
            </a:defPPr>
            <a:lvl1pPr algn="l" rtl="0" fontAlgn="base">
              <a:lnSpc>
                <a:spcPct val="125000"/>
              </a:lnSpc>
              <a:spcBef>
                <a:spcPct val="0"/>
              </a:spcBef>
              <a:spcAft>
                <a:spcPct val="0"/>
              </a:spcAft>
              <a:defRPr sz="1000" b="1" i="1" kern="1200">
                <a:solidFill>
                  <a:schemeClr val="tx1"/>
                </a:solidFill>
                <a:latin typeface="Charcoal" charset="0"/>
                <a:ea typeface="+mn-ea"/>
                <a:cs typeface="+mn-cs"/>
              </a:defRPr>
            </a:lvl1pPr>
            <a:lvl2pPr marL="457200" algn="l" rtl="0" fontAlgn="base">
              <a:lnSpc>
                <a:spcPct val="125000"/>
              </a:lnSpc>
              <a:spcBef>
                <a:spcPct val="0"/>
              </a:spcBef>
              <a:spcAft>
                <a:spcPct val="0"/>
              </a:spcAft>
              <a:defRPr sz="1000" b="1" i="1" kern="1200">
                <a:solidFill>
                  <a:schemeClr val="tx1"/>
                </a:solidFill>
                <a:latin typeface="Charcoal" charset="0"/>
                <a:ea typeface="+mn-ea"/>
                <a:cs typeface="+mn-cs"/>
              </a:defRPr>
            </a:lvl2pPr>
            <a:lvl3pPr marL="914400" algn="l" rtl="0" fontAlgn="base">
              <a:lnSpc>
                <a:spcPct val="125000"/>
              </a:lnSpc>
              <a:spcBef>
                <a:spcPct val="0"/>
              </a:spcBef>
              <a:spcAft>
                <a:spcPct val="0"/>
              </a:spcAft>
              <a:defRPr sz="1000" b="1" i="1" kern="1200">
                <a:solidFill>
                  <a:schemeClr val="tx1"/>
                </a:solidFill>
                <a:latin typeface="Charcoal" charset="0"/>
                <a:ea typeface="+mn-ea"/>
                <a:cs typeface="+mn-cs"/>
              </a:defRPr>
            </a:lvl3pPr>
            <a:lvl4pPr marL="1371600" algn="l" rtl="0" fontAlgn="base">
              <a:lnSpc>
                <a:spcPct val="125000"/>
              </a:lnSpc>
              <a:spcBef>
                <a:spcPct val="0"/>
              </a:spcBef>
              <a:spcAft>
                <a:spcPct val="0"/>
              </a:spcAft>
              <a:defRPr sz="1000" b="1" i="1" kern="1200">
                <a:solidFill>
                  <a:schemeClr val="tx1"/>
                </a:solidFill>
                <a:latin typeface="Charcoal" charset="0"/>
                <a:ea typeface="+mn-ea"/>
                <a:cs typeface="+mn-cs"/>
              </a:defRPr>
            </a:lvl4pPr>
            <a:lvl5pPr marL="1828800" algn="l" rtl="0" fontAlgn="base">
              <a:lnSpc>
                <a:spcPct val="125000"/>
              </a:lnSpc>
              <a:spcBef>
                <a:spcPct val="0"/>
              </a:spcBef>
              <a:spcAft>
                <a:spcPct val="0"/>
              </a:spcAft>
              <a:defRPr sz="1000" b="1" i="1" kern="1200">
                <a:solidFill>
                  <a:schemeClr val="tx1"/>
                </a:solidFill>
                <a:latin typeface="Charcoal" charset="0"/>
                <a:ea typeface="+mn-ea"/>
                <a:cs typeface="+mn-cs"/>
              </a:defRPr>
            </a:lvl5pPr>
            <a:lvl6pPr marL="2286000" algn="l" defTabSz="914400" rtl="0" eaLnBrk="1" latinLnBrk="0" hangingPunct="1">
              <a:defRPr sz="1000" b="1" i="1" kern="1200">
                <a:solidFill>
                  <a:schemeClr val="tx1"/>
                </a:solidFill>
                <a:latin typeface="Charcoal" charset="0"/>
                <a:ea typeface="+mn-ea"/>
                <a:cs typeface="+mn-cs"/>
              </a:defRPr>
            </a:lvl6pPr>
            <a:lvl7pPr marL="2743200" algn="l" defTabSz="914400" rtl="0" eaLnBrk="1" latinLnBrk="0" hangingPunct="1">
              <a:defRPr sz="1000" b="1" i="1" kern="1200">
                <a:solidFill>
                  <a:schemeClr val="tx1"/>
                </a:solidFill>
                <a:latin typeface="Charcoal" charset="0"/>
                <a:ea typeface="+mn-ea"/>
                <a:cs typeface="+mn-cs"/>
              </a:defRPr>
            </a:lvl7pPr>
            <a:lvl8pPr marL="3200400" algn="l" defTabSz="914400" rtl="0" eaLnBrk="1" latinLnBrk="0" hangingPunct="1">
              <a:defRPr sz="1000" b="1" i="1" kern="1200">
                <a:solidFill>
                  <a:schemeClr val="tx1"/>
                </a:solidFill>
                <a:latin typeface="Charcoal" charset="0"/>
                <a:ea typeface="+mn-ea"/>
                <a:cs typeface="+mn-cs"/>
              </a:defRPr>
            </a:lvl8pPr>
            <a:lvl9pPr marL="3657600" algn="l" defTabSz="914400" rtl="0" eaLnBrk="1" latinLnBrk="0" hangingPunct="1">
              <a:defRPr sz="1000" b="1" i="1" kern="1200">
                <a:solidFill>
                  <a:schemeClr val="tx1"/>
                </a:solidFill>
                <a:latin typeface="Charcoal" charset="0"/>
                <a:ea typeface="+mn-ea"/>
                <a:cs typeface="+mn-cs"/>
              </a:defRPr>
            </a:lvl9pPr>
          </a:lstStyle>
          <a:p>
            <a:pPr algn="ctr" defTabSz="1338263" eaLnBrk="0" hangingPunct="0">
              <a:lnSpc>
                <a:spcPct val="100000"/>
              </a:lnSpc>
            </a:pPr>
            <a:r>
              <a:rPr lang="en-US" sz="1500" b="0" dirty="0" smtClean="0">
                <a:solidFill>
                  <a:srgbClr val="2F3839"/>
                </a:solidFill>
                <a:cs typeface="Arial" pitchFamily="34" charset="0"/>
              </a:rPr>
              <a:t>Low/ </a:t>
            </a:r>
          </a:p>
          <a:p>
            <a:pPr algn="ctr" defTabSz="1338263" eaLnBrk="0" hangingPunct="0">
              <a:lnSpc>
                <a:spcPct val="100000"/>
              </a:lnSpc>
            </a:pPr>
            <a:r>
              <a:rPr lang="en-US" sz="1500" b="0" dirty="0" smtClean="0">
                <a:solidFill>
                  <a:srgbClr val="2F3839"/>
                </a:solidFill>
                <a:cs typeface="Arial" pitchFamily="34" charset="0"/>
              </a:rPr>
              <a:t>Short/ Timeframe</a:t>
            </a:r>
            <a:endParaRPr lang="en-US" sz="1500" b="0" i="0" dirty="0">
              <a:solidFill>
                <a:srgbClr val="2F3839"/>
              </a:solidFill>
              <a:cs typeface="Arial" pitchFamily="34" charset="0"/>
            </a:endParaRPr>
          </a:p>
        </p:txBody>
      </p:sp>
      <p:sp>
        <p:nvSpPr>
          <p:cNvPr id="25" name="Text Box 74"/>
          <p:cNvSpPr txBox="1">
            <a:spLocks noChangeArrowheads="1"/>
          </p:cNvSpPr>
          <p:nvPr/>
        </p:nvSpPr>
        <p:spPr bwMode="auto">
          <a:xfrm>
            <a:off x="27852" y="6591173"/>
            <a:ext cx="9116148" cy="307777"/>
          </a:xfrm>
          <a:prstGeom prst="rect">
            <a:avLst/>
          </a:prstGeom>
          <a:noFill/>
          <a:ln w="9525" algn="ctr">
            <a:noFill/>
            <a:miter lim="800000"/>
            <a:headEnd/>
            <a:tailEnd/>
          </a:ln>
        </p:spPr>
        <p:txBody>
          <a:bodyPr wrap="square">
            <a:spAutoFit/>
          </a:bodyPr>
          <a:lstStyle/>
          <a:p>
            <a:pPr indent="1588">
              <a:lnSpc>
                <a:spcPct val="120000"/>
              </a:lnSpc>
              <a:spcBef>
                <a:spcPct val="40000"/>
              </a:spcBef>
              <a:buFont typeface="Wingdings" pitchFamily="2" charset="2"/>
              <a:buNone/>
            </a:pPr>
            <a:r>
              <a:rPr lang="en-US" sz="1200" dirty="0" smtClean="0"/>
              <a:t>Source: </a:t>
            </a:r>
            <a:r>
              <a:rPr lang="en-US" sz="1200" b="0" i="0" dirty="0" smtClean="0"/>
              <a:t>Applegate</a:t>
            </a:r>
            <a:r>
              <a:rPr lang="en-US" sz="1200" b="0" i="0" dirty="0"/>
              <a:t>, L., </a:t>
            </a:r>
            <a:r>
              <a:rPr lang="en-US" sz="1200" b="0" dirty="0" smtClean="0"/>
              <a:t>“Becoming an Entrepreneurial Leader,” </a:t>
            </a:r>
            <a:r>
              <a:rPr lang="en-US" sz="1200" i="1" dirty="0" smtClean="0"/>
              <a:t> Core Readings in Entrepreneurship</a:t>
            </a:r>
            <a:r>
              <a:rPr lang="en-US" sz="1200" b="0" i="1" dirty="0" smtClean="0"/>
              <a:t> </a:t>
            </a:r>
            <a:r>
              <a:rPr lang="en-US" sz="1200" b="0" i="0" dirty="0" smtClean="0"/>
              <a:t>HBS Publishing #</a:t>
            </a:r>
            <a:r>
              <a:rPr lang="en-US" sz="1200" dirty="0" smtClean="0"/>
              <a:t>8051</a:t>
            </a:r>
            <a:r>
              <a:rPr lang="en-US" sz="1200" b="0" i="0" dirty="0" smtClean="0"/>
              <a:t>C</a:t>
            </a:r>
            <a:endParaRPr lang="en-US" sz="1200" b="0" i="0" dirty="0"/>
          </a:p>
        </p:txBody>
      </p:sp>
    </p:spTree>
    <p:extLst>
      <p:ext uri="{BB962C8B-B14F-4D97-AF65-F5344CB8AC3E}">
        <p14:creationId xmlns:p14="http://schemas.microsoft.com/office/powerpoint/2010/main" val="4837577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4">
      <a:dk1>
        <a:sysClr val="windowText" lastClr="000000"/>
      </a:dk1>
      <a:lt1>
        <a:sysClr val="window" lastClr="FFFFFF"/>
      </a:lt1>
      <a:dk2>
        <a:srgbClr val="90002A"/>
      </a:dk2>
      <a:lt2>
        <a:srgbClr val="80808F"/>
      </a:lt2>
      <a:accent1>
        <a:srgbClr val="D9D6D9"/>
      </a:accent1>
      <a:accent2>
        <a:srgbClr val="D59F0E"/>
      </a:accent2>
      <a:accent3>
        <a:srgbClr val="FDFEFF"/>
      </a:accent3>
      <a:accent4>
        <a:srgbClr val="000000"/>
      </a:accent4>
      <a:accent5>
        <a:srgbClr val="E9E8E9"/>
      </a:accent5>
      <a:accent6>
        <a:srgbClr val="C1900C"/>
      </a:accent6>
      <a:hlink>
        <a:srgbClr val="555353"/>
      </a:hlink>
      <a:folHlink>
        <a:srgbClr val="879AB5"/>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31978</TotalTime>
  <Words>2463</Words>
  <Application>Microsoft Macintosh PowerPoint</Application>
  <PresentationFormat>Presentación en pantalla (4:3)</PresentationFormat>
  <Paragraphs>417</Paragraphs>
  <Slides>24</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24</vt:i4>
      </vt:variant>
    </vt:vector>
  </HeadingPairs>
  <TitlesOfParts>
    <vt:vector size="26" baseType="lpstr">
      <vt:lpstr>Office Theme</vt:lpstr>
      <vt:lpstr>Document</vt:lpstr>
      <vt:lpstr>Presentación de PowerPoint</vt:lpstr>
      <vt:lpstr>Presentación de PowerPoint</vt:lpstr>
      <vt:lpstr>Presentación de PowerPoint</vt:lpstr>
      <vt:lpstr>The Entrepreneurial Innovation Process: It’s not just creativity or invention</vt:lpstr>
      <vt:lpstr>Linking the Entrepreneurial Process to Cash Flow</vt:lpstr>
      <vt:lpstr>Identify and Test Key Assumptions:  Experiment to Reduce Uncertainty and Risk</vt:lpstr>
      <vt:lpstr>Presentación de PowerPoint</vt:lpstr>
      <vt:lpstr>Different Risk, Leadership and Implementation</vt:lpstr>
      <vt:lpstr>Learn to Manage Transitions</vt:lpstr>
      <vt:lpstr>Sample Entrepreneurship Cases: Mexico </vt:lpstr>
      <vt:lpstr>Catalyzing High Impact Innovation</vt:lpstr>
      <vt:lpstr>Catalyzing High Impact Innovation in Mexico</vt:lpstr>
      <vt:lpstr>Role of High Impact Entrepreneurship</vt:lpstr>
      <vt:lpstr>Measuring Impact: Endeavor Scorecard</vt:lpstr>
      <vt:lpstr>Challenges in Catalyzing High Impact Innovation in Mexico</vt:lpstr>
      <vt:lpstr>Hypothesis-Driven Entrepreneurship Turning “Failure” to “Fast-Cycled Learning” </vt:lpstr>
      <vt:lpstr>Traditional Capital Lifecycle</vt:lpstr>
      <vt:lpstr>Presentación de PowerPoint</vt:lpstr>
      <vt:lpstr>Presentación de PowerPoint</vt:lpstr>
      <vt:lpstr>Designing Entrepreneurship Education University Programs</vt:lpstr>
      <vt:lpstr>Topics</vt:lpstr>
      <vt:lpstr>Topics</vt:lpstr>
      <vt:lpstr>Topics</vt:lpstr>
      <vt:lpstr>Topics</vt:lpstr>
    </vt:vector>
  </TitlesOfParts>
  <Company>HBS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Maren Swanson</dc:creator>
  <cp:lastModifiedBy>Fernanda Gutierrez Pita P</cp:lastModifiedBy>
  <cp:revision>870</cp:revision>
  <cp:lastPrinted>2012-04-19T13:22:46Z</cp:lastPrinted>
  <dcterms:created xsi:type="dcterms:W3CDTF">2009-10-16T13:08:00Z</dcterms:created>
  <dcterms:modified xsi:type="dcterms:W3CDTF">2015-01-20T19:40:40Z</dcterms:modified>
</cp:coreProperties>
</file>