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91" r:id="rId3"/>
  </p:sldMasterIdLst>
  <p:notesMasterIdLst>
    <p:notesMasterId r:id="rId42"/>
  </p:notesMasterIdLst>
  <p:handoutMasterIdLst>
    <p:handoutMasterId r:id="rId43"/>
  </p:handoutMasterIdLst>
  <p:sldIdLst>
    <p:sldId id="256" r:id="rId4"/>
    <p:sldId id="706" r:id="rId5"/>
    <p:sldId id="473" r:id="rId6"/>
    <p:sldId id="476" r:id="rId7"/>
    <p:sldId id="695" r:id="rId8"/>
    <p:sldId id="702" r:id="rId9"/>
    <p:sldId id="703" r:id="rId10"/>
    <p:sldId id="704" r:id="rId11"/>
    <p:sldId id="705" r:id="rId12"/>
    <p:sldId id="696" r:id="rId13"/>
    <p:sldId id="697" r:id="rId14"/>
    <p:sldId id="708" r:id="rId15"/>
    <p:sldId id="709" r:id="rId16"/>
    <p:sldId id="710" r:id="rId17"/>
    <p:sldId id="711" r:id="rId18"/>
    <p:sldId id="712" r:id="rId19"/>
    <p:sldId id="714" r:id="rId20"/>
    <p:sldId id="715" r:id="rId21"/>
    <p:sldId id="716" r:id="rId22"/>
    <p:sldId id="717" r:id="rId23"/>
    <p:sldId id="718" r:id="rId24"/>
    <p:sldId id="688" r:id="rId25"/>
    <p:sldId id="689" r:id="rId26"/>
    <p:sldId id="690" r:id="rId27"/>
    <p:sldId id="691" r:id="rId28"/>
    <p:sldId id="673" r:id="rId29"/>
    <p:sldId id="674" r:id="rId30"/>
    <p:sldId id="675" r:id="rId31"/>
    <p:sldId id="676" r:id="rId32"/>
    <p:sldId id="677" r:id="rId33"/>
    <p:sldId id="678" r:id="rId34"/>
    <p:sldId id="679" r:id="rId35"/>
    <p:sldId id="680" r:id="rId36"/>
    <p:sldId id="681" r:id="rId37"/>
    <p:sldId id="684" r:id="rId38"/>
    <p:sldId id="682" r:id="rId39"/>
    <p:sldId id="720" r:id="rId40"/>
    <p:sldId id="721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C1"/>
    <a:srgbClr val="F8FF70"/>
    <a:srgbClr val="F3EEBC"/>
    <a:srgbClr val="F1F3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798" autoAdjust="0"/>
  </p:normalViewPr>
  <p:slideViewPr>
    <p:cSldViewPr>
      <p:cViewPr>
        <p:scale>
          <a:sx n="100" d="100"/>
          <a:sy n="100" d="100"/>
        </p:scale>
        <p:origin x="-2696" y="-11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7" d="100"/>
        <a:sy n="137" d="100"/>
      </p:scale>
      <p:origin x="0" y="77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notesMaster" Target="notesMasters/notesMaster1.xml"/><Relationship Id="rId43" Type="http://schemas.openxmlformats.org/officeDocument/2006/relationships/handoutMaster" Target="handoutMasters/handoutMaster1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uis%20Miguel\Dropbox\CID\Mexico%20y%20Chiapas\Why%20Mexico%20doesn't%20grow\Penn%20World%20Tables%20Data_LMEB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uis%20Miguel\Dropbox\CID\Mexico%20y%20Chiapas\Why%20Mexico%20doesn't%20grow\Penn%20World%20Tables%20Data_LMEB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santos:Desktop:Penn%20World%20Tables%20Dat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uis%20Miguel\Dropbox\CID\Mexico%20y%20Chiapas\Why%20Mexico%20doesn't%20grow\Penn%20World%20Tables%20Data_LMEB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uis%20Miguel\Dropbox\CID\Mexico%20y%20Chiapas\Why%20Mexico%20doesn't%20grow\data%20from%20atla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Tasa de</a:t>
            </a:r>
            <a:r>
              <a:rPr lang="en-US" baseline="0"/>
              <a:t> Crecimiento Compuesta Anual</a:t>
            </a:r>
            <a:endParaRPr lang="en-US"/>
          </a:p>
          <a:p>
            <a:pPr>
              <a:defRPr/>
            </a:pPr>
            <a:r>
              <a:rPr lang="en-US"/>
              <a:t>2000-2012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wdi!$AA$26:$AA$27</c:f>
              <c:strCache>
                <c:ptCount val="1"/>
                <c:pt idx="0">
                  <c:v>CAGR 2000-2012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13"/>
            <c:invertIfNegative val="0"/>
            <c:bubble3D val="0"/>
          </c:dPt>
          <c:dPt>
            <c:idx val="1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7"/>
            <c:invertIfNegative val="0"/>
            <c:bubble3D val="0"/>
            <c:spPr>
              <a:solidFill>
                <a:schemeClr val="accent2"/>
              </a:solidFill>
            </c:spPr>
          </c:dPt>
          <c:cat>
            <c:strRef>
              <c:f>wdi!$A$28:$A$46</c:f>
              <c:strCache>
                <c:ptCount val="18"/>
                <c:pt idx="0">
                  <c:v>Panama</c:v>
                </c:pt>
                <c:pt idx="1">
                  <c:v>Peru</c:v>
                </c:pt>
                <c:pt idx="2">
                  <c:v>Argentina*</c:v>
                </c:pt>
                <c:pt idx="3">
                  <c:v>Uruguay</c:v>
                </c:pt>
                <c:pt idx="4">
                  <c:v>Chile</c:v>
                </c:pt>
                <c:pt idx="5">
                  <c:v>Colombia</c:v>
                </c:pt>
                <c:pt idx="6">
                  <c:v>Costa Rica</c:v>
                </c:pt>
                <c:pt idx="7">
                  <c:v>Ecuador</c:v>
                </c:pt>
                <c:pt idx="8">
                  <c:v>Bolivia</c:v>
                </c:pt>
                <c:pt idx="9">
                  <c:v>Brazil</c:v>
                </c:pt>
                <c:pt idx="10">
                  <c:v>Nicaragua</c:v>
                </c:pt>
                <c:pt idx="11">
                  <c:v>Honduras</c:v>
                </c:pt>
                <c:pt idx="12">
                  <c:v>Venezuela, RB</c:v>
                </c:pt>
                <c:pt idx="13">
                  <c:v>El Salvador</c:v>
                </c:pt>
                <c:pt idx="14">
                  <c:v>Paraguay</c:v>
                </c:pt>
                <c:pt idx="15">
                  <c:v>Guatemala</c:v>
                </c:pt>
                <c:pt idx="16">
                  <c:v>Mexico</c:v>
                </c:pt>
                <c:pt idx="17">
                  <c:v>Haiti</c:v>
                </c:pt>
              </c:strCache>
            </c:strRef>
          </c:cat>
          <c:val>
            <c:numRef>
              <c:f>wdi!$AA$28:$AA$46</c:f>
              <c:numCache>
                <c:formatCode>0.0%</c:formatCode>
                <c:ptCount val="18"/>
                <c:pt idx="0">
                  <c:v>0.0511577845489048</c:v>
                </c:pt>
                <c:pt idx="1">
                  <c:v>0.0457512905072091</c:v>
                </c:pt>
                <c:pt idx="2">
                  <c:v>0.0327369792680199</c:v>
                </c:pt>
                <c:pt idx="3">
                  <c:v>0.0312761445855092</c:v>
                </c:pt>
                <c:pt idx="4">
                  <c:v>0.0309699472501066</c:v>
                </c:pt>
                <c:pt idx="5">
                  <c:v>0.0275734263749747</c:v>
                </c:pt>
                <c:pt idx="6">
                  <c:v>0.0268661029037647</c:v>
                </c:pt>
                <c:pt idx="7">
                  <c:v>0.0262918258287008</c:v>
                </c:pt>
                <c:pt idx="8">
                  <c:v>0.0224285630223435</c:v>
                </c:pt>
                <c:pt idx="9">
                  <c:v>0.0219928539048915</c:v>
                </c:pt>
                <c:pt idx="10">
                  <c:v>0.0202517661821018</c:v>
                </c:pt>
                <c:pt idx="11">
                  <c:v>0.0201101584918848</c:v>
                </c:pt>
                <c:pt idx="12">
                  <c:v>0.0167102054938271</c:v>
                </c:pt>
                <c:pt idx="13">
                  <c:v>0.0144682489324091</c:v>
                </c:pt>
                <c:pt idx="14">
                  <c:v>0.0122224188607953</c:v>
                </c:pt>
                <c:pt idx="15">
                  <c:v>0.00852611850198004</c:v>
                </c:pt>
                <c:pt idx="16">
                  <c:v>0.00846327707246042</c:v>
                </c:pt>
                <c:pt idx="17">
                  <c:v>-0.00660866199477195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2126356808"/>
        <c:axId val="2119953528"/>
      </c:barChart>
      <c:catAx>
        <c:axId val="-2126356808"/>
        <c:scaling>
          <c:orientation val="maxMin"/>
        </c:scaling>
        <c:delete val="0"/>
        <c:axPos val="l"/>
        <c:majorTickMark val="out"/>
        <c:minorTickMark val="none"/>
        <c:tickLblPos val="nextTo"/>
        <c:crossAx val="2119953528"/>
        <c:crosses val="autoZero"/>
        <c:auto val="1"/>
        <c:lblAlgn val="ctr"/>
        <c:lblOffset val="100"/>
        <c:noMultiLvlLbl val="0"/>
      </c:catAx>
      <c:valAx>
        <c:axId val="2119953528"/>
        <c:scaling>
          <c:orientation val="minMax"/>
        </c:scaling>
        <c:delete val="0"/>
        <c:axPos val="t"/>
        <c:majorGridlines/>
        <c:numFmt formatCode="0.0%" sourceLinked="1"/>
        <c:majorTickMark val="out"/>
        <c:minorTickMark val="none"/>
        <c:tickLblPos val="nextTo"/>
        <c:crossAx val="-21263568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GDP per capita</a:t>
            </a:r>
          </a:p>
          <a:p>
            <a:pPr>
              <a:defRPr/>
            </a:pPr>
            <a:r>
              <a:rPr lang="en-US"/>
              <a:t>(2000-2012,</a:t>
            </a:r>
            <a:r>
              <a:rPr lang="en-US" baseline="0"/>
              <a:t> 2000=100)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671413163202407"/>
          <c:y val="0.177135132442539"/>
          <c:w val="0.912097529317541"/>
          <c:h val="0.713222610992877"/>
        </c:manualLayout>
      </c:layout>
      <c:lineChart>
        <c:grouping val="standard"/>
        <c:varyColors val="0"/>
        <c:ser>
          <c:idx val="0"/>
          <c:order val="0"/>
          <c:tx>
            <c:strRef>
              <c:f>wdi!$A$77</c:f>
              <c:strCache>
                <c:ptCount val="1"/>
                <c:pt idx="0">
                  <c:v>Chile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wdi!$M$71:$Y$71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wdi!$M$77:$Y$77</c:f>
              <c:numCache>
                <c:formatCode>#,##0.0</c:formatCode>
                <c:ptCount val="13"/>
                <c:pt idx="0">
                  <c:v>100.0</c:v>
                </c:pt>
                <c:pt idx="1">
                  <c:v>102.1264089566876</c:v>
                </c:pt>
                <c:pt idx="2">
                  <c:v>103.1506473018557</c:v>
                </c:pt>
                <c:pt idx="3">
                  <c:v>106.0512744268521</c:v>
                </c:pt>
                <c:pt idx="4">
                  <c:v>111.2575228749172</c:v>
                </c:pt>
                <c:pt idx="5">
                  <c:v>116.2243331923304</c:v>
                </c:pt>
                <c:pt idx="6">
                  <c:v>120.1177891839841</c:v>
                </c:pt>
                <c:pt idx="7">
                  <c:v>125.0713241742979</c:v>
                </c:pt>
                <c:pt idx="8">
                  <c:v>127.9435535639431</c:v>
                </c:pt>
                <c:pt idx="9">
                  <c:v>125.421168623678</c:v>
                </c:pt>
                <c:pt idx="10">
                  <c:v>131.4191597636937</c:v>
                </c:pt>
                <c:pt idx="11">
                  <c:v>137.8407239175081</c:v>
                </c:pt>
                <c:pt idx="12">
                  <c:v>144.1956202703235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wdi!$A$75</c:f>
              <c:strCache>
                <c:ptCount val="1"/>
                <c:pt idx="0">
                  <c:v>Argentina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square"/>
            <c:size val="5"/>
            <c:spPr>
              <a:solidFill>
                <a:srgbClr val="3366FF"/>
              </a:solidFill>
              <a:ln>
                <a:solidFill>
                  <a:srgbClr val="3366FF"/>
                </a:solidFill>
              </a:ln>
            </c:spPr>
          </c:marker>
          <c:cat>
            <c:numRef>
              <c:f>wdi!$M$71:$Y$71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wdi!$M$75:$Y$75</c:f>
              <c:numCache>
                <c:formatCode>#,##0.0</c:formatCode>
                <c:ptCount val="13"/>
                <c:pt idx="0">
                  <c:v>100.0</c:v>
                </c:pt>
                <c:pt idx="1">
                  <c:v>94.64150716396756</c:v>
                </c:pt>
                <c:pt idx="2">
                  <c:v>83.53700563686988</c:v>
                </c:pt>
                <c:pt idx="3">
                  <c:v>90.09822054345785</c:v>
                </c:pt>
                <c:pt idx="4">
                  <c:v>97.36604319410445</c:v>
                </c:pt>
                <c:pt idx="5">
                  <c:v>105.3705753136896</c:v>
                </c:pt>
                <c:pt idx="6">
                  <c:v>113.2915125866512</c:v>
                </c:pt>
                <c:pt idx="7">
                  <c:v>117.6989594278311</c:v>
                </c:pt>
                <c:pt idx="8">
                  <c:v>126.086888883965</c:v>
                </c:pt>
                <c:pt idx="9">
                  <c:v>125.4845406870366</c:v>
                </c:pt>
                <c:pt idx="10">
                  <c:v>135.5385914316935</c:v>
                </c:pt>
                <c:pt idx="11">
                  <c:v>147.1894685653445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wdi!$A$82</c:f>
              <c:strCache>
                <c:ptCount val="1"/>
                <c:pt idx="0">
                  <c:v>Brazil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circle"/>
            <c:size val="5"/>
            <c:spPr>
              <a:ln>
                <a:solidFill>
                  <a:schemeClr val="accent3">
                    <a:lumMod val="75000"/>
                  </a:schemeClr>
                </a:solidFill>
              </a:ln>
            </c:spPr>
          </c:marker>
          <c:cat>
            <c:numRef>
              <c:f>wdi!$M$71:$Y$71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wdi!$M$82:$Y$82</c:f>
              <c:numCache>
                <c:formatCode>#,##0.0</c:formatCode>
                <c:ptCount val="13"/>
                <c:pt idx="0">
                  <c:v>100.0</c:v>
                </c:pt>
                <c:pt idx="1">
                  <c:v>99.9046441867113</c:v>
                </c:pt>
                <c:pt idx="2">
                  <c:v>101.1714098314936</c:v>
                </c:pt>
                <c:pt idx="3">
                  <c:v>101.0033111368544</c:v>
                </c:pt>
                <c:pt idx="4">
                  <c:v>105.4647084005063</c:v>
                </c:pt>
                <c:pt idx="5">
                  <c:v>107.547397759019</c:v>
                </c:pt>
                <c:pt idx="6">
                  <c:v>110.6176234669942</c:v>
                </c:pt>
                <c:pt idx="7">
                  <c:v>116.2097141295078</c:v>
                </c:pt>
                <c:pt idx="8">
                  <c:v>121.089775085381</c:v>
                </c:pt>
                <c:pt idx="9">
                  <c:v>119.6160891598927</c:v>
                </c:pt>
                <c:pt idx="10">
                  <c:v>127.4946752344933</c:v>
                </c:pt>
                <c:pt idx="11">
                  <c:v>129.8312183763485</c:v>
                </c:pt>
                <c:pt idx="12">
                  <c:v>129.8297763702843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wdi!$A$89</c:f>
              <c:strCache>
                <c:ptCount val="1"/>
                <c:pt idx="0">
                  <c:v>Mexico</c:v>
                </c:pt>
              </c:strCache>
            </c:strRef>
          </c:tx>
          <c:spPr>
            <a:ln>
              <a:solidFill>
                <a:srgbClr val="FF6600"/>
              </a:solidFill>
            </a:ln>
          </c:spPr>
          <c:marker>
            <c:symbol val="dash"/>
            <c:size val="5"/>
            <c:spPr>
              <a:solidFill>
                <a:srgbClr val="FF6600"/>
              </a:solidFill>
              <a:ln>
                <a:solidFill>
                  <a:srgbClr val="FF6600"/>
                </a:solidFill>
              </a:ln>
            </c:spPr>
          </c:marker>
          <c:cat>
            <c:numRef>
              <c:f>wdi!$M$71:$Y$71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wdi!$M$89:$Y$89</c:f>
              <c:numCache>
                <c:formatCode>#,##0.0</c:formatCode>
                <c:ptCount val="13"/>
                <c:pt idx="0">
                  <c:v>100.0</c:v>
                </c:pt>
                <c:pt idx="1">
                  <c:v>98.0109951400184</c:v>
                </c:pt>
                <c:pt idx="2">
                  <c:v>96.86779828870595</c:v>
                </c:pt>
                <c:pt idx="3">
                  <c:v>97.03424019064316</c:v>
                </c:pt>
                <c:pt idx="4">
                  <c:v>99.97641854317061</c:v>
                </c:pt>
                <c:pt idx="5">
                  <c:v>101.7521826818628</c:v>
                </c:pt>
                <c:pt idx="6">
                  <c:v>105.5214901584039</c:v>
                </c:pt>
                <c:pt idx="7">
                  <c:v>107.4887509677076</c:v>
                </c:pt>
                <c:pt idx="8">
                  <c:v>107.6304259894919</c:v>
                </c:pt>
                <c:pt idx="9">
                  <c:v>101.2897913798895</c:v>
                </c:pt>
                <c:pt idx="10">
                  <c:v>105.1002923169242</c:v>
                </c:pt>
                <c:pt idx="11">
                  <c:v>107.935401541406</c:v>
                </c:pt>
                <c:pt idx="12">
                  <c:v>110.6422648968974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wdi!$A$78</c:f>
              <c:strCache>
                <c:ptCount val="1"/>
                <c:pt idx="0">
                  <c:v>Colombia</c:v>
                </c:pt>
              </c:strCache>
            </c:strRef>
          </c:tx>
          <c:spPr>
            <a:ln>
              <a:solidFill>
                <a:srgbClr val="FFF967"/>
              </a:solidFill>
            </a:ln>
          </c:spPr>
          <c:marker>
            <c:symbol val="triangle"/>
            <c:size val="5"/>
            <c:spPr>
              <a:solidFill>
                <a:srgbClr val="FFF967"/>
              </a:solidFill>
              <a:ln>
                <a:solidFill>
                  <a:srgbClr val="FFF967"/>
                </a:solidFill>
              </a:ln>
            </c:spPr>
          </c:marker>
          <c:cat>
            <c:numRef>
              <c:f>wdi!$M$71:$Y$71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wdi!$M$78:$Y$78</c:f>
              <c:numCache>
                <c:formatCode>#,##0.0</c:formatCode>
                <c:ptCount val="13"/>
                <c:pt idx="0">
                  <c:v>100.0</c:v>
                </c:pt>
                <c:pt idx="1">
                  <c:v>100.0216564629193</c:v>
                </c:pt>
                <c:pt idx="2">
                  <c:v>100.8902510156261</c:v>
                </c:pt>
                <c:pt idx="3">
                  <c:v>103.2014804009996</c:v>
                </c:pt>
                <c:pt idx="4">
                  <c:v>107.0295247503917</c:v>
                </c:pt>
                <c:pt idx="5">
                  <c:v>110.3634967416998</c:v>
                </c:pt>
                <c:pt idx="6">
                  <c:v>115.9895247358388</c:v>
                </c:pt>
                <c:pt idx="7">
                  <c:v>122.1627627049392</c:v>
                </c:pt>
                <c:pt idx="8">
                  <c:v>124.6616526330938</c:v>
                </c:pt>
                <c:pt idx="9">
                  <c:v>124.9234826957722</c:v>
                </c:pt>
                <c:pt idx="10">
                  <c:v>128.089146405648</c:v>
                </c:pt>
                <c:pt idx="11">
                  <c:v>134.7615320399759</c:v>
                </c:pt>
                <c:pt idx="12">
                  <c:v>138.5971741908625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6355256"/>
        <c:axId val="-2126328936"/>
      </c:lineChart>
      <c:catAx>
        <c:axId val="-2126355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6328936"/>
        <c:crosses val="autoZero"/>
        <c:auto val="1"/>
        <c:lblAlgn val="ctr"/>
        <c:lblOffset val="100"/>
        <c:noMultiLvlLbl val="0"/>
      </c:catAx>
      <c:valAx>
        <c:axId val="-2126328936"/>
        <c:scaling>
          <c:orientation val="minMax"/>
          <c:min val="80.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spPr>
          <a:ln w="9525">
            <a:noFill/>
          </a:ln>
        </c:spPr>
        <c:crossAx val="-2126355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0529145543048"/>
          <c:y val="0.207946552337176"/>
          <c:w val="0.735907257191119"/>
          <c:h val="0.0543494504248708"/>
        </c:manualLayout>
      </c:layout>
      <c:overlay val="0"/>
      <c:txPr>
        <a:bodyPr/>
        <a:lstStyle/>
        <a:p>
          <a:pPr>
            <a:defRPr sz="1400"/>
          </a:pPr>
          <a:endParaRPr lang="es-ES"/>
        </a:p>
      </c:txPr>
    </c:legend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Formación Bruta de Capital Fijo</a:t>
            </a:r>
          </a:p>
          <a:p>
            <a:pPr>
              <a:defRPr/>
            </a:pPr>
            <a:r>
              <a:rPr lang="en-US"/>
              <a:t>(Promedio 2000-2010)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 2'!$Y$1</c:f>
              <c:strCache>
                <c:ptCount val="1"/>
                <c:pt idx="0">
                  <c:v>Average 2000-2010</c:v>
                </c:pt>
              </c:strCache>
            </c:strRef>
          </c:tx>
          <c:invertIfNegative val="0"/>
          <c:dPt>
            <c:idx val="5"/>
            <c:invertIfNegative val="0"/>
            <c:bubble3D val="0"/>
            <c:spPr>
              <a:solidFill>
                <a:srgbClr val="E46C0A"/>
              </a:solidFill>
            </c:spPr>
          </c:dPt>
          <c:cat>
            <c:strRef>
              <c:f>'Sheet 2'!$A$2:$A$20</c:f>
              <c:strCache>
                <c:ptCount val="19"/>
                <c:pt idx="0">
                  <c:v>Nicaragua</c:v>
                </c:pt>
                <c:pt idx="1">
                  <c:v>Honduras</c:v>
                </c:pt>
                <c:pt idx="2">
                  <c:v>Chile</c:v>
                </c:pt>
                <c:pt idx="3">
                  <c:v>Ecuador</c:v>
                </c:pt>
                <c:pt idx="4">
                  <c:v>Costa Rica</c:v>
                </c:pt>
                <c:pt idx="5">
                  <c:v>Mexico</c:v>
                </c:pt>
                <c:pt idx="6">
                  <c:v>Peru</c:v>
                </c:pt>
                <c:pt idx="7">
                  <c:v>Panama</c:v>
                </c:pt>
                <c:pt idx="8">
                  <c:v>Uruguay</c:v>
                </c:pt>
                <c:pt idx="9">
                  <c:v>Venezuela</c:v>
                </c:pt>
                <c:pt idx="10">
                  <c:v>Brazil</c:v>
                </c:pt>
                <c:pt idx="11">
                  <c:v>Dominican Republic</c:v>
                </c:pt>
                <c:pt idx="12">
                  <c:v>Colombia</c:v>
                </c:pt>
                <c:pt idx="13">
                  <c:v>Argentina</c:v>
                </c:pt>
                <c:pt idx="14">
                  <c:v>Guatemala</c:v>
                </c:pt>
                <c:pt idx="15">
                  <c:v>El Salvador</c:v>
                </c:pt>
                <c:pt idx="16">
                  <c:v>Paraguay</c:v>
                </c:pt>
                <c:pt idx="17">
                  <c:v>Haiti</c:v>
                </c:pt>
                <c:pt idx="18">
                  <c:v>Bolivia</c:v>
                </c:pt>
              </c:strCache>
            </c:strRef>
          </c:cat>
          <c:val>
            <c:numRef>
              <c:f>'Sheet 2'!$Y$2:$Y$20</c:f>
              <c:numCache>
                <c:formatCode>#,##0.0_);[Red]\(#,##0.0\)</c:formatCode>
                <c:ptCount val="19"/>
                <c:pt idx="0">
                  <c:v>28.43636363636362</c:v>
                </c:pt>
                <c:pt idx="1">
                  <c:v>26.92272727272719</c:v>
                </c:pt>
                <c:pt idx="2">
                  <c:v>25.59363636363637</c:v>
                </c:pt>
                <c:pt idx="3">
                  <c:v>25.54636363636362</c:v>
                </c:pt>
                <c:pt idx="4">
                  <c:v>24.18</c:v>
                </c:pt>
                <c:pt idx="5">
                  <c:v>22.92545454545455</c:v>
                </c:pt>
                <c:pt idx="6">
                  <c:v>22.36181818181818</c:v>
                </c:pt>
                <c:pt idx="7">
                  <c:v>22.19545454545455</c:v>
                </c:pt>
                <c:pt idx="8">
                  <c:v>20.95818181818182</c:v>
                </c:pt>
                <c:pt idx="9">
                  <c:v>20.81</c:v>
                </c:pt>
                <c:pt idx="10">
                  <c:v>20.30727272727273</c:v>
                </c:pt>
                <c:pt idx="11">
                  <c:v>20.04727272727273</c:v>
                </c:pt>
                <c:pt idx="12">
                  <c:v>19.76727272727273</c:v>
                </c:pt>
                <c:pt idx="13">
                  <c:v>19.50909090909091</c:v>
                </c:pt>
                <c:pt idx="14">
                  <c:v>19.47272727272718</c:v>
                </c:pt>
                <c:pt idx="15">
                  <c:v>16.45636363636362</c:v>
                </c:pt>
                <c:pt idx="16">
                  <c:v>15.15272727272727</c:v>
                </c:pt>
                <c:pt idx="17">
                  <c:v>12.68909090909091</c:v>
                </c:pt>
                <c:pt idx="18">
                  <c:v>10.62636363636364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2128037320"/>
        <c:axId val="-2127810456"/>
      </c:barChart>
      <c:catAx>
        <c:axId val="-2128037320"/>
        <c:scaling>
          <c:orientation val="minMax"/>
        </c:scaling>
        <c:delete val="0"/>
        <c:axPos val="b"/>
        <c:majorTickMark val="out"/>
        <c:minorTickMark val="none"/>
        <c:tickLblPos val="nextTo"/>
        <c:crossAx val="-2127810456"/>
        <c:crosses val="autoZero"/>
        <c:auto val="1"/>
        <c:lblAlgn val="ctr"/>
        <c:lblOffset val="100"/>
        <c:noMultiLvlLbl val="0"/>
      </c:catAx>
      <c:valAx>
        <c:axId val="-2127810456"/>
        <c:scaling>
          <c:orientation val="minMax"/>
        </c:scaling>
        <c:delete val="0"/>
        <c:axPos val="l"/>
        <c:majorGridlines/>
        <c:numFmt formatCode="#,##0.0_);[Red]\(#,##0.0\)" sourceLinked="1"/>
        <c:majorTickMark val="out"/>
        <c:minorTickMark val="none"/>
        <c:tickLblPos val="nextTo"/>
        <c:crossAx val="-21280373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Terms of Trade</a:t>
            </a:r>
          </a:p>
          <a:p>
            <a:pPr>
              <a:defRPr/>
            </a:pPr>
            <a:r>
              <a:rPr lang="en-US" sz="1800" b="1" i="0" baseline="0" dirty="0">
                <a:effectLst/>
              </a:rPr>
              <a:t>(</a:t>
            </a:r>
            <a:r>
              <a:rPr lang="en-US" sz="1800" b="1" i="0" baseline="0" dirty="0" smtClean="0">
                <a:effectLst/>
              </a:rPr>
              <a:t>2000-2011, </a:t>
            </a:r>
            <a:r>
              <a:rPr lang="en-US" sz="1800" b="1" i="0" baseline="0" dirty="0">
                <a:effectLst/>
              </a:rPr>
              <a:t>2000=100)</a:t>
            </a:r>
            <a:endParaRPr lang="en-US" dirty="0">
              <a:effectLst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'luis espinoza'!$A$47</c:f>
              <c:strCache>
                <c:ptCount val="1"/>
                <c:pt idx="0">
                  <c:v>Argentina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square"/>
            <c:size val="5"/>
            <c:spPr>
              <a:solidFill>
                <a:srgbClr val="3366FF"/>
              </a:solidFill>
              <a:ln>
                <a:solidFill>
                  <a:srgbClr val="3366FF"/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espinoza'!$B$47:$M$47</c:f>
              <c:numCache>
                <c:formatCode>0.0</c:formatCode>
                <c:ptCount val="12"/>
                <c:pt idx="0">
                  <c:v>100.0</c:v>
                </c:pt>
                <c:pt idx="1">
                  <c:v>99.3198556528</c:v>
                </c:pt>
                <c:pt idx="2">
                  <c:v>98.7291242402</c:v>
                </c:pt>
                <c:pt idx="3">
                  <c:v>107.2196883618</c:v>
                </c:pt>
                <c:pt idx="4">
                  <c:v>109.2052979325</c:v>
                </c:pt>
                <c:pt idx="5">
                  <c:v>106.8885470495</c:v>
                </c:pt>
                <c:pt idx="6">
                  <c:v>113.3518564534</c:v>
                </c:pt>
                <c:pt idx="7">
                  <c:v>117.5495813059</c:v>
                </c:pt>
                <c:pt idx="8">
                  <c:v>133.2150718631</c:v>
                </c:pt>
                <c:pt idx="9">
                  <c:v>127.0519423062</c:v>
                </c:pt>
                <c:pt idx="10">
                  <c:v>126.5711658098</c:v>
                </c:pt>
                <c:pt idx="11">
                  <c:v>135.16418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'luis espinoza'!$A$48</c:f>
              <c:strCache>
                <c:ptCount val="1"/>
                <c:pt idx="0">
                  <c:v>Bolivia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espinoza'!$B$48:$L$48</c:f>
            </c:numRef>
          </c:val>
          <c:smooth val="0"/>
        </c:ser>
        <c:ser>
          <c:idx val="2"/>
          <c:order val="2"/>
          <c:tx>
            <c:strRef>
              <c:f>'luis espinoza'!$A$49</c:f>
              <c:strCache>
                <c:ptCount val="1"/>
                <c:pt idx="0">
                  <c:v>Brazil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circle"/>
            <c:size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espinoza'!$B$49:$M$49</c:f>
              <c:numCache>
                <c:formatCode>0.0</c:formatCode>
                <c:ptCount val="12"/>
                <c:pt idx="0">
                  <c:v>100.0</c:v>
                </c:pt>
                <c:pt idx="1">
                  <c:v>99.64343926729998</c:v>
                </c:pt>
                <c:pt idx="2">
                  <c:v>98.37846646869988</c:v>
                </c:pt>
                <c:pt idx="3">
                  <c:v>96.97794333369988</c:v>
                </c:pt>
                <c:pt idx="4">
                  <c:v>97.8595604642</c:v>
                </c:pt>
                <c:pt idx="5">
                  <c:v>99.18205071259973</c:v>
                </c:pt>
                <c:pt idx="6">
                  <c:v>104.4156143365</c:v>
                </c:pt>
                <c:pt idx="7">
                  <c:v>106.6055233578</c:v>
                </c:pt>
                <c:pt idx="8">
                  <c:v>110.3935382464</c:v>
                </c:pt>
                <c:pt idx="9">
                  <c:v>107.7799456399</c:v>
                </c:pt>
                <c:pt idx="10">
                  <c:v>125.0683113575</c:v>
                </c:pt>
                <c:pt idx="11">
                  <c:v>175.41279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'luis espinoza'!$A$50</c:f>
              <c:strCache>
                <c:ptCount val="1"/>
                <c:pt idx="0">
                  <c:v>Chile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espinoza'!$B$50:$M$50</c:f>
              <c:numCache>
                <c:formatCode>0.0</c:formatCode>
                <c:ptCount val="12"/>
                <c:pt idx="0">
                  <c:v>100.0</c:v>
                </c:pt>
                <c:pt idx="1">
                  <c:v>93.2869588551999</c:v>
                </c:pt>
                <c:pt idx="2">
                  <c:v>97.167761966</c:v>
                </c:pt>
                <c:pt idx="3">
                  <c:v>102.7754121807</c:v>
                </c:pt>
                <c:pt idx="4">
                  <c:v>124.8675470617</c:v>
                </c:pt>
                <c:pt idx="5">
                  <c:v>139.7599619309</c:v>
                </c:pt>
                <c:pt idx="6">
                  <c:v>183.20686164</c:v>
                </c:pt>
                <c:pt idx="7">
                  <c:v>189.4590494066</c:v>
                </c:pt>
                <c:pt idx="8">
                  <c:v>164.7829861206</c:v>
                </c:pt>
                <c:pt idx="9">
                  <c:v>166.7449177102</c:v>
                </c:pt>
                <c:pt idx="10">
                  <c:v>204.0264073091001</c:v>
                </c:pt>
                <c:pt idx="11">
                  <c:v>135.75786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'luis espinoza'!$A$51</c:f>
              <c:strCache>
                <c:ptCount val="1"/>
                <c:pt idx="0">
                  <c:v>Colombia</c:v>
                </c:pt>
              </c:strCache>
            </c:strRef>
          </c:tx>
          <c:spPr>
            <a:ln>
              <a:solidFill>
                <a:srgbClr val="FFF967"/>
              </a:solidFill>
            </a:ln>
          </c:spPr>
          <c:marker>
            <c:symbol val="triangle"/>
            <c:size val="5"/>
            <c:spPr>
              <a:solidFill>
                <a:srgbClr val="FFF967"/>
              </a:solidFill>
              <a:ln>
                <a:solidFill>
                  <a:srgbClr val="FFF967"/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espinoza'!$B$51:$M$51</c:f>
              <c:numCache>
                <c:formatCode>0.0</c:formatCode>
                <c:ptCount val="12"/>
                <c:pt idx="0">
                  <c:v>100.0</c:v>
                </c:pt>
                <c:pt idx="1">
                  <c:v>94.2453219043</c:v>
                </c:pt>
                <c:pt idx="2">
                  <c:v>92.4936286811</c:v>
                </c:pt>
                <c:pt idx="3">
                  <c:v>95.187587639</c:v>
                </c:pt>
                <c:pt idx="4">
                  <c:v>102.3044712152</c:v>
                </c:pt>
                <c:pt idx="5">
                  <c:v>110.9906869503</c:v>
                </c:pt>
                <c:pt idx="6">
                  <c:v>115.2189363379</c:v>
                </c:pt>
                <c:pt idx="7">
                  <c:v>124.4147519996</c:v>
                </c:pt>
                <c:pt idx="8">
                  <c:v>138.1118143947</c:v>
                </c:pt>
                <c:pt idx="9">
                  <c:v>118.8058079277</c:v>
                </c:pt>
                <c:pt idx="10">
                  <c:v>134.3505368561</c:v>
                </c:pt>
                <c:pt idx="11">
                  <c:v>213.30075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'luis espinoza'!$A$52</c:f>
              <c:strCache>
                <c:ptCount val="1"/>
                <c:pt idx="0">
                  <c:v>Costa Rica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espinoza'!$B$52:$L$52</c:f>
            </c:numRef>
          </c:val>
          <c:smooth val="0"/>
        </c:ser>
        <c:ser>
          <c:idx val="6"/>
          <c:order val="6"/>
          <c:tx>
            <c:strRef>
              <c:f>'luis espinoza'!$A$53</c:f>
              <c:strCache>
                <c:ptCount val="1"/>
                <c:pt idx="0">
                  <c:v>Dominican Republic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espinoza'!$B$53:$L$53</c:f>
            </c:numRef>
          </c:val>
          <c:smooth val="0"/>
        </c:ser>
        <c:ser>
          <c:idx val="7"/>
          <c:order val="7"/>
          <c:tx>
            <c:strRef>
              <c:f>'luis espinoza'!$A$54</c:f>
              <c:strCache>
                <c:ptCount val="1"/>
                <c:pt idx="0">
                  <c:v>Ecuador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espinoza'!$B$54:$L$54</c:f>
            </c:numRef>
          </c:val>
          <c:smooth val="0"/>
        </c:ser>
        <c:ser>
          <c:idx val="8"/>
          <c:order val="8"/>
          <c:tx>
            <c:strRef>
              <c:f>'luis espinoza'!$A$55</c:f>
              <c:strCache>
                <c:ptCount val="1"/>
                <c:pt idx="0">
                  <c:v>El Salvador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espinoza'!$B$55:$L$55</c:f>
            </c:numRef>
          </c:val>
          <c:smooth val="0"/>
        </c:ser>
        <c:ser>
          <c:idx val="9"/>
          <c:order val="9"/>
          <c:tx>
            <c:strRef>
              <c:f>'luis espinoza'!$A$56</c:f>
              <c:strCache>
                <c:ptCount val="1"/>
                <c:pt idx="0">
                  <c:v>Guatemala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espinoza'!$B$56:$L$56</c:f>
            </c:numRef>
          </c:val>
          <c:smooth val="0"/>
        </c:ser>
        <c:ser>
          <c:idx val="10"/>
          <c:order val="10"/>
          <c:tx>
            <c:strRef>
              <c:f>'luis espinoza'!$A$57</c:f>
              <c:strCache>
                <c:ptCount val="1"/>
                <c:pt idx="0">
                  <c:v>Haiti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espinoza'!$B$57:$L$57</c:f>
            </c:numRef>
          </c:val>
          <c:smooth val="0"/>
        </c:ser>
        <c:ser>
          <c:idx val="11"/>
          <c:order val="11"/>
          <c:tx>
            <c:strRef>
              <c:f>'luis espinoza'!$A$58</c:f>
              <c:strCache>
                <c:ptCount val="1"/>
                <c:pt idx="0">
                  <c:v>Honduras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espinoza'!$B$58:$L$58</c:f>
            </c:numRef>
          </c:val>
          <c:smooth val="0"/>
        </c:ser>
        <c:ser>
          <c:idx val="12"/>
          <c:order val="12"/>
          <c:tx>
            <c:strRef>
              <c:f>'luis espinoza'!$A$59</c:f>
              <c:strCache>
                <c:ptCount val="1"/>
                <c:pt idx="0">
                  <c:v>Mexico</c:v>
                </c:pt>
              </c:strCache>
            </c:strRef>
          </c:tx>
          <c:spPr>
            <a:ln>
              <a:solidFill>
                <a:srgbClr val="FF6600"/>
              </a:solidFill>
            </a:ln>
          </c:spPr>
          <c:marker>
            <c:symbol val="dash"/>
            <c:size val="5"/>
            <c:spPr>
              <a:ln>
                <a:solidFill>
                  <a:srgbClr val="FF6600"/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espinoza'!$B$59:$M$59</c:f>
              <c:numCache>
                <c:formatCode>0.0</c:formatCode>
                <c:ptCount val="12"/>
                <c:pt idx="0">
                  <c:v>100.0</c:v>
                </c:pt>
                <c:pt idx="1">
                  <c:v>97.38440344679998</c:v>
                </c:pt>
                <c:pt idx="2">
                  <c:v>97.8641138654</c:v>
                </c:pt>
                <c:pt idx="3">
                  <c:v>98.8236610862</c:v>
                </c:pt>
                <c:pt idx="4">
                  <c:v>101.6471307205</c:v>
                </c:pt>
                <c:pt idx="5">
                  <c:v>103.5832575327</c:v>
                </c:pt>
                <c:pt idx="6">
                  <c:v>104.0789157791</c:v>
                </c:pt>
                <c:pt idx="7">
                  <c:v>105.0607626127</c:v>
                </c:pt>
                <c:pt idx="8">
                  <c:v>105.8535872335</c:v>
                </c:pt>
                <c:pt idx="9">
                  <c:v>94.03988817019982</c:v>
                </c:pt>
                <c:pt idx="10">
                  <c:v>101.1892142337</c:v>
                </c:pt>
                <c:pt idx="11">
                  <c:v>107.87587</c:v>
                </c:pt>
              </c:numCache>
            </c:numRef>
          </c:val>
          <c:smooth val="0"/>
        </c:ser>
        <c:ser>
          <c:idx val="13"/>
          <c:order val="13"/>
          <c:tx>
            <c:strRef>
              <c:f>'luis espinoza'!$A$60</c:f>
              <c:strCache>
                <c:ptCount val="1"/>
                <c:pt idx="0">
                  <c:v>Nicaragua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espinoza'!$B$60:$L$60</c:f>
            </c:numRef>
          </c:val>
          <c:smooth val="0"/>
        </c:ser>
        <c:ser>
          <c:idx val="14"/>
          <c:order val="14"/>
          <c:tx>
            <c:strRef>
              <c:f>'luis espinoza'!$A$61</c:f>
              <c:strCache>
                <c:ptCount val="1"/>
                <c:pt idx="0">
                  <c:v>Panama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espinoza'!$B$61:$L$61</c:f>
            </c:numRef>
          </c:val>
          <c:smooth val="0"/>
        </c:ser>
        <c:ser>
          <c:idx val="15"/>
          <c:order val="15"/>
          <c:tx>
            <c:strRef>
              <c:f>'luis espinoza'!$A$62</c:f>
              <c:strCache>
                <c:ptCount val="1"/>
                <c:pt idx="0">
                  <c:v>Paraguay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espinoza'!$B$62:$L$62</c:f>
            </c:numRef>
          </c:val>
          <c:smooth val="0"/>
        </c:ser>
        <c:ser>
          <c:idx val="16"/>
          <c:order val="16"/>
          <c:tx>
            <c:strRef>
              <c:f>'luis espinoza'!$A$63</c:f>
              <c:strCache>
                <c:ptCount val="1"/>
                <c:pt idx="0">
                  <c:v>Peru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espinoza'!$B$63:$L$63</c:f>
            </c:numRef>
          </c:val>
          <c:smooth val="0"/>
        </c:ser>
        <c:ser>
          <c:idx val="17"/>
          <c:order val="17"/>
          <c:tx>
            <c:strRef>
              <c:f>'luis espinoza'!$A$64</c:f>
              <c:strCache>
                <c:ptCount val="1"/>
                <c:pt idx="0">
                  <c:v>Uruguay</c:v>
                </c:pt>
              </c:strCache>
            </c:strRef>
          </c:tx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espinoza'!$B$64:$L$64</c:f>
            </c:numRef>
          </c:val>
          <c:smooth val="0"/>
        </c:ser>
        <c:ser>
          <c:idx val="18"/>
          <c:order val="18"/>
          <c:tx>
            <c:strRef>
              <c:f>'luis espinoza'!$A$65</c:f>
              <c:strCache>
                <c:ptCount val="1"/>
                <c:pt idx="0">
                  <c:v>Venezuela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square"/>
            <c:size val="5"/>
            <c:spPr>
              <a:solidFill>
                <a:srgbClr val="800000"/>
              </a:solidFill>
              <a:ln>
                <a:solidFill>
                  <a:srgbClr val="800000"/>
                </a:solidFill>
              </a:ln>
            </c:spPr>
          </c:marker>
          <c:cat>
            <c:numRef>
              <c:f>'luis espinoza'!$B$46:$M$46</c:f>
              <c:numCache>
                <c:formatCode>General</c:formatCode>
                <c:ptCount val="12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'luis espinoza'!$B$65:$M$65</c:f>
              <c:numCache>
                <c:formatCode>0.0</c:formatCode>
                <c:ptCount val="12"/>
                <c:pt idx="0">
                  <c:v>100.0</c:v>
                </c:pt>
                <c:pt idx="1">
                  <c:v>82.22479375739998</c:v>
                </c:pt>
                <c:pt idx="2">
                  <c:v>87.5831146212</c:v>
                </c:pt>
                <c:pt idx="3">
                  <c:v>98.7077616441</c:v>
                </c:pt>
                <c:pt idx="4">
                  <c:v>118.0802685833</c:v>
                </c:pt>
                <c:pt idx="5">
                  <c:v>154.4129835429</c:v>
                </c:pt>
                <c:pt idx="6">
                  <c:v>184.395981493</c:v>
                </c:pt>
                <c:pt idx="7">
                  <c:v>202.126420648</c:v>
                </c:pt>
                <c:pt idx="8">
                  <c:v>249.4715563219</c:v>
                </c:pt>
                <c:pt idx="9">
                  <c:v>181.6566736039</c:v>
                </c:pt>
                <c:pt idx="10">
                  <c:v>215.9317656929</c:v>
                </c:pt>
                <c:pt idx="11">
                  <c:v>258.72885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6136920"/>
        <c:axId val="-2126131736"/>
      </c:lineChart>
      <c:catAx>
        <c:axId val="-2126136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6131736"/>
        <c:crosses val="autoZero"/>
        <c:auto val="1"/>
        <c:lblAlgn val="ctr"/>
        <c:lblOffset val="100"/>
        <c:noMultiLvlLbl val="0"/>
      </c:catAx>
      <c:valAx>
        <c:axId val="-2126131736"/>
        <c:scaling>
          <c:orientation val="minMax"/>
          <c:max val="280.0"/>
          <c:min val="80.0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spPr>
          <a:ln>
            <a:noFill/>
          </a:ln>
        </c:spPr>
        <c:crossAx val="-21261369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58259010875499"/>
          <c:y val="0.157283122218418"/>
          <c:w val="0.727111694873654"/>
          <c:h val="0.0462829836878763"/>
        </c:manualLayout>
      </c:layout>
      <c:overlay val="0"/>
      <c:txPr>
        <a:bodyPr/>
        <a:lstStyle/>
        <a:p>
          <a:pPr>
            <a:defRPr sz="1400"/>
          </a:pPr>
          <a:endParaRPr lang="es-ES"/>
        </a:p>
      </c:txPr>
    </c:legend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PIB del socio comercial promedio vs EEUU, 2000-2012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721828521434821"/>
          <c:y val="0.0888214494021581"/>
          <c:w val="0.916959536307961"/>
          <c:h val="0.795198673082531"/>
        </c:manualLayout>
      </c:layout>
      <c:lineChart>
        <c:grouping val="standard"/>
        <c:varyColors val="0"/>
        <c:ser>
          <c:idx val="0"/>
          <c:order val="0"/>
          <c:tx>
            <c:v>PIB del socio comercial promedio</c:v>
          </c:tx>
          <c:cat>
            <c:numRef>
              <c:f>consolidado!$H$21:$H$33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consolidado!$I$21:$I$33</c:f>
              <c:numCache>
                <c:formatCode>0</c:formatCode>
                <c:ptCount val="13"/>
                <c:pt idx="0">
                  <c:v>100.0</c:v>
                </c:pt>
                <c:pt idx="1">
                  <c:v>101.11481</c:v>
                </c:pt>
                <c:pt idx="2">
                  <c:v>103.026810165252</c:v>
                </c:pt>
                <c:pt idx="3">
                  <c:v>105.882218814344</c:v>
                </c:pt>
                <c:pt idx="4">
                  <c:v>109.9678959917331</c:v>
                </c:pt>
                <c:pt idx="5">
                  <c:v>113.8472334586335</c:v>
                </c:pt>
                <c:pt idx="6">
                  <c:v>117.3145648008496</c:v>
                </c:pt>
                <c:pt idx="7">
                  <c:v>120.1953764484687</c:v>
                </c:pt>
                <c:pt idx="8">
                  <c:v>120.6327794429023</c:v>
                </c:pt>
                <c:pt idx="9">
                  <c:v>120.6312835964372</c:v>
                </c:pt>
                <c:pt idx="10">
                  <c:v>124.2463739663836</c:v>
                </c:pt>
                <c:pt idx="11">
                  <c:v>127.1283058844461</c:v>
                </c:pt>
                <c:pt idx="12">
                  <c:v>130.4472064276796</c:v>
                </c:pt>
              </c:numCache>
            </c:numRef>
          </c:val>
          <c:smooth val="0"/>
        </c:ser>
        <c:ser>
          <c:idx val="1"/>
          <c:order val="1"/>
          <c:tx>
            <c:v>PIB de Estados Unidos</c:v>
          </c:tx>
          <c:cat>
            <c:numRef>
              <c:f>consolidado!$H$21:$H$33</c:f>
              <c:numCache>
                <c:formatCode>General</c:formatCode>
                <c:ptCount val="13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</c:numCache>
            </c:numRef>
          </c:cat>
          <c:val>
            <c:numRef>
              <c:f>consolidado!$J$21:$J$33</c:f>
              <c:numCache>
                <c:formatCode>0</c:formatCode>
                <c:ptCount val="13"/>
                <c:pt idx="0">
                  <c:v>100.0</c:v>
                </c:pt>
                <c:pt idx="1">
                  <c:v>100.95156</c:v>
                </c:pt>
                <c:pt idx="2">
                  <c:v>102.768173227044</c:v>
                </c:pt>
                <c:pt idx="3">
                  <c:v>105.6228469893102</c:v>
                </c:pt>
                <c:pt idx="4">
                  <c:v>109.6020821267854</c:v>
                </c:pt>
                <c:pt idx="5">
                  <c:v>113.3218014308371</c:v>
                </c:pt>
                <c:pt idx="6">
                  <c:v>116.2629781295333</c:v>
                </c:pt>
                <c:pt idx="7">
                  <c:v>118.4256090383164</c:v>
                </c:pt>
                <c:pt idx="8">
                  <c:v>118.0795930938283</c:v>
                </c:pt>
                <c:pt idx="9">
                  <c:v>114.7058938077073</c:v>
                </c:pt>
                <c:pt idx="10">
                  <c:v>117.6470676308307</c:v>
                </c:pt>
                <c:pt idx="11">
                  <c:v>119.8097030868477</c:v>
                </c:pt>
                <c:pt idx="12">
                  <c:v>123.0968979485009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6094312"/>
        <c:axId val="-2126091240"/>
      </c:lineChart>
      <c:catAx>
        <c:axId val="-2126094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6091240"/>
        <c:crosses val="autoZero"/>
        <c:auto val="1"/>
        <c:lblAlgn val="ctr"/>
        <c:lblOffset val="100"/>
        <c:noMultiLvlLbl val="0"/>
      </c:catAx>
      <c:valAx>
        <c:axId val="-2126091240"/>
        <c:scaling>
          <c:orientation val="minMax"/>
          <c:min val="90.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60943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66765303467328"/>
          <c:y val="0.0993579704983924"/>
          <c:w val="0.9"/>
          <c:h val="0.0837171916010499"/>
        </c:manualLayout>
      </c:layout>
      <c:overlay val="0"/>
      <c:txPr>
        <a:bodyPr/>
        <a:lstStyle/>
        <a:p>
          <a:pPr>
            <a:defRPr sz="1400"/>
          </a:pPr>
          <a:endParaRPr lang="es-E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graphs!$G$1</c:f>
          <c:strCache>
            <c:ptCount val="1"/>
            <c:pt idx="0">
              <c:v>GDP per capita 2013
(USD, Worldbank)</c:v>
            </c:pt>
          </c:strCache>
        </c:strRef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graphs!$C$1</c:f>
              <c:strCache>
                <c:ptCount val="1"/>
                <c:pt idx="0">
                  <c:v>World bank PPP 2013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graphs!$A$2:$A$6</c:f>
              <c:strCache>
                <c:ptCount val="5"/>
                <c:pt idx="0">
                  <c:v>US</c:v>
                </c:pt>
                <c:pt idx="1">
                  <c:v>Mexico</c:v>
                </c:pt>
                <c:pt idx="3">
                  <c:v>US</c:v>
                </c:pt>
                <c:pt idx="4">
                  <c:v>India</c:v>
                </c:pt>
              </c:strCache>
            </c:strRef>
          </c:cat>
          <c:val>
            <c:numRef>
              <c:f>graphs!$C$2:$C$6</c:f>
              <c:numCache>
                <c:formatCode>_("$"* #,##0_);_("$"* \(#,##0\);_("$"* "-"??_);_(@_)</c:formatCode>
                <c:ptCount val="5"/>
                <c:pt idx="0">
                  <c:v>53143.0</c:v>
                </c:pt>
                <c:pt idx="1">
                  <c:v>16463.0</c:v>
                </c:pt>
                <c:pt idx="3">
                  <c:v>53143.0</c:v>
                </c:pt>
                <c:pt idx="4">
                  <c:v>5410.0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25972008"/>
        <c:axId val="-2125964184"/>
      </c:barChart>
      <c:catAx>
        <c:axId val="-21259720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5964184"/>
        <c:crosses val="autoZero"/>
        <c:auto val="1"/>
        <c:lblAlgn val="ctr"/>
        <c:lblOffset val="100"/>
        <c:noMultiLvlLbl val="0"/>
      </c:catAx>
      <c:valAx>
        <c:axId val="-2125964184"/>
        <c:scaling>
          <c:orientation val="minMax"/>
        </c:scaling>
        <c:delete val="1"/>
        <c:axPos val="l"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2597200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graphs!$G$1</c:f>
          <c:strCache>
            <c:ptCount val="1"/>
            <c:pt idx="0">
              <c:v>GDP per capita 2013
(USD, Worldbank)</c:v>
            </c:pt>
          </c:strCache>
        </c:strRef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graphs!$C$1</c:f>
              <c:strCache>
                <c:ptCount val="1"/>
                <c:pt idx="0">
                  <c:v>World bank PPP 2013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graphs!$A$2:$A$6</c:f>
              <c:strCache>
                <c:ptCount val="5"/>
                <c:pt idx="0">
                  <c:v>US</c:v>
                </c:pt>
                <c:pt idx="1">
                  <c:v>Mexico</c:v>
                </c:pt>
                <c:pt idx="3">
                  <c:v>US</c:v>
                </c:pt>
                <c:pt idx="4">
                  <c:v>India</c:v>
                </c:pt>
              </c:strCache>
            </c:strRef>
          </c:cat>
          <c:val>
            <c:numRef>
              <c:f>graphs!$C$2:$C$6</c:f>
              <c:numCache>
                <c:formatCode>_("$"* #,##0_);_("$"* \(#,##0\);_("$"* "-"??_);_(@_)</c:formatCode>
                <c:ptCount val="5"/>
                <c:pt idx="0">
                  <c:v>53143.0</c:v>
                </c:pt>
                <c:pt idx="1">
                  <c:v>16463.0</c:v>
                </c:pt>
                <c:pt idx="3">
                  <c:v>53143.0</c:v>
                </c:pt>
                <c:pt idx="4">
                  <c:v>5410.0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25922504"/>
        <c:axId val="-2125914600"/>
      </c:barChart>
      <c:catAx>
        <c:axId val="-212592250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5914600"/>
        <c:crosses val="autoZero"/>
        <c:auto val="1"/>
        <c:lblAlgn val="ctr"/>
        <c:lblOffset val="100"/>
        <c:noMultiLvlLbl val="0"/>
      </c:catAx>
      <c:valAx>
        <c:axId val="-2125914600"/>
        <c:scaling>
          <c:orientation val="minMax"/>
        </c:scaling>
        <c:delete val="1"/>
        <c:axPos val="l"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2592250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graphs!$B$7</c:f>
          <c:strCache>
            <c:ptCount val="1"/>
            <c:pt idx="0">
              <c:v>GDP per capita
Richest to poorest state in India (2011)</c:v>
            </c:pt>
          </c:strCache>
        </c:strRef>
      </c:tx>
      <c:overlay val="0"/>
      <c:txPr>
        <a:bodyPr/>
        <a:lstStyle/>
        <a:p>
          <a:pPr>
            <a:defRPr sz="1600"/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graphs!$B$7</c:f>
              <c:strCache>
                <c:ptCount val="1"/>
                <c:pt idx="0">
                  <c:v>GDP per capita
Richest to poorest state in India (2011)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graphs!$A$8:$A$9</c:f>
              <c:strCache>
                <c:ptCount val="2"/>
                <c:pt idx="0">
                  <c:v>Odisha</c:v>
                </c:pt>
                <c:pt idx="1">
                  <c:v>Bihar</c:v>
                </c:pt>
              </c:strCache>
            </c:strRef>
          </c:cat>
          <c:val>
            <c:numRef>
              <c:f>graphs!$C$8:$C$9</c:f>
              <c:numCache>
                <c:formatCode>_("$"* #,##0_);_("$"* \(#,##0\);_("$"* "-"??_);_(@_)</c:formatCode>
                <c:ptCount val="2"/>
                <c:pt idx="0">
                  <c:v>10382.43909206577</c:v>
                </c:pt>
                <c:pt idx="1">
                  <c:v>1228.028060288706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25884056"/>
        <c:axId val="-2125876232"/>
      </c:barChart>
      <c:catAx>
        <c:axId val="-21258840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S"/>
          </a:p>
        </c:txPr>
        <c:crossAx val="-2125876232"/>
        <c:crosses val="autoZero"/>
        <c:auto val="1"/>
        <c:lblAlgn val="ctr"/>
        <c:lblOffset val="100"/>
        <c:noMultiLvlLbl val="0"/>
      </c:catAx>
      <c:valAx>
        <c:axId val="-2125876232"/>
        <c:scaling>
          <c:orientation val="minMax"/>
        </c:scaling>
        <c:delete val="1"/>
        <c:axPos val="l"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2588405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graphs!$B$11</c:f>
          <c:strCache>
            <c:ptCount val="1"/>
            <c:pt idx="0">
              <c:v>GDP per capita
Richest to poorest state in Mexico (2007)</c:v>
            </c:pt>
          </c:strCache>
        </c:strRef>
      </c:tx>
      <c:overlay val="0"/>
      <c:txPr>
        <a:bodyPr/>
        <a:lstStyle/>
        <a:p>
          <a:pPr>
            <a:defRPr sz="1600"/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graphs!$B$11</c:f>
              <c:strCache>
                <c:ptCount val="1"/>
                <c:pt idx="0">
                  <c:v>GDP per capita
Richest to poorest state in Mexico (2007)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graphs!$B$12:$B$13</c:f>
              <c:strCache>
                <c:ptCount val="2"/>
                <c:pt idx="0">
                  <c:v>Federal District</c:v>
                </c:pt>
                <c:pt idx="1">
                  <c:v>Chiapas</c:v>
                </c:pt>
              </c:strCache>
            </c:strRef>
          </c:cat>
          <c:val>
            <c:numRef>
              <c:f>graphs!$C$12:$C$13</c:f>
              <c:numCache>
                <c:formatCode>_("$"* #,##0_);_("$"* \(#,##0\);_("$"* "-"??_);_(@_)</c:formatCode>
                <c:ptCount val="2"/>
                <c:pt idx="0">
                  <c:v>36944.71621228293</c:v>
                </c:pt>
                <c:pt idx="1">
                  <c:v>5841.194430969244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25854600"/>
        <c:axId val="-2125846760"/>
      </c:barChart>
      <c:catAx>
        <c:axId val="-2125854600"/>
        <c:scaling>
          <c:orientation val="minMax"/>
        </c:scaling>
        <c:delete val="0"/>
        <c:axPos val="b"/>
        <c:majorTickMark val="none"/>
        <c:minorTickMark val="none"/>
        <c:tickLblPos val="nextTo"/>
        <c:crossAx val="-2125846760"/>
        <c:crosses val="autoZero"/>
        <c:auto val="1"/>
        <c:lblAlgn val="ctr"/>
        <c:lblOffset val="100"/>
        <c:noMultiLvlLbl val="0"/>
      </c:catAx>
      <c:valAx>
        <c:axId val="-2125846760"/>
        <c:scaling>
          <c:orientation val="minMax"/>
        </c:scaling>
        <c:delete val="1"/>
        <c:axPos val="l"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2585460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3E44C-AABF-804E-9063-D7A84666CDC9}" type="datetimeFigureOut">
              <a:rPr lang="en-US" smtClean="0"/>
              <a:t>27/10/14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11C65-024C-7E45-B7D6-455A9A15414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22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DD178-159C-422E-BEF1-23D37EDB1FA6}" type="datetimeFigureOut">
              <a:rPr lang="en-US" smtClean="0"/>
              <a:t>27/10/14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25090-32EF-4ECD-9894-9D331610FA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16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B95A2-8775-4390-ADF3-54C6D54E783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8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B95A2-8775-4390-ADF3-54C6D54E78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81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B95A2-8775-4390-ADF3-54C6D54E783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8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B95A2-8775-4390-ADF3-54C6D54E783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81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58F7D-50FC-4F62-8AF2-3CD7896DEA9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F405D-8B66-4D43-BC23-E6EF21083A2A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D7351-A515-4F81-9182-6D8D9F846B08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E8E3-9D50-9D48-A080-88136C079403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3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DB6DB-E3B8-DD46-9813-A73452772E0A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7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B86F-A28C-EF43-A250-404F5F3236AE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90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87C7-E9AB-1F45-802D-0F38EB2667AE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764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713A-70E7-7642-A495-840E6550BC9A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32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D2ED7-C26E-154D-9201-89A805A47063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51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AC4-0918-0744-A7A4-2C4A8179913D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1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01C3-9D31-2B4A-9A25-298571E57186}" type="datetime1">
              <a:rPr lang="en-US" smtClean="0"/>
              <a:t>27/10/14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3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39A1-CBC2-7E45-9C80-2F8E50170E3C}" type="datetime1">
              <a:rPr lang="en-US" smtClean="0"/>
              <a:t>27/10/14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33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F4463-6E9A-E843-AFB5-7941695A66F5}" type="datetime1">
              <a:rPr lang="en-US" smtClean="0"/>
              <a:t>27/10/14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13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E94A-A668-B54C-B91A-53504C6F791F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8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BC2FA-4F27-914D-971C-2A4AF9DD3AF5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54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2FEA-FF85-AC4D-914A-F4E4D8381406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1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3688-2448-584D-8ECA-B12C153942B6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9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C2E84-EF2C-6549-9138-626F6ED22F97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78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5CE5-DA1B-DD48-BAE3-311F9D0FF674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80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AFB99-2EE1-BF49-B196-E4DAED804A5F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16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975D-725B-994D-AC5E-D650E3298EA7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162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45894-B388-FC4A-8802-AD4CD9D87CA9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136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FD131-EBB9-AE46-8430-F8F55E44FC31}" type="datetime1">
              <a:rPr lang="en-US" smtClean="0"/>
              <a:t>27/10/14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09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/>
            </a:pPr>
            <a:r>
              <a:rPr sz="4800" b="1"/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86110979"/>
      </p:ext>
    </p:extLst>
  </p:cSld>
  <p:clrMapOvr>
    <a:masterClrMapping/>
  </p:clrMapOvr>
  <p:transition xmlns:p14="http://schemas.microsoft.com/office/powerpoint/2010/main"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7F2B-E57E-D248-8728-81FF52B23FFC}" type="datetimeFigureOut">
              <a:rPr lang="en-US" smtClean="0"/>
              <a:t>27/10/14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6405-CB52-864B-B264-25C7F6E1E4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70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3F34F-53EE-0F4D-9688-9AC8E1CD6418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24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00935-D5F1-F544-9870-0CF5D4FA3AC0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4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8AEE-C3B0-EF4F-9EE1-5C9A3E54A625}" type="datetime1">
              <a:rPr lang="en-US" smtClean="0"/>
              <a:t>27/10/14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DFCF-C8A0-1C46-BA80-C17704A47766}" type="datetime1">
              <a:rPr lang="en-US" smtClean="0"/>
              <a:t>27/10/14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82F7D-3707-724B-928E-BF9C31CF5509}" type="datetime1">
              <a:rPr lang="en-US" smtClean="0"/>
              <a:t>27/10/14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EBA66-A725-DC4A-88E3-E8FF361C9C07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1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E996-CBAD-D74B-85CD-F1E4A95AF4BC}" type="datetime1">
              <a:rPr lang="en-US" smtClean="0"/>
              <a:t>27/10/14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3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theme" Target="../theme/theme3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44922-8642-E144-AEE0-7DB3FAEF5571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7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04B52-641A-BC4D-827F-6A8196DC69FE}" type="datetime1">
              <a:rPr lang="en-US" smtClean="0"/>
              <a:t>27/10/14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México, </a:t>
            </a:r>
            <a:r>
              <a:rPr lang="en-US" dirty="0" err="1" smtClean="0"/>
              <a:t>Octubre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87F2C-638D-41C7-8B5D-E53F7E5C190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68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4016"/>
            <a:ext cx="7391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13AA4-6A2F-AF4B-9DBD-29B2DDD81BF0}" type="datetime1">
              <a:rPr lang="en-US" smtClean="0"/>
              <a:t>27/10/14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rgbClr val="950B2B"/>
                </a:solidFill>
                <a:latin typeface="Garamond"/>
                <a:cs typeface="Garamond"/>
              </a:defRPr>
            </a:lvl1pPr>
          </a:lstStyle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F30CA-DDA4-43C6-91A5-278B0FB62214}" type="slidenum">
              <a:rPr lang="en-US" smtClean="0"/>
              <a:t>‹Nr.›</a:t>
            </a:fld>
            <a:endParaRPr lang="en-US"/>
          </a:p>
        </p:txBody>
      </p:sp>
      <p:cxnSp>
        <p:nvCxnSpPr>
          <p:cNvPr id="8" name="Conector recto 7"/>
          <p:cNvCxnSpPr/>
          <p:nvPr/>
        </p:nvCxnSpPr>
        <p:spPr>
          <a:xfrm>
            <a:off x="457200" y="914400"/>
            <a:ext cx="8305800" cy="0"/>
          </a:xfrm>
          <a:prstGeom prst="line">
            <a:avLst/>
          </a:prstGeom>
          <a:ln w="3810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476956" y="6384364"/>
            <a:ext cx="8305800" cy="0"/>
          </a:xfrm>
          <a:prstGeom prst="line">
            <a:avLst/>
          </a:prstGeom>
          <a:ln w="3810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http://upload.wikimedia.org/wikipedia/en/0/0b/HKS-CID-Stacked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41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9" r:id="rId7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Garamond"/>
          <a:ea typeface="+mj-ea"/>
          <a:cs typeface="Garamon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4" Type="http://schemas.openxmlformats.org/officeDocument/2006/relationships/chart" Target="../charts/chart9.xml"/><Relationship Id="rId1" Type="http://schemas.openxmlformats.org/officeDocument/2006/relationships/slideLayout" Target="../slideLayouts/slideLayout28.xml"/><Relationship Id="rId2" Type="http://schemas.openxmlformats.org/officeDocument/2006/relationships/chart" Target="../charts/char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ng"/><Relationship Id="rId12" Type="http://schemas.openxmlformats.org/officeDocument/2006/relationships/image" Target="../media/image32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image" Target="../media/image25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0" y="914400"/>
            <a:ext cx="9144000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58975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s-MX" sz="3100" b="1" dirty="0" smtClean="0">
                <a:latin typeface="+mn-lt"/>
                <a:cs typeface="Calibri"/>
              </a:rPr>
              <a:t>Center for International Development </a:t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solidFill>
                  <a:srgbClr val="800000"/>
                </a:solidFill>
                <a:latin typeface="+mn-lt"/>
                <a:cs typeface="Calibri"/>
              </a:rPr>
              <a:t>at Harvard University</a:t>
            </a: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>¿Por qué México no crece?</a:t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2000" dirty="0" smtClean="0">
                <a:latin typeface="+mn-lt"/>
                <a:cs typeface="Calibri"/>
              </a:rPr>
              <a:t>Ciudad de México, Octubre 2014</a:t>
            </a:r>
            <a:endParaRPr lang="es-MX" sz="2000" dirty="0"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1858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Mexico</a:t>
            </a:r>
            <a:endParaRPr lang="en-US" b="1" dirty="0"/>
          </a:p>
        </p:txBody>
      </p:sp>
      <p:pic>
        <p:nvPicPr>
          <p:cNvPr id="79874" name="Picture 2" descr="C:\_s\_proyectos\Ricardo\Mexico\Final\stacked_export_mex_all_show_1965.2005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9700"/>
            <a:ext cx="6096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88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FDE85D-2E63-674E-A587-0E80B9B6BEE3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7270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7" r="33986"/>
          <a:stretch>
            <a:fillRect/>
          </a:stretch>
        </p:blipFill>
        <p:spPr bwMode="auto">
          <a:xfrm>
            <a:off x="215900" y="1930400"/>
            <a:ext cx="33655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2"/>
          <p:cNvSpPr>
            <a:spLocks/>
          </p:cNvSpPr>
          <p:nvPr/>
        </p:nvSpPr>
        <p:spPr bwMode="auto">
          <a:xfrm>
            <a:off x="0" y="0"/>
            <a:ext cx="9156700" cy="5461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3000">
                <a:solidFill>
                  <a:srgbClr val="7F7F7F"/>
                </a:solidFill>
                <a:latin typeface="Calibri Bold" charset="0"/>
                <a:ea typeface="ＭＳ Ｐゴシック" charset="0"/>
                <a:cs typeface="ＭＳ Ｐゴシック" charset="0"/>
                <a:sym typeface="Calibri Bold" charset="0"/>
              </a:rPr>
              <a:t>Mexico</a:t>
            </a:r>
            <a:r>
              <a:rPr lang="ja-JP" altLang="en-US" sz="3000">
                <a:solidFill>
                  <a:srgbClr val="7F7F7F"/>
                </a:solidFill>
                <a:latin typeface="Arial" charset="0"/>
                <a:ea typeface="ＭＳ Ｐゴシック" charset="0"/>
                <a:cs typeface="ＭＳ Ｐゴシック" charset="0"/>
                <a:sym typeface="Calibri Bold" charset="0"/>
              </a:rPr>
              <a:t>’</a:t>
            </a:r>
            <a:r>
              <a:rPr lang="en-US" altLang="ja-JP" sz="3000">
                <a:solidFill>
                  <a:srgbClr val="7F7F7F"/>
                </a:solidFill>
                <a:latin typeface="Calibri Bold" charset="0"/>
                <a:cs typeface="Calibri Bold" charset="0"/>
                <a:sym typeface="Calibri Bold" charset="0"/>
              </a:rPr>
              <a:t>s Economic Complexity</a:t>
            </a:r>
            <a:endParaRPr lang="en-US" sz="3000">
              <a:solidFill>
                <a:srgbClr val="7F7F7F"/>
              </a:solidFill>
              <a:latin typeface="Calibri Bold" charset="0"/>
              <a:cs typeface="Calibri Bold" charset="0"/>
              <a:sym typeface="Calibri Bold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4965700" y="769938"/>
            <a:ext cx="40005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latin typeface="Franklin Gothic Medium" charset="0"/>
                <a:cs typeface="Franklin Gothic Medium" charset="0"/>
                <a:sym typeface="Franklin Gothic Medium" charset="0"/>
              </a:rPr>
              <a:t>Ranked 12th in structural change between 1964-2008</a:t>
            </a:r>
            <a:endParaRPr lang="en-US" sz="1800" dirty="0" smtClean="0">
              <a:latin typeface="Franklin Gothic Medium" charset="0"/>
              <a:ea typeface="ヒラギノ角ゴ ProN W6" charset="0"/>
              <a:cs typeface="ヒラギノ角ゴ ProN W6" charset="0"/>
              <a:sym typeface="Franklin Gothic Medium" charset="0"/>
            </a:endParaRPr>
          </a:p>
        </p:txBody>
      </p:sp>
      <p:pic>
        <p:nvPicPr>
          <p:cNvPr id="72709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168525"/>
            <a:ext cx="60833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0" name="Rectangle 5"/>
          <p:cNvSpPr>
            <a:spLocks/>
          </p:cNvSpPr>
          <p:nvPr/>
        </p:nvSpPr>
        <p:spPr bwMode="auto">
          <a:xfrm>
            <a:off x="0" y="774700"/>
            <a:ext cx="4000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800">
                <a:solidFill>
                  <a:schemeClr val="tx1"/>
                </a:solidFill>
                <a:latin typeface="Franklin Gothic Medium" charset="0"/>
                <a:ea typeface="ＭＳ Ｐゴシック" charset="0"/>
                <a:cs typeface="ＭＳ Ｐゴシック" charset="0"/>
                <a:sym typeface="Franklin Gothic Medium" charset="0"/>
              </a:rPr>
              <a:t>Ranked 20th in the </a:t>
            </a:r>
            <a:br>
              <a:rPr lang="en-US" sz="1800">
                <a:solidFill>
                  <a:schemeClr val="tx1"/>
                </a:solidFill>
                <a:latin typeface="Franklin Gothic Medium" charset="0"/>
                <a:ea typeface="ＭＳ Ｐゴシック" charset="0"/>
                <a:cs typeface="ＭＳ Ｐゴシック" charset="0"/>
                <a:sym typeface="Franklin Gothic Medium" charset="0"/>
              </a:rPr>
            </a:br>
            <a:r>
              <a:rPr lang="en-US" sz="1800">
                <a:solidFill>
                  <a:schemeClr val="tx1"/>
                </a:solidFill>
                <a:latin typeface="Franklin Gothic Medium" charset="0"/>
                <a:ea typeface="ＭＳ Ｐゴシック" charset="0"/>
                <a:cs typeface="ＭＳ Ｐゴシック" charset="0"/>
                <a:sym typeface="Franklin Gothic Medium" charset="0"/>
              </a:rPr>
              <a:t>Economic Complexity Index 2008</a:t>
            </a:r>
          </a:p>
        </p:txBody>
      </p:sp>
      <p:pic>
        <p:nvPicPr>
          <p:cNvPr id="727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4940300"/>
            <a:ext cx="20193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46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Algunas</a:t>
            </a:r>
            <a:r>
              <a:rPr lang="en-US" dirty="0" smtClean="0"/>
              <a:t> </a:t>
            </a:r>
            <a:r>
              <a:rPr lang="en-US" dirty="0" err="1" smtClean="0"/>
              <a:t>excusas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06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4016"/>
            <a:ext cx="7696200" cy="715962"/>
          </a:xfrm>
        </p:spPr>
        <p:txBody>
          <a:bodyPr>
            <a:noAutofit/>
          </a:bodyPr>
          <a:lstStyle/>
          <a:p>
            <a:pPr algn="l"/>
            <a:r>
              <a:rPr lang="es-MX" sz="2200" dirty="0">
                <a:latin typeface="Calibri"/>
                <a:cs typeface="Calibri"/>
              </a:rPr>
              <a:t>L</a:t>
            </a:r>
            <a:r>
              <a:rPr lang="es-MX" sz="2200" dirty="0" smtClean="0">
                <a:latin typeface="Calibri"/>
                <a:cs typeface="Calibri"/>
              </a:rPr>
              <a:t>os términos de intercambio de los países que más dependen de commodities crecieron, los de México se mantuvieron estables…</a:t>
            </a:r>
            <a:endParaRPr lang="es-MX" i="1" dirty="0">
              <a:solidFill>
                <a:srgbClr val="800000"/>
              </a:solidFill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537172"/>
              </p:ext>
            </p:extLst>
          </p:nvPr>
        </p:nvGraphicFramePr>
        <p:xfrm>
          <a:off x="457200" y="990600"/>
          <a:ext cx="7453745" cy="5276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06876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4016"/>
            <a:ext cx="73914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es-PE" sz="2200" dirty="0" smtClean="0">
                <a:latin typeface="Calibri"/>
                <a:cs typeface="Calibri"/>
              </a:rPr>
              <a:t>México también se diversificó un poco en términos de destinos de exportación, reduciendo la importancia relativa de los Estados Unidos</a:t>
            </a:r>
            <a:endParaRPr lang="en-US" sz="2200" dirty="0">
              <a:latin typeface="Calibri"/>
              <a:cs typeface="Calibri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0"/>
            <a:ext cx="4396154" cy="30480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99082" y="1143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 smtClean="0"/>
              <a:t>2000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44084" y="1143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 smtClean="0"/>
              <a:t>2012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994" y="1516771"/>
            <a:ext cx="4406580" cy="30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55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Crecimiento</a:t>
            </a:r>
            <a:r>
              <a:rPr lang="en-US" b="1" dirty="0" smtClean="0">
                <a:solidFill>
                  <a:srgbClr val="FF0000"/>
                </a:solidFill>
              </a:rPr>
              <a:t> del “socio </a:t>
            </a:r>
            <a:r>
              <a:rPr lang="en-US" b="1" dirty="0" err="1" smtClean="0">
                <a:solidFill>
                  <a:srgbClr val="FF0000"/>
                </a:solidFill>
              </a:rPr>
              <a:t>comercial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promedio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3377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16</a:t>
            </a:fld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977900"/>
            <a:ext cx="7297436" cy="5334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94016"/>
            <a:ext cx="69342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es-PE" sz="2200" dirty="0" smtClean="0">
                <a:latin typeface="Calibri"/>
                <a:cs typeface="Calibri"/>
              </a:rPr>
              <a:t>Dentro de los Estados Unidos, México cedió terreno en comparación con China</a:t>
            </a:r>
            <a:endParaRPr lang="en-US"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4543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Artículos científicos y técnicos publicados (por mil personas)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90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Artículos científicos y técnicos publicados </a:t>
            </a:r>
            <a:r>
              <a:rPr lang="es-PE" dirty="0"/>
              <a:t>(por mil personas)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4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Investigadores en I&amp;D (por millón de personas)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26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Mexico ha </a:t>
            </a:r>
            <a:r>
              <a:rPr lang="en-US" dirty="0" err="1"/>
              <a:t>crecido</a:t>
            </a:r>
            <a:r>
              <a:rPr lang="en-US" dirty="0"/>
              <a:t> </a:t>
            </a:r>
            <a:r>
              <a:rPr lang="en-US" dirty="0" err="1"/>
              <a:t>sorprendentemente</a:t>
            </a:r>
            <a:r>
              <a:rPr lang="en-US" dirty="0"/>
              <a:t> </a:t>
            </a:r>
            <a:r>
              <a:rPr lang="en-US" dirty="0" err="1" smtClean="0"/>
              <a:t>poco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err="1" smtClean="0"/>
              <a:t>pesar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muchas</a:t>
            </a:r>
            <a:r>
              <a:rPr lang="en-US" dirty="0" smtClean="0"/>
              <a:t> </a:t>
            </a:r>
            <a:r>
              <a:rPr lang="en-US" dirty="0" err="1" smtClean="0"/>
              <a:t>cosas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van </a:t>
            </a:r>
            <a:r>
              <a:rPr lang="en-US" dirty="0" err="1" smtClean="0"/>
              <a:t>bien</a:t>
            </a:r>
            <a:endParaRPr lang="en-US" dirty="0" smtClean="0"/>
          </a:p>
          <a:p>
            <a:r>
              <a:rPr lang="en-US" dirty="0" smtClean="0"/>
              <a:t>Hay un </a:t>
            </a:r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compartido</a:t>
            </a:r>
            <a:endParaRPr lang="en-US" dirty="0" smtClean="0"/>
          </a:p>
          <a:p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inspira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reformas</a:t>
            </a:r>
            <a:r>
              <a:rPr lang="en-US" dirty="0" smtClean="0"/>
              <a:t> en </a:t>
            </a:r>
            <a:r>
              <a:rPr lang="en-US" dirty="0" err="1" smtClean="0"/>
              <a:t>curso</a:t>
            </a:r>
            <a:endParaRPr lang="en-US" dirty="0" smtClean="0"/>
          </a:p>
          <a:p>
            <a:r>
              <a:rPr lang="en-US" dirty="0" err="1" smtClean="0"/>
              <a:t>Pero</a:t>
            </a:r>
            <a:r>
              <a:rPr lang="en-US" dirty="0" smtClean="0"/>
              <a:t> </a:t>
            </a:r>
            <a:r>
              <a:rPr lang="en-US" dirty="0" err="1" smtClean="0"/>
              <a:t>quizás</a:t>
            </a:r>
            <a:r>
              <a:rPr lang="en-US" dirty="0" smtClean="0"/>
              <a:t> hay </a:t>
            </a:r>
            <a:r>
              <a:rPr lang="en-US" dirty="0" err="1" smtClean="0"/>
              <a:t>otras</a:t>
            </a:r>
            <a:r>
              <a:rPr lang="en-US" dirty="0" smtClean="0"/>
              <a:t> </a:t>
            </a:r>
            <a:r>
              <a:rPr lang="en-US" dirty="0" err="1" smtClean="0"/>
              <a:t>cosas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no </a:t>
            </a:r>
            <a:r>
              <a:rPr lang="en-US" dirty="0" err="1" smtClean="0"/>
              <a:t>estamos</a:t>
            </a:r>
            <a:r>
              <a:rPr lang="en-US" dirty="0" smtClean="0"/>
              <a:t> </a:t>
            </a:r>
            <a:r>
              <a:rPr lang="en-US" dirty="0" err="1" smtClean="0"/>
              <a:t>viendo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63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Investigadores en I&amp;D (por millón de personas)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77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Explicaciones</a:t>
            </a:r>
            <a:r>
              <a:rPr lang="en-US" sz="3600" dirty="0" smtClean="0"/>
              <a:t> </a:t>
            </a:r>
            <a:r>
              <a:rPr lang="en-US" sz="3600" dirty="0" err="1" smtClean="0"/>
              <a:t>conocidas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Falta</a:t>
            </a:r>
            <a:r>
              <a:rPr lang="en-US" dirty="0" smtClean="0"/>
              <a:t> de </a:t>
            </a:r>
            <a:r>
              <a:rPr lang="en-US" dirty="0" err="1" smtClean="0"/>
              <a:t>competencia</a:t>
            </a:r>
            <a:endParaRPr lang="en-US" dirty="0" smtClean="0"/>
          </a:p>
          <a:p>
            <a:pPr lvl="1"/>
            <a:r>
              <a:rPr lang="en-US" dirty="0" err="1" smtClean="0"/>
              <a:t>Petróleo</a:t>
            </a:r>
            <a:endParaRPr lang="en-US" dirty="0" smtClean="0"/>
          </a:p>
          <a:p>
            <a:pPr lvl="1"/>
            <a:r>
              <a:rPr lang="en-US" dirty="0" err="1" smtClean="0"/>
              <a:t>Electricidad</a:t>
            </a:r>
            <a:endParaRPr lang="en-US" dirty="0" smtClean="0"/>
          </a:p>
          <a:p>
            <a:pPr lvl="1"/>
            <a:r>
              <a:rPr lang="en-US" dirty="0" err="1" smtClean="0"/>
              <a:t>Telecomunicaciones</a:t>
            </a:r>
            <a:endParaRPr lang="en-US" dirty="0" smtClean="0"/>
          </a:p>
          <a:p>
            <a:pPr lvl="1"/>
            <a:r>
              <a:rPr lang="en-US" dirty="0" err="1" smtClean="0"/>
              <a:t>Transporte</a:t>
            </a:r>
            <a:endParaRPr lang="en-US" dirty="0" smtClean="0"/>
          </a:p>
          <a:p>
            <a:pPr lvl="1"/>
            <a:r>
              <a:rPr lang="en-US" dirty="0" err="1" smtClean="0"/>
              <a:t>Barreras</a:t>
            </a:r>
            <a:r>
              <a:rPr lang="en-US" dirty="0" smtClean="0"/>
              <a:t> </a:t>
            </a:r>
            <a:r>
              <a:rPr lang="en-US" dirty="0" err="1" smtClean="0"/>
              <a:t>artificiales</a:t>
            </a:r>
            <a:r>
              <a:rPr lang="en-US" dirty="0" smtClean="0"/>
              <a:t> a la </a:t>
            </a:r>
            <a:r>
              <a:rPr lang="en-US" dirty="0" err="1" smtClean="0"/>
              <a:t>entrada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93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616149" y="312539"/>
            <a:ext cx="7911703" cy="143558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>
              <a:defRPr sz="1800" b="0"/>
            </a:pPr>
            <a:r>
              <a:rPr sz="4800" b="1" dirty="0"/>
              <a:t>Income disparities </a:t>
            </a:r>
            <a:r>
              <a:rPr lang="en-US" sz="4800" b="1" dirty="0"/>
              <a:t>across </a:t>
            </a:r>
            <a:r>
              <a:rPr sz="4800" b="1" dirty="0"/>
              <a:t>and </a:t>
            </a:r>
            <a:r>
              <a:rPr lang="en-US" sz="4800" b="1" dirty="0"/>
              <a:t>within </a:t>
            </a:r>
            <a:r>
              <a:rPr sz="4800" b="1" dirty="0"/>
              <a:t>countries</a:t>
            </a:r>
          </a:p>
        </p:txBody>
      </p:sp>
      <p:sp>
        <p:nvSpPr>
          <p:cNvPr id="55" name="Shape 55"/>
          <p:cNvSpPr/>
          <p:nvPr/>
        </p:nvSpPr>
        <p:spPr>
          <a:xfrm>
            <a:off x="3404211" y="6249530"/>
            <a:ext cx="5117642" cy="2713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/>
          <a:lstStyle>
            <a:lvl1pPr algn="r">
              <a:lnSpc>
                <a:spcPct val="90000"/>
              </a:lnSpc>
              <a:defRPr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000"/>
              <a:t>Autor, Katz, Kearney 2010 </a:t>
            </a:r>
          </a:p>
        </p:txBody>
      </p:sp>
      <p:graphicFrame>
        <p:nvGraphicFramePr>
          <p:cNvPr id="46" name="Chart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2092680"/>
              </p:ext>
            </p:extLst>
          </p:nvPr>
        </p:nvGraphicFramePr>
        <p:xfrm>
          <a:off x="2881390" y="1720653"/>
          <a:ext cx="3214688" cy="1928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7" name="Straight Arrow Connector 46"/>
          <p:cNvCxnSpPr/>
          <p:nvPr/>
        </p:nvCxnSpPr>
        <p:spPr>
          <a:xfrm>
            <a:off x="3577906" y="2417168"/>
            <a:ext cx="0" cy="696516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647345" y="2635583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3.2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432949" y="2417168"/>
            <a:ext cx="0" cy="857250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502388" y="2715949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9.8</a:t>
            </a:r>
          </a:p>
        </p:txBody>
      </p:sp>
    </p:spTree>
    <p:extLst>
      <p:ext uri="{BB962C8B-B14F-4D97-AF65-F5344CB8AC3E}">
        <p14:creationId xmlns:p14="http://schemas.microsoft.com/office/powerpoint/2010/main" val="18815093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616149" y="312539"/>
            <a:ext cx="7911703" cy="143558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>
              <a:defRPr sz="1800" b="0"/>
            </a:pPr>
            <a:r>
              <a:rPr sz="4800" b="1" dirty="0"/>
              <a:t>Income disparities within and across countries</a:t>
            </a:r>
          </a:p>
        </p:txBody>
      </p:sp>
      <p:sp>
        <p:nvSpPr>
          <p:cNvPr id="55" name="Shape 55"/>
          <p:cNvSpPr/>
          <p:nvPr/>
        </p:nvSpPr>
        <p:spPr>
          <a:xfrm>
            <a:off x="3404211" y="6249530"/>
            <a:ext cx="5117642" cy="2713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/>
          <a:lstStyle>
            <a:lvl1pPr algn="r">
              <a:lnSpc>
                <a:spcPct val="90000"/>
              </a:lnSpc>
              <a:defRPr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000"/>
              <a:t>Autor, Katz, Kearney 2010 </a:t>
            </a:r>
          </a:p>
        </p:txBody>
      </p:sp>
      <p:graphicFrame>
        <p:nvGraphicFramePr>
          <p:cNvPr id="46" name="Chart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3706772"/>
              </p:ext>
            </p:extLst>
          </p:nvPr>
        </p:nvGraphicFramePr>
        <p:xfrm>
          <a:off x="2881390" y="1720653"/>
          <a:ext cx="3214688" cy="1928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7" name="Straight Arrow Connector 46"/>
          <p:cNvCxnSpPr/>
          <p:nvPr/>
        </p:nvCxnSpPr>
        <p:spPr>
          <a:xfrm>
            <a:off x="3577906" y="2417168"/>
            <a:ext cx="0" cy="696516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647345" y="2635583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3.2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432949" y="2417168"/>
            <a:ext cx="0" cy="857250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502388" y="2715949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9.8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5719283" y="3591785"/>
            <a:ext cx="517339" cy="379149"/>
          </a:xfrm>
          <a:prstGeom prst="straightConnector1">
            <a:avLst/>
          </a:prstGeom>
          <a:ln w="7620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3236246" y="3591785"/>
            <a:ext cx="642938" cy="379149"/>
          </a:xfrm>
          <a:prstGeom prst="straightConnector1">
            <a:avLst/>
          </a:prstGeom>
          <a:ln w="7620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Chart 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179617"/>
              </p:ext>
            </p:extLst>
          </p:nvPr>
        </p:nvGraphicFramePr>
        <p:xfrm>
          <a:off x="5482009" y="4018358"/>
          <a:ext cx="2129730" cy="1928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Chart 5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9416399"/>
              </p:ext>
            </p:extLst>
          </p:nvPr>
        </p:nvGraphicFramePr>
        <p:xfrm>
          <a:off x="1858393" y="4018358"/>
          <a:ext cx="2129730" cy="1928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8" name="Straight Arrow Connector 57"/>
          <p:cNvCxnSpPr/>
          <p:nvPr/>
        </p:nvCxnSpPr>
        <p:spPr>
          <a:xfrm>
            <a:off x="2861200" y="4828183"/>
            <a:ext cx="0" cy="696516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930639" y="5046598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6.3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6484324" y="4881760"/>
            <a:ext cx="0" cy="696516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553758" y="5100172"/>
            <a:ext cx="583725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 8.5</a:t>
            </a:r>
          </a:p>
        </p:txBody>
      </p:sp>
    </p:spTree>
    <p:extLst>
      <p:ext uri="{BB962C8B-B14F-4D97-AF65-F5344CB8AC3E}">
        <p14:creationId xmlns:p14="http://schemas.microsoft.com/office/powerpoint/2010/main" val="73046434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3124200" y="5029200"/>
            <a:ext cx="5334000" cy="1143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124200" y="3733800"/>
            <a:ext cx="5334000" cy="1143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124200" y="2438400"/>
            <a:ext cx="5334000" cy="1143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124200" y="838200"/>
            <a:ext cx="5334000" cy="1143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602" y="1173192"/>
            <a:ext cx="2866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El </a:t>
            </a:r>
            <a:r>
              <a:rPr lang="en-US" sz="2400" dirty="0" err="1" smtClean="0"/>
              <a:t>menos</a:t>
            </a:r>
            <a:r>
              <a:rPr lang="en-US" sz="2400" dirty="0" smtClean="0"/>
              <a:t> </a:t>
            </a:r>
            <a:r>
              <a:rPr lang="en-US" sz="2400" dirty="0" err="1" smtClean="0"/>
              <a:t>productivos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371600" y="2971800"/>
            <a:ext cx="47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2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371600" y="4050268"/>
            <a:ext cx="47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2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71600" y="5334000"/>
            <a:ext cx="47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2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951716" y="99083"/>
            <a:ext cx="606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Productividad</a:t>
            </a:r>
            <a:r>
              <a:rPr lang="en-US" sz="2800" dirty="0" smtClean="0"/>
              <a:t>  </a:t>
            </a:r>
            <a:r>
              <a:rPr lang="en-US" sz="2800" dirty="0" err="1" smtClean="0"/>
              <a:t>por</a:t>
            </a:r>
            <a:r>
              <a:rPr lang="en-US" sz="2800" dirty="0" smtClean="0"/>
              <a:t> </a:t>
            </a:r>
            <a:r>
              <a:rPr lang="en-US" sz="2800" dirty="0" err="1" smtClean="0"/>
              <a:t>trabajador</a:t>
            </a:r>
            <a:r>
              <a:rPr lang="en-US" sz="2800" dirty="0" smtClean="0"/>
              <a:t> en US$</a:t>
            </a:r>
            <a:endParaRPr lang="en-US" sz="2800" dirty="0"/>
          </a:p>
        </p:txBody>
      </p:sp>
      <p:graphicFrame>
        <p:nvGraphicFramePr>
          <p:cNvPr id="20" name="Content Placeholder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4795994"/>
              </p:ext>
            </p:extLst>
          </p:nvPr>
        </p:nvGraphicFramePr>
        <p:xfrm>
          <a:off x="3333748" y="1065078"/>
          <a:ext cx="4537470" cy="662651"/>
        </p:xfrm>
        <a:graphic>
          <a:graphicData uri="http://schemas.openxmlformats.org/drawingml/2006/table">
            <a:tbl>
              <a:tblPr/>
              <a:tblGrid>
                <a:gridCol w="1512490"/>
                <a:gridCol w="1512490"/>
                <a:gridCol w="1512490"/>
              </a:tblGrid>
              <a:tr h="66265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Guerrero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5281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Honduras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0275"/>
              </p:ext>
            </p:extLst>
          </p:nvPr>
        </p:nvGraphicFramePr>
        <p:xfrm>
          <a:off x="3333750" y="2724168"/>
          <a:ext cx="4667250" cy="719849"/>
        </p:xfrm>
        <a:graphic>
          <a:graphicData uri="http://schemas.openxmlformats.org/drawingml/2006/table">
            <a:tbl>
              <a:tblPr/>
              <a:tblGrid>
                <a:gridCol w="1555750"/>
                <a:gridCol w="1555750"/>
                <a:gridCol w="1555750"/>
              </a:tblGrid>
              <a:tr h="7198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Sinaloa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10945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Jamaica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823439"/>
              </p:ext>
            </p:extLst>
          </p:nvPr>
        </p:nvGraphicFramePr>
        <p:xfrm>
          <a:off x="3310866" y="5311319"/>
          <a:ext cx="5124450" cy="378460"/>
        </p:xfrm>
        <a:graphic>
          <a:graphicData uri="http://schemas.openxmlformats.org/drawingml/2006/table">
            <a:tbl>
              <a:tblPr/>
              <a:tblGrid>
                <a:gridCol w="1708150"/>
                <a:gridCol w="1708150"/>
                <a:gridCol w="170815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Nuevo Leon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42281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Korea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361489"/>
              </p:ext>
            </p:extLst>
          </p:nvPr>
        </p:nvGraphicFramePr>
        <p:xfrm>
          <a:off x="3310866" y="4017115"/>
          <a:ext cx="4960773" cy="378460"/>
        </p:xfrm>
        <a:graphic>
          <a:graphicData uri="http://schemas.openxmlformats.org/drawingml/2006/table">
            <a:tbl>
              <a:tblPr/>
              <a:tblGrid>
                <a:gridCol w="1653591"/>
                <a:gridCol w="1653591"/>
                <a:gridCol w="165359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Guanajuato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20827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Malasia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761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72" y="942293"/>
            <a:ext cx="8046859" cy="51457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955" y="198346"/>
            <a:ext cx="77676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dirty="0" err="1" smtClean="0">
                <a:solidFill>
                  <a:srgbClr val="FFFFFF"/>
                </a:solidFill>
                <a:latin typeface="Helvetica Light"/>
                <a:cs typeface="Helvetica Light"/>
              </a:rPr>
              <a:t>Productividad</a:t>
            </a:r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 </a:t>
            </a:r>
            <a:r>
              <a:rPr lang="en-US" sz="3800" dirty="0" err="1" smtClean="0">
                <a:solidFill>
                  <a:srgbClr val="FFFFFF"/>
                </a:solidFill>
                <a:latin typeface="Helvetica Light"/>
                <a:cs typeface="Helvetica Light"/>
              </a:rPr>
              <a:t>por</a:t>
            </a:r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 </a:t>
            </a:r>
            <a:r>
              <a:rPr lang="en-US" sz="3800" dirty="0" err="1" smtClean="0">
                <a:solidFill>
                  <a:srgbClr val="FFFFFF"/>
                </a:solidFill>
                <a:latin typeface="Helvetica Light"/>
                <a:cs typeface="Helvetica Light"/>
              </a:rPr>
              <a:t>trabajador</a:t>
            </a:r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, 2009</a:t>
            </a:r>
          </a:p>
          <a:p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(sin </a:t>
            </a:r>
            <a:r>
              <a:rPr lang="en-US" sz="3800" dirty="0" err="1" smtClean="0">
                <a:solidFill>
                  <a:srgbClr val="FFFFFF"/>
                </a:solidFill>
                <a:latin typeface="Helvetica Light"/>
                <a:cs typeface="Helvetica Light"/>
              </a:rPr>
              <a:t>minería</a:t>
            </a:r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 y </a:t>
            </a:r>
            <a:r>
              <a:rPr lang="en-US" sz="3800" dirty="0" err="1" smtClean="0">
                <a:solidFill>
                  <a:srgbClr val="FFFFFF"/>
                </a:solidFill>
                <a:latin typeface="Helvetica Light"/>
                <a:cs typeface="Helvetica Light"/>
              </a:rPr>
              <a:t>petróleo</a:t>
            </a:r>
            <a:r>
              <a:rPr lang="en-US" sz="3800" dirty="0" smtClean="0">
                <a:solidFill>
                  <a:srgbClr val="FFFFFF"/>
                </a:solidFill>
                <a:latin typeface="Helvetica Light"/>
                <a:cs typeface="Helvetica Light"/>
              </a:rPr>
              <a:t>)</a:t>
            </a:r>
            <a:endParaRPr lang="en-US" sz="3800" dirty="0">
              <a:solidFill>
                <a:srgbClr val="FFFFFF"/>
              </a:solidFill>
              <a:latin typeface="Helvetica Light"/>
              <a:cs typeface="Helvetic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351" y="6102332"/>
            <a:ext cx="722450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Helvetica Light"/>
                <a:cs typeface="Helvetica Light"/>
              </a:rPr>
              <a:t>note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Source: </a:t>
            </a:r>
            <a:r>
              <a:rPr lang="en-US" sz="1600" dirty="0">
                <a:solidFill>
                  <a:schemeClr val="bg1"/>
                </a:solidFill>
                <a:latin typeface="Helvetica Light"/>
                <a:cs typeface="Helvetica Light"/>
              </a:rPr>
              <a:t>E</a:t>
            </a:r>
            <a:r>
              <a:rPr lang="en-US" sz="1600" dirty="0" smtClean="0">
                <a:solidFill>
                  <a:schemeClr val="bg1"/>
                </a:solidFill>
                <a:latin typeface="Helvetica Light"/>
                <a:cs typeface="Helvetica Light"/>
              </a:rPr>
              <a:t>mployment by industry and federal entity, 2009 Economic Census</a:t>
            </a:r>
          </a:p>
        </p:txBody>
      </p:sp>
    </p:spTree>
    <p:extLst>
      <p:ext uri="{BB962C8B-B14F-4D97-AF65-F5344CB8AC3E}">
        <p14:creationId xmlns:p14="http://schemas.microsoft.com/office/powerpoint/2010/main" val="2742463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0775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Por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</a:t>
            </a:r>
            <a:r>
              <a:rPr lang="en-US" b="1" dirty="0" err="1" smtClean="0"/>
              <a:t>las</a:t>
            </a:r>
            <a:r>
              <a:rPr lang="en-US" b="1" dirty="0" smtClean="0"/>
              <a:t> </a:t>
            </a:r>
            <a:r>
              <a:rPr lang="en-US" b="1" dirty="0" err="1" smtClean="0"/>
              <a:t>diferencias</a:t>
            </a:r>
            <a:r>
              <a:rPr lang="en-US" b="1" dirty="0" smtClean="0"/>
              <a:t> de </a:t>
            </a:r>
            <a:r>
              <a:rPr lang="en-US" b="1" dirty="0" err="1" smtClean="0"/>
              <a:t>productividad</a:t>
            </a:r>
            <a:r>
              <a:rPr lang="en-US" b="1" dirty="0" smtClean="0"/>
              <a:t>?</a:t>
            </a:r>
            <a:endParaRPr lang="en-US" sz="3600" b="1" i="1" dirty="0">
              <a:solidFill>
                <a:schemeClr val="accent1"/>
              </a:solidFill>
            </a:endParaRPr>
          </a:p>
        </p:txBody>
      </p:sp>
      <p:pic>
        <p:nvPicPr>
          <p:cNvPr id="15366" name="Picture 6" descr="http://www.btp1.net/Ford%20New%20Holland%20Pix/fORD%20NEW%20HOLLAND%20COMBINE%20PIX%20cropp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3" r="17645"/>
          <a:stretch/>
        </p:blipFill>
        <p:spPr bwMode="auto">
          <a:xfrm>
            <a:off x="685800" y="3200400"/>
            <a:ext cx="3943972" cy="290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thehindu.com/multimedia/dynamic/00174/AVN_SOYABEANS_174728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96"/>
          <a:stretch/>
        </p:blipFill>
        <p:spPr bwMode="auto">
          <a:xfrm>
            <a:off x="4800600" y="3200400"/>
            <a:ext cx="3752227" cy="283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848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>
            <a:off x="0" y="-353540"/>
            <a:ext cx="9144000" cy="86777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2209800"/>
            <a:ext cx="7874000" cy="2425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27185" y="4787900"/>
            <a:ext cx="56168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Como </a:t>
            </a:r>
            <a:r>
              <a:rPr lang="en-US" sz="4800" dirty="0" err="1" smtClean="0">
                <a:latin typeface="Apple Chancery"/>
                <a:cs typeface="Apple Chancery"/>
              </a:rPr>
              <a:t>teoría</a:t>
            </a:r>
            <a:r>
              <a:rPr lang="en-US" sz="4800" dirty="0" smtClean="0">
                <a:latin typeface="Apple Chancery"/>
                <a:cs typeface="Apple Chancery"/>
              </a:rPr>
              <a:t> del </a:t>
            </a:r>
            <a:r>
              <a:rPr lang="en-US" sz="4800" dirty="0" err="1" smtClean="0">
                <a:latin typeface="Apple Chancery"/>
                <a:cs typeface="Apple Chancery"/>
              </a:rPr>
              <a:t>desarrollo</a:t>
            </a:r>
            <a:endParaRPr lang="en-US" sz="4800" dirty="0"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1086706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3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Si </a:t>
            </a:r>
            <a:r>
              <a:rPr lang="en-US" sz="4800" dirty="0" err="1" smtClean="0">
                <a:latin typeface="Apple Chancery"/>
                <a:cs typeface="Apple Chancery"/>
              </a:rPr>
              <a:t>usted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tiene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una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letra</a:t>
            </a:r>
            <a:r>
              <a:rPr lang="en-US" sz="4800" dirty="0" smtClean="0">
                <a:latin typeface="Apple Chancery"/>
                <a:cs typeface="Apple Chancery"/>
              </a:rPr>
              <a:t>…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859" y="1577998"/>
            <a:ext cx="3179901" cy="3300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113139" y="5913775"/>
            <a:ext cx="10317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 smtClean="0">
                <a:latin typeface="Apple Chancery"/>
                <a:cs typeface="Apple Chancery"/>
              </a:rPr>
              <a:t>… no </a:t>
            </a:r>
            <a:r>
              <a:rPr lang="en-US" sz="4800" dirty="0" err="1" smtClean="0">
                <a:latin typeface="Apple Chancery"/>
                <a:cs typeface="Apple Chancery"/>
              </a:rPr>
              <a:t>puede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hacer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muchas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palabras</a:t>
            </a:r>
            <a:r>
              <a:rPr lang="en-US" sz="4800" dirty="0" smtClean="0">
                <a:latin typeface="Apple Chancery"/>
                <a:cs typeface="Apple Chancery"/>
              </a:rPr>
              <a:t>.</a:t>
            </a:r>
            <a:endParaRPr lang="en-US" sz="4800" dirty="0"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1883721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alphaModFix amt="3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Si </a:t>
            </a:r>
            <a:r>
              <a:rPr lang="en-US" sz="4800" dirty="0" err="1" smtClean="0">
                <a:latin typeface="Apple Chancery"/>
                <a:cs typeface="Apple Chancery"/>
              </a:rPr>
              <a:t>tiene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estas</a:t>
            </a:r>
            <a:r>
              <a:rPr lang="en-US" sz="4800" dirty="0" smtClean="0">
                <a:latin typeface="Apple Chancery"/>
                <a:cs typeface="Apple Chancery"/>
              </a:rPr>
              <a:t> 3 </a:t>
            </a:r>
            <a:r>
              <a:rPr lang="en-US" sz="4800" dirty="0" err="1" smtClean="0">
                <a:latin typeface="Apple Chancery"/>
                <a:cs typeface="Apple Chancery"/>
              </a:rPr>
              <a:t>letras</a:t>
            </a:r>
            <a:r>
              <a:rPr lang="en-US" sz="4800" dirty="0" smtClean="0">
                <a:latin typeface="Apple Chancery"/>
                <a:cs typeface="Apple Chancery"/>
              </a:rPr>
              <a:t>…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17" y="1080424"/>
            <a:ext cx="1065904" cy="11062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8077" y="3407782"/>
            <a:ext cx="8035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Apple Chancery"/>
                <a:cs typeface="Apple Chancery"/>
              </a:rPr>
              <a:t>Puede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hacer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estas</a:t>
            </a:r>
            <a:r>
              <a:rPr lang="en-US" sz="4800" dirty="0" smtClean="0">
                <a:latin typeface="Apple Chancery"/>
                <a:cs typeface="Apple Chancery"/>
              </a:rPr>
              <a:t> 4 </a:t>
            </a:r>
            <a:r>
              <a:rPr lang="en-US" sz="4800" dirty="0" err="1" smtClean="0">
                <a:latin typeface="Apple Chancery"/>
                <a:cs typeface="Apple Chancery"/>
              </a:rPr>
              <a:t>palabras</a:t>
            </a:r>
            <a:r>
              <a:rPr lang="en-US" sz="4800" dirty="0" smtClean="0">
                <a:latin typeface="Apple Chancery"/>
                <a:cs typeface="Apple Chancery"/>
              </a:rPr>
              <a:t>: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483" y="1080424"/>
            <a:ext cx="1013444" cy="1106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411" y="4415197"/>
            <a:ext cx="666743" cy="6919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483" y="4415197"/>
            <a:ext cx="633928" cy="6919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6507" y="1085907"/>
            <a:ext cx="1076334" cy="11007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154" y="4415197"/>
            <a:ext cx="676620" cy="6919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483" y="5305591"/>
            <a:ext cx="666743" cy="6919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226" y="5305591"/>
            <a:ext cx="633928" cy="6919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331" y="5305591"/>
            <a:ext cx="676620" cy="6919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78" y="4359133"/>
            <a:ext cx="666743" cy="6919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98" y="5300537"/>
            <a:ext cx="666743" cy="69199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2541" y="5300537"/>
            <a:ext cx="676620" cy="6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12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MX" sz="2200" dirty="0" smtClean="0">
                <a:latin typeface="Calibri"/>
                <a:cs typeface="Calibri"/>
              </a:rPr>
              <a:t>Entre 2000-2010 México registró la segunda tasa más baja de América Latina (0.8%), sólo por encima de</a:t>
            </a:r>
            <a:r>
              <a:rPr lang="es-MX" sz="2200" dirty="0">
                <a:latin typeface="Calibri"/>
                <a:cs typeface="Calibri"/>
              </a:rPr>
              <a:t> </a:t>
            </a:r>
            <a:r>
              <a:rPr lang="es-MX" sz="2200" dirty="0" smtClean="0">
                <a:latin typeface="Calibri"/>
                <a:cs typeface="Calibri"/>
              </a:rPr>
              <a:t>Haití</a:t>
            </a:r>
            <a:endParaRPr lang="es-MX" i="1" dirty="0">
              <a:solidFill>
                <a:srgbClr val="800000"/>
              </a:solidFill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8" name="Char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856848"/>
              </p:ext>
            </p:extLst>
          </p:nvPr>
        </p:nvGraphicFramePr>
        <p:xfrm>
          <a:off x="457200" y="990600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6799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alphaModFix amt="34000"/>
          </a:blip>
          <a:stretch>
            <a:fillRect/>
          </a:stretch>
        </p:blipFill>
        <p:spPr>
          <a:xfrm>
            <a:off x="0" y="19244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Si </a:t>
            </a:r>
            <a:r>
              <a:rPr lang="en-US" sz="4800" dirty="0" err="1" smtClean="0">
                <a:latin typeface="Apple Chancery"/>
                <a:cs typeface="Apple Chancery"/>
              </a:rPr>
              <a:t>tiene</a:t>
            </a:r>
            <a:r>
              <a:rPr lang="en-US" sz="4800" dirty="0" smtClean="0">
                <a:latin typeface="Apple Chancery"/>
                <a:cs typeface="Apple Chancery"/>
              </a:rPr>
              <a:t> 4 </a:t>
            </a:r>
            <a:r>
              <a:rPr lang="en-US" sz="4800" dirty="0" err="1" smtClean="0">
                <a:latin typeface="Apple Chancery"/>
                <a:cs typeface="Apple Chancery"/>
              </a:rPr>
              <a:t>letras</a:t>
            </a:r>
            <a:r>
              <a:rPr lang="en-US" sz="4800" dirty="0" smtClean="0">
                <a:latin typeface="Apple Chancery"/>
                <a:cs typeface="Apple Chancery"/>
              </a:rPr>
              <a:t>…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17" y="5160153"/>
            <a:ext cx="664779" cy="689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7892" y="3450397"/>
            <a:ext cx="7130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Apple Chancery"/>
                <a:cs typeface="Apple Chancery"/>
              </a:rPr>
              <a:t>Puede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hacer</a:t>
            </a:r>
            <a:r>
              <a:rPr lang="en-US" sz="4800" dirty="0" smtClean="0">
                <a:latin typeface="Apple Chancery"/>
                <a:cs typeface="Apple Chancery"/>
              </a:rPr>
              <a:t> 9 </a:t>
            </a:r>
            <a:r>
              <a:rPr lang="en-US" sz="4800" dirty="0" err="1" smtClean="0">
                <a:latin typeface="Apple Chancery"/>
                <a:cs typeface="Apple Chancery"/>
              </a:rPr>
              <a:t>palabras</a:t>
            </a:r>
            <a:r>
              <a:rPr lang="en-US" sz="4800" dirty="0" smtClean="0">
                <a:latin typeface="Apple Chancery"/>
                <a:cs typeface="Apple Chancery"/>
              </a:rPr>
              <a:t>: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483" y="1080424"/>
            <a:ext cx="1013444" cy="1106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820" y="1085907"/>
            <a:ext cx="1098204" cy="1106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603" y="4400755"/>
            <a:ext cx="666743" cy="6919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675" y="4400755"/>
            <a:ext cx="633928" cy="6919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6507" y="1085907"/>
            <a:ext cx="1076334" cy="11007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1346" y="4400755"/>
            <a:ext cx="676620" cy="6919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189" y="5199491"/>
            <a:ext cx="666743" cy="6919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9932" y="5199491"/>
            <a:ext cx="633928" cy="6919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0037" y="5199491"/>
            <a:ext cx="676620" cy="69199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705" y="4415197"/>
            <a:ext cx="633928" cy="69199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2407" y="6043889"/>
            <a:ext cx="686947" cy="6919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022" y="6043889"/>
            <a:ext cx="666743" cy="69199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8870" y="6043889"/>
            <a:ext cx="676620" cy="6919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018" y="4415197"/>
            <a:ext cx="686947" cy="69199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633" y="4415197"/>
            <a:ext cx="666743" cy="69199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3481" y="4415197"/>
            <a:ext cx="676620" cy="69199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984" y="4415197"/>
            <a:ext cx="686947" cy="69199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033" y="4415197"/>
            <a:ext cx="666743" cy="6919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5404" y="4415197"/>
            <a:ext cx="676620" cy="6919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09970" y="63898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718" y="5213933"/>
            <a:ext cx="633928" cy="69199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7031" y="6043889"/>
            <a:ext cx="686947" cy="69199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646" y="5213933"/>
            <a:ext cx="666743" cy="69199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646" y="6043889"/>
            <a:ext cx="666743" cy="69199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0026" y="6043889"/>
            <a:ext cx="676620" cy="6919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3389" y="5213933"/>
            <a:ext cx="686947" cy="69199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35" y="4415197"/>
            <a:ext cx="666743" cy="69199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678" y="5184957"/>
            <a:ext cx="676620" cy="69199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55" y="1103677"/>
            <a:ext cx="1014262" cy="105268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118" y="5270113"/>
            <a:ext cx="633928" cy="69199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086" y="5270113"/>
            <a:ext cx="666743" cy="69199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1829" y="5270113"/>
            <a:ext cx="686947" cy="6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74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alphaModFix amt="3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Si </a:t>
            </a:r>
            <a:r>
              <a:rPr lang="en-US" sz="4800" dirty="0" err="1" smtClean="0">
                <a:latin typeface="Apple Chancery"/>
                <a:cs typeface="Apple Chancery"/>
              </a:rPr>
              <a:t>tiene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estas</a:t>
            </a:r>
            <a:r>
              <a:rPr lang="en-US" sz="4800" dirty="0" smtClean="0">
                <a:latin typeface="Apple Chancery"/>
                <a:cs typeface="Apple Chancery"/>
              </a:rPr>
              <a:t> 10 </a:t>
            </a:r>
            <a:r>
              <a:rPr lang="en-US" sz="4800" dirty="0" err="1" smtClean="0">
                <a:latin typeface="Apple Chancery"/>
                <a:cs typeface="Apple Chancery"/>
              </a:rPr>
              <a:t>letras</a:t>
            </a:r>
            <a:r>
              <a:rPr lang="en-US" sz="4800" dirty="0" smtClean="0">
                <a:latin typeface="Apple Chancery"/>
                <a:cs typeface="Apple Chancery"/>
              </a:rPr>
              <a:t>:</a:t>
            </a:r>
            <a:endParaRPr lang="en-US" sz="4800" dirty="0">
              <a:latin typeface="Apple Chancery"/>
              <a:cs typeface="Apple Chancery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20" y="1715676"/>
            <a:ext cx="1065904" cy="11062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586" y="1715676"/>
            <a:ext cx="1013444" cy="1106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3923" y="1721159"/>
            <a:ext cx="1098204" cy="11062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6610" y="1721159"/>
            <a:ext cx="1076334" cy="11007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6633" y="1667838"/>
            <a:ext cx="1060206" cy="115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2720" y="2903257"/>
            <a:ext cx="1159219" cy="12119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46849" y="2903257"/>
            <a:ext cx="1140464" cy="11823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21289" y="2873739"/>
            <a:ext cx="1141655" cy="121191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83052" y="2873739"/>
            <a:ext cx="1175186" cy="121191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36633" y="2873740"/>
            <a:ext cx="1170487" cy="120569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42623" y="4323580"/>
            <a:ext cx="9001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 smtClean="0">
                <a:latin typeface="Apple Chancery"/>
                <a:cs typeface="Apple Chancery"/>
              </a:rPr>
              <a:t>Puede</a:t>
            </a:r>
            <a:r>
              <a:rPr lang="en-US" sz="4000" dirty="0" smtClean="0">
                <a:latin typeface="Apple Chancery"/>
                <a:cs typeface="Apple Chancery"/>
              </a:rPr>
              <a:t> </a:t>
            </a:r>
            <a:r>
              <a:rPr lang="en-US" sz="4000" dirty="0" err="1" smtClean="0">
                <a:latin typeface="Apple Chancery"/>
                <a:cs typeface="Apple Chancery"/>
              </a:rPr>
              <a:t>hacer</a:t>
            </a:r>
            <a:r>
              <a:rPr lang="en-US" sz="4000" dirty="0" smtClean="0">
                <a:latin typeface="Apple Chancery"/>
                <a:cs typeface="Apple Chancery"/>
              </a:rPr>
              <a:t> 595 </a:t>
            </a:r>
            <a:r>
              <a:rPr lang="en-US" sz="4000" dirty="0" err="1" smtClean="0">
                <a:latin typeface="Apple Chancery"/>
                <a:cs typeface="Apple Chancery"/>
              </a:rPr>
              <a:t>palabras</a:t>
            </a:r>
            <a:r>
              <a:rPr lang="en-US" sz="4000" dirty="0" smtClean="0">
                <a:latin typeface="Apple Chancery"/>
                <a:cs typeface="Apple Chancery"/>
              </a:rPr>
              <a:t>, </a:t>
            </a:r>
            <a:r>
              <a:rPr lang="en-US" sz="4000" dirty="0" err="1" smtClean="0">
                <a:latin typeface="Apple Chancery"/>
                <a:cs typeface="Apple Chancery"/>
              </a:rPr>
              <a:t>algunas</a:t>
            </a:r>
            <a:r>
              <a:rPr lang="en-US" sz="4000" dirty="0" smtClean="0">
                <a:latin typeface="Apple Chancery"/>
                <a:cs typeface="Apple Chancery"/>
              </a:rPr>
              <a:t> </a:t>
            </a:r>
            <a:r>
              <a:rPr lang="en-US" sz="4000" dirty="0" err="1" smtClean="0">
                <a:latin typeface="Apple Chancery"/>
                <a:cs typeface="Apple Chancery"/>
              </a:rPr>
              <a:t>largas</a:t>
            </a:r>
            <a:r>
              <a:rPr lang="en-US" sz="4000" dirty="0" smtClean="0">
                <a:latin typeface="Apple Chancery"/>
                <a:cs typeface="Apple Chancery"/>
              </a:rPr>
              <a:t>:</a:t>
            </a:r>
            <a:endParaRPr lang="en-US" sz="4000" dirty="0">
              <a:latin typeface="Apple Chancery"/>
              <a:cs typeface="Apple Chancery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318125" y="5052972"/>
            <a:ext cx="3810839" cy="582714"/>
            <a:chOff x="318125" y="5052972"/>
            <a:chExt cx="3810839" cy="582714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8125" y="5052973"/>
              <a:ext cx="482826" cy="512538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9688" y="5052972"/>
              <a:ext cx="481500" cy="526641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9790" y="5052972"/>
              <a:ext cx="484089" cy="50242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12742" y="5052973"/>
              <a:ext cx="522797" cy="5266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88310" y="5074477"/>
              <a:ext cx="485061" cy="507109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22333" y="5074477"/>
              <a:ext cx="541309" cy="561209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18281" y="5074478"/>
              <a:ext cx="510683" cy="526642"/>
            </a:xfrm>
            <a:prstGeom prst="rect">
              <a:avLst/>
            </a:prstGeom>
          </p:spPr>
        </p:pic>
      </p:grpSp>
      <p:grpSp>
        <p:nvGrpSpPr>
          <p:cNvPr id="69" name="Group 68"/>
          <p:cNvGrpSpPr/>
          <p:nvPr/>
        </p:nvGrpSpPr>
        <p:grpSpPr>
          <a:xfrm>
            <a:off x="323045" y="5692334"/>
            <a:ext cx="3564268" cy="617175"/>
            <a:chOff x="323045" y="5692334"/>
            <a:chExt cx="3564268" cy="617175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045" y="5692335"/>
              <a:ext cx="542820" cy="563382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0657" y="5697818"/>
              <a:ext cx="516105" cy="563382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38200" y="5692335"/>
              <a:ext cx="548132" cy="560590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14930" y="5692334"/>
              <a:ext cx="590342" cy="617175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64861" y="5692334"/>
              <a:ext cx="580790" cy="602142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8840" y="5692334"/>
              <a:ext cx="598473" cy="617175"/>
            </a:xfrm>
            <a:prstGeom prst="rect">
              <a:avLst/>
            </a:prstGeom>
          </p:spPr>
        </p:pic>
      </p:grpSp>
      <p:grpSp>
        <p:nvGrpSpPr>
          <p:cNvPr id="67" name="Group 66"/>
          <p:cNvGrpSpPr/>
          <p:nvPr/>
        </p:nvGrpSpPr>
        <p:grpSpPr>
          <a:xfrm>
            <a:off x="4977977" y="5092811"/>
            <a:ext cx="3303532" cy="631122"/>
            <a:chOff x="4977977" y="5092811"/>
            <a:chExt cx="3303532" cy="631122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8801" y="5145543"/>
              <a:ext cx="532119" cy="552275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02854" y="5118926"/>
              <a:ext cx="529273" cy="578892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12169" y="5092811"/>
              <a:ext cx="569340" cy="590271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77977" y="5092811"/>
              <a:ext cx="569934" cy="605007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632127" y="5118926"/>
              <a:ext cx="586674" cy="605007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533923" y="5095916"/>
              <a:ext cx="584328" cy="601902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5024337" y="5907062"/>
            <a:ext cx="3082783" cy="569550"/>
            <a:chOff x="5198726" y="5955724"/>
            <a:chExt cx="3082783" cy="569550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04640" y="5966978"/>
              <a:ext cx="491034" cy="50963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98726" y="5966978"/>
              <a:ext cx="505914" cy="509634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95674" y="5980576"/>
              <a:ext cx="495840" cy="50710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91514" y="5966978"/>
              <a:ext cx="534023" cy="55829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225537" y="5980576"/>
              <a:ext cx="525383" cy="544698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0131" y="5955724"/>
              <a:ext cx="541378" cy="558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519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546100" y="1406525"/>
            <a:ext cx="79629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689100"/>
            <a:ext cx="8229600" cy="4530725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Países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con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letras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pueden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hacer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palabras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/>
            </a:r>
            <a:b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</a:br>
            <a:r>
              <a:rPr lang="en-US" sz="2000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Son </a:t>
            </a:r>
            <a:r>
              <a:rPr lang="en-US" sz="2000" dirty="0" err="1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diversificados</a:t>
            </a:r>
            <a:r>
              <a:rPr lang="en-US" sz="2000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</a:br>
            <a:endParaRPr lang="en-US" sz="2000" dirty="0" smtClean="0">
              <a:solidFill>
                <a:schemeClr val="bg1"/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Productos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que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requieren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letras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los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pueden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hacer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menos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países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/>
            </a:r>
            <a:b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</a:b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Los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productos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son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menos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ubícuos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/>
            </a:r>
            <a:b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</a:br>
            <a:endParaRPr lang="en-US" sz="2000" dirty="0" smtClean="0">
              <a:solidFill>
                <a:srgbClr val="FFFFFF"/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Paises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con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letras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debieran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poder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hacer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palabras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largas</a:t>
            </a:r>
            <a:endParaRPr lang="en-US" sz="2000" dirty="0" smtClean="0">
              <a:solidFill>
                <a:schemeClr val="bg1">
                  <a:lumMod val="85000"/>
                </a:schemeClr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Productos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menos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>ubícuos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  <a:t/>
            </a:r>
            <a:b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Franklin Gothic Medium"/>
                <a:cs typeface="Franklin Gothic Medium"/>
              </a:rPr>
            </a:br>
            <a:endParaRPr lang="en-US" sz="2000" dirty="0" smtClean="0">
              <a:solidFill>
                <a:schemeClr val="bg1">
                  <a:lumMod val="85000"/>
                </a:schemeClr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Mientras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mas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letras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tiene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un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país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,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más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diversificado</a:t>
            </a:r>
            <a:r>
              <a:rPr lang="en-US" sz="20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será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y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menos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ubícuos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serán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sus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productos</a:t>
            </a:r>
            <a:endParaRPr lang="en-US" sz="2000" dirty="0" smtClean="0">
              <a:solidFill>
                <a:srgbClr val="FFFFFF"/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</a:pP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Relación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inversa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entre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diversificación</a:t>
            </a:r>
            <a:r>
              <a:rPr lang="en-US" sz="2000" dirty="0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 y </a:t>
            </a:r>
            <a:r>
              <a:rPr lang="en-US" sz="2000" dirty="0" err="1" smtClean="0">
                <a:solidFill>
                  <a:srgbClr val="FFFFFF"/>
                </a:solidFill>
                <a:latin typeface="Franklin Gothic Medium"/>
                <a:cs typeface="Franklin Gothic Medium"/>
              </a:rPr>
              <a:t>ubicuidad</a:t>
            </a:r>
            <a:endParaRPr lang="en-US" sz="2000" dirty="0" smtClean="0">
              <a:solidFill>
                <a:srgbClr val="FFFFFF"/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  <a:buNone/>
            </a:pPr>
            <a:endParaRPr lang="en-US" sz="2000" dirty="0" smtClean="0">
              <a:solidFill>
                <a:schemeClr val="bg1">
                  <a:lumMod val="85000"/>
                </a:schemeClr>
              </a:solidFill>
              <a:latin typeface="Franklin Gothic Medium"/>
              <a:cs typeface="Franklin Gothic Medium"/>
            </a:endParaRPr>
          </a:p>
          <a:p>
            <a:pPr>
              <a:lnSpc>
                <a:spcPts val="2400"/>
              </a:lnSpc>
              <a:buClr>
                <a:schemeClr val="bg1"/>
              </a:buClr>
              <a:buNone/>
            </a:pPr>
            <a:endParaRPr lang="en-US" sz="2000" dirty="0" smtClean="0">
              <a:solidFill>
                <a:schemeClr val="bg1">
                  <a:lumMod val="85000"/>
                </a:schemeClr>
              </a:solidFill>
              <a:latin typeface="Franklin Gothic Medium"/>
              <a:cs typeface="Franklin Gothic Medium"/>
            </a:endParaRPr>
          </a:p>
          <a:p>
            <a:pPr lvl="1">
              <a:lnSpc>
                <a:spcPts val="2400"/>
              </a:lnSpc>
              <a:buClr>
                <a:schemeClr val="bg1"/>
              </a:buClr>
              <a:buNone/>
            </a:pPr>
            <a:endParaRPr lang="en-US" sz="2000" dirty="0">
              <a:solidFill>
                <a:schemeClr val="bg1">
                  <a:lumMod val="85000"/>
                </a:schemeClr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198438"/>
            <a:ext cx="8229600" cy="1143000"/>
          </a:xfrm>
        </p:spPr>
        <p:txBody>
          <a:bodyPr/>
          <a:lstStyle/>
          <a:p>
            <a:pPr algn="l"/>
            <a:r>
              <a:rPr lang="en-US" spc="500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INTUICIÓN</a:t>
            </a:r>
            <a:endParaRPr lang="en-US" spc="500" dirty="0">
              <a:solidFill>
                <a:schemeClr val="bg1"/>
              </a:solidFill>
              <a:latin typeface="Franklin Gothic Medium"/>
              <a:cs typeface="Franklin Gothic Medium"/>
            </a:endParaRPr>
          </a:p>
        </p:txBody>
      </p:sp>
    </p:spTree>
    <p:extLst>
      <p:ext uri="{BB962C8B-B14F-4D97-AF65-F5344CB8AC3E}">
        <p14:creationId xmlns:p14="http://schemas.microsoft.com/office/powerpoint/2010/main" val="228867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0287" y="1042987"/>
            <a:ext cx="6691313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7467600" y="1143000"/>
            <a:ext cx="1247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</a:rPr>
              <a:t>(Year 2000)</a:t>
            </a: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4368627" y="6183313"/>
            <a:ext cx="37389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 dirty="0" smtClean="0">
                <a:latin typeface="Calibri" pitchFamily="34" charset="0"/>
              </a:rPr>
              <a:t>Diversification </a:t>
            </a:r>
            <a:r>
              <a:rPr lang="en-US" sz="2200" b="1" dirty="0">
                <a:latin typeface="Calibri" pitchFamily="34" charset="0"/>
              </a:rPr>
              <a:t>of a country</a:t>
            </a:r>
            <a:r>
              <a:rPr lang="en-US" dirty="0">
                <a:latin typeface="Calibri" pitchFamily="34" charset="0"/>
              </a:rPr>
              <a:t>/</a:t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Number of Products a country </a:t>
            </a:r>
            <a:r>
              <a:rPr lang="en-US" dirty="0" smtClean="0">
                <a:latin typeface="Calibri" pitchFamily="34" charset="0"/>
              </a:rPr>
              <a:t>makes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-115093" y="3163094"/>
            <a:ext cx="37338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16" name="TextBox 11"/>
          <p:cNvSpPr txBox="1">
            <a:spLocks noChangeArrowheads="1"/>
          </p:cNvSpPr>
          <p:nvPr/>
        </p:nvSpPr>
        <p:spPr bwMode="auto">
          <a:xfrm rot="-5400000">
            <a:off x="-478543" y="2645658"/>
            <a:ext cx="44196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en-US" sz="2200" b="1" dirty="0" smtClean="0">
                <a:latin typeface="Calibri" pitchFamily="34" charset="0"/>
              </a:rPr>
              <a:t>Ubiquity </a:t>
            </a:r>
            <a:r>
              <a:rPr lang="en-US" sz="2200" b="1" dirty="0">
                <a:latin typeface="Calibri" pitchFamily="34" charset="0"/>
              </a:rPr>
              <a:t>of a Country’s </a:t>
            </a:r>
            <a:r>
              <a:rPr lang="en-US" sz="2200" b="1" dirty="0" smtClean="0">
                <a:latin typeface="Calibri" pitchFamily="34" charset="0"/>
              </a:rPr>
              <a:t>Products</a:t>
            </a: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A</a:t>
            </a:r>
            <a:r>
              <a:rPr lang="en-US" dirty="0" smtClean="0">
                <a:latin typeface="Calibri" pitchFamily="34" charset="0"/>
              </a:rPr>
              <a:t>verage number </a:t>
            </a:r>
            <a:r>
              <a:rPr lang="en-US" dirty="0">
                <a:latin typeface="Calibri" pitchFamily="34" charset="0"/>
              </a:rPr>
              <a:t>of countries that </a:t>
            </a:r>
            <a:r>
              <a:rPr lang="en-US" dirty="0" smtClean="0">
                <a:latin typeface="Calibri" pitchFamily="34" charset="0"/>
              </a:rPr>
              <a:t>make </a:t>
            </a:r>
            <a:r>
              <a:rPr lang="en-US" dirty="0">
                <a:latin typeface="Calibri" pitchFamily="34" charset="0"/>
              </a:rPr>
              <a:t>the </a:t>
            </a:r>
            <a:r>
              <a:rPr lang="en-US" dirty="0" smtClean="0">
                <a:latin typeface="Calibri" pitchFamily="34" charset="0"/>
              </a:rPr>
              <a:t>same products  ``````````````````````````1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8800" y="5715000"/>
            <a:ext cx="838200" cy="4778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500" b="1" dirty="0"/>
              <a:t>k</a:t>
            </a:r>
            <a:r>
              <a:rPr lang="en-US" sz="2500" b="1" baseline="-25000" dirty="0"/>
              <a:t>c,0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2105819" y="2694781"/>
            <a:ext cx="838200" cy="4778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500" b="1" dirty="0"/>
              <a:t>k</a:t>
            </a:r>
            <a:r>
              <a:rPr lang="en-US" sz="2500" b="1" baseline="-25000" dirty="0"/>
              <a:t>c,1</a:t>
            </a:r>
          </a:p>
        </p:txBody>
      </p:sp>
      <p:sp>
        <p:nvSpPr>
          <p:cNvPr id="17419" name="TextBox 2"/>
          <p:cNvSpPr txBox="1">
            <a:spLocks noChangeArrowheads="1"/>
          </p:cNvSpPr>
          <p:nvPr/>
        </p:nvSpPr>
        <p:spPr bwMode="auto">
          <a:xfrm>
            <a:off x="0" y="6248400"/>
            <a:ext cx="282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</a:rPr>
              <a:t>Hidalgo, </a:t>
            </a:r>
            <a:r>
              <a:rPr lang="en-US" dirty="0" err="1">
                <a:latin typeface="Calibri" pitchFamily="34" charset="0"/>
              </a:rPr>
              <a:t>Hausmann</a:t>
            </a:r>
            <a:r>
              <a:rPr lang="en-US" dirty="0">
                <a:latin typeface="Calibri" pitchFamily="34" charset="0"/>
              </a:rPr>
              <a:t> (2009)</a:t>
            </a:r>
            <a:br>
              <a:rPr lang="en-US" dirty="0">
                <a:latin typeface="Calibri" pitchFamily="34" charset="0"/>
              </a:rPr>
            </a:br>
            <a:r>
              <a:rPr lang="en-US" i="1" dirty="0">
                <a:latin typeface="Calibri" pitchFamily="34" charset="0"/>
              </a:rPr>
              <a:t>PNAS</a:t>
            </a:r>
            <a:r>
              <a:rPr lang="en-US" dirty="0">
                <a:latin typeface="Calibri" pitchFamily="34" charset="0"/>
              </a:rPr>
              <a:t> 106(</a:t>
            </a:r>
            <a:r>
              <a:rPr lang="en-US" b="1" dirty="0">
                <a:latin typeface="Calibri" pitchFamily="34" charset="0"/>
              </a:rPr>
              <a:t>26</a:t>
            </a:r>
            <a:r>
              <a:rPr lang="en-US" dirty="0">
                <a:latin typeface="Calibri" pitchFamily="34" charset="0"/>
              </a:rPr>
              <a:t>):10570-10575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000" dirty="0" err="1" smtClean="0">
                <a:latin typeface="Adobe Gothic Std B" pitchFamily="34" charset="-128"/>
                <a:ea typeface="Adobe Gothic Std B" pitchFamily="34" charset="-128"/>
              </a:rPr>
              <a:t>Diversificación</a:t>
            </a:r>
            <a:r>
              <a:rPr lang="en-US" sz="3000" dirty="0" smtClean="0">
                <a:latin typeface="Adobe Gothic Std B" pitchFamily="34" charset="-128"/>
                <a:ea typeface="Adobe Gothic Std B" pitchFamily="34" charset="-128"/>
              </a:rPr>
              <a:t> y </a:t>
            </a:r>
            <a:r>
              <a:rPr lang="en-US" sz="3000" dirty="0" err="1" smtClean="0">
                <a:latin typeface="Adobe Gothic Std B" pitchFamily="34" charset="-128"/>
                <a:ea typeface="Adobe Gothic Std B" pitchFamily="34" charset="-128"/>
              </a:rPr>
              <a:t>ubicuidad</a:t>
            </a:r>
            <a:r>
              <a:rPr lang="en-US" sz="3000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000" dirty="0" err="1" smtClean="0">
                <a:latin typeface="Adobe Gothic Std B" pitchFamily="34" charset="-128"/>
                <a:ea typeface="Adobe Gothic Std B" pitchFamily="34" charset="-128"/>
              </a:rPr>
              <a:t>promedio</a:t>
            </a:r>
            <a:r>
              <a:rPr lang="en-US" sz="3000" dirty="0" smtClean="0">
                <a:latin typeface="Adobe Gothic Std B" pitchFamily="34" charset="-128"/>
                <a:ea typeface="Adobe Gothic Std B" pitchFamily="34" charset="-128"/>
              </a:rPr>
              <a:t> de los </a:t>
            </a:r>
            <a:r>
              <a:rPr lang="en-US" sz="3000" dirty="0" err="1" smtClean="0">
                <a:latin typeface="Adobe Gothic Std B" pitchFamily="34" charset="-128"/>
                <a:ea typeface="Adobe Gothic Std B" pitchFamily="34" charset="-128"/>
              </a:rPr>
              <a:t>países</a:t>
            </a:r>
            <a:endParaRPr lang="en-US" sz="3000" dirty="0">
              <a:latin typeface="Adobe Gothic Std B" pitchFamily="34" charset="-128"/>
              <a:ea typeface="Adobe Gothic Std B" pitchFamily="34" charset="-12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276600" y="6170613"/>
            <a:ext cx="5715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292343" y="3314482"/>
            <a:ext cx="628476" cy="463594"/>
          </a:xfrm>
          <a:prstGeom prst="ellipse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05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United States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54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x_kc1_kc0_09_fit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64" y="1450943"/>
            <a:ext cx="5354260" cy="518092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n-US" dirty="0" smtClean="0"/>
              <a:t>os </a:t>
            </a:r>
            <a:r>
              <a:rPr lang="en-US" dirty="0" err="1" smtClean="0"/>
              <a:t>estados</a:t>
            </a:r>
            <a:r>
              <a:rPr lang="en-US" dirty="0" smtClean="0"/>
              <a:t> de México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010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Las Ciudades de México</a:t>
            </a:r>
            <a:endParaRPr lang="es-ES" dirty="0"/>
          </a:p>
        </p:txBody>
      </p:sp>
      <p:pic>
        <p:nvPicPr>
          <p:cNvPr id="3" name="Imagen 2" descr="Screen Shot 2013-10-23 at 1.26.40 de la tar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34" y="1492320"/>
            <a:ext cx="7040039" cy="51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28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Algunos</a:t>
            </a:r>
            <a:r>
              <a:rPr lang="en-US" dirty="0" smtClean="0"/>
              <a:t> </a:t>
            </a:r>
            <a:r>
              <a:rPr lang="en-US" dirty="0" err="1" smtClean="0"/>
              <a:t>nuevos</a:t>
            </a:r>
            <a:r>
              <a:rPr lang="en-US" dirty="0" smtClean="0"/>
              <a:t> </a:t>
            </a:r>
            <a:r>
              <a:rPr lang="en-US" smtClean="0"/>
              <a:t>temas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Inmigración</a:t>
            </a:r>
            <a:r>
              <a:rPr lang="en-US" dirty="0" smtClean="0"/>
              <a:t> </a:t>
            </a:r>
            <a:r>
              <a:rPr lang="en-US" dirty="0" err="1" smtClean="0"/>
              <a:t>externa</a:t>
            </a:r>
            <a:r>
              <a:rPr lang="en-US" dirty="0" smtClean="0"/>
              <a:t> y </a:t>
            </a:r>
            <a:r>
              <a:rPr lang="en-US" dirty="0" err="1" smtClean="0"/>
              <a:t>ventaja</a:t>
            </a:r>
            <a:r>
              <a:rPr lang="en-US" dirty="0" smtClean="0"/>
              <a:t> </a:t>
            </a:r>
            <a:r>
              <a:rPr lang="en-US" dirty="0" err="1" smtClean="0"/>
              <a:t>comparativa</a:t>
            </a:r>
            <a:endParaRPr lang="en-US" dirty="0"/>
          </a:p>
          <a:p>
            <a:pPr lvl="1"/>
            <a:r>
              <a:rPr lang="en-US" dirty="0" err="1" smtClean="0"/>
              <a:t>Bahar</a:t>
            </a:r>
            <a:r>
              <a:rPr lang="en-US" dirty="0" smtClean="0"/>
              <a:t> y </a:t>
            </a:r>
            <a:r>
              <a:rPr lang="en-US" dirty="0" err="1" smtClean="0"/>
              <a:t>Rapoport</a:t>
            </a:r>
            <a:endParaRPr lang="en-US" dirty="0" smtClean="0"/>
          </a:p>
          <a:p>
            <a:pPr lvl="1"/>
            <a:r>
              <a:rPr lang="en-US" dirty="0" smtClean="0"/>
              <a:t>Harvard</a:t>
            </a:r>
          </a:p>
          <a:p>
            <a:r>
              <a:rPr lang="en-US" dirty="0" err="1" smtClean="0"/>
              <a:t>Creación</a:t>
            </a:r>
            <a:r>
              <a:rPr lang="en-US" dirty="0" smtClean="0"/>
              <a:t> de </a:t>
            </a:r>
            <a:r>
              <a:rPr lang="en-US" dirty="0" err="1" smtClean="0"/>
              <a:t>empresas</a:t>
            </a:r>
            <a:r>
              <a:rPr lang="en-US" dirty="0"/>
              <a:t> </a:t>
            </a:r>
            <a:r>
              <a:rPr lang="en-US" dirty="0" err="1" smtClean="0"/>
              <a:t>pioneras</a:t>
            </a:r>
            <a:r>
              <a:rPr lang="en-US" dirty="0" smtClean="0"/>
              <a:t> e </a:t>
            </a:r>
            <a:r>
              <a:rPr lang="en-US" dirty="0" err="1" smtClean="0"/>
              <a:t>inmigración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endParaRPr lang="en-US" dirty="0" smtClean="0"/>
          </a:p>
          <a:p>
            <a:pPr lvl="1"/>
            <a:r>
              <a:rPr lang="en-US" dirty="0" err="1" smtClean="0"/>
              <a:t>Suecia</a:t>
            </a:r>
            <a:endParaRPr lang="en-US" dirty="0" smtClean="0"/>
          </a:p>
          <a:p>
            <a:pPr lvl="1"/>
            <a:r>
              <a:rPr lang="en-US" dirty="0" err="1" smtClean="0"/>
              <a:t>Alemania</a:t>
            </a:r>
            <a:endParaRPr lang="en-US" dirty="0" smtClean="0"/>
          </a:p>
          <a:p>
            <a:r>
              <a:rPr lang="en-US" dirty="0" err="1" smtClean="0"/>
              <a:t>Creación</a:t>
            </a:r>
            <a:r>
              <a:rPr lang="en-US" dirty="0" smtClean="0"/>
              <a:t> de clusters y </a:t>
            </a:r>
            <a:r>
              <a:rPr lang="en-US" dirty="0" err="1" smtClean="0"/>
              <a:t>empresas</a:t>
            </a:r>
            <a:r>
              <a:rPr lang="en-US" dirty="0" smtClean="0"/>
              <a:t> </a:t>
            </a:r>
            <a:r>
              <a:rPr lang="en-US" dirty="0" err="1" smtClean="0"/>
              <a:t>madres</a:t>
            </a:r>
            <a:endParaRPr lang="en-US" dirty="0" smtClean="0"/>
          </a:p>
          <a:p>
            <a:pPr lvl="1"/>
            <a:r>
              <a:rPr lang="en-US" dirty="0" err="1" smtClean="0"/>
              <a:t>Klepper</a:t>
            </a:r>
            <a:endParaRPr lang="en-US" dirty="0"/>
          </a:p>
          <a:p>
            <a:pPr lvl="1"/>
            <a:r>
              <a:rPr lang="en-US" dirty="0" smtClean="0"/>
              <a:t>Oldsmobile</a:t>
            </a:r>
          </a:p>
          <a:p>
            <a:pPr lvl="1"/>
            <a:r>
              <a:rPr lang="en-US" dirty="0" smtClean="0"/>
              <a:t>Fairchild</a:t>
            </a:r>
          </a:p>
          <a:p>
            <a:r>
              <a:rPr lang="en-US" dirty="0" smtClean="0"/>
              <a:t>Diasporas</a:t>
            </a:r>
          </a:p>
          <a:p>
            <a:pPr lvl="1"/>
            <a:r>
              <a:rPr lang="en-US" dirty="0" smtClean="0"/>
              <a:t>Joinville</a:t>
            </a:r>
          </a:p>
          <a:p>
            <a:r>
              <a:rPr lang="en-US" dirty="0" err="1" smtClean="0"/>
              <a:t>Informalidad</a:t>
            </a:r>
            <a:r>
              <a:rPr lang="en-US" dirty="0" smtClean="0"/>
              <a:t> y </a:t>
            </a:r>
            <a:r>
              <a:rPr lang="en-US" dirty="0" err="1" smtClean="0"/>
              <a:t>acceso</a:t>
            </a:r>
            <a:r>
              <a:rPr lang="en-US" dirty="0" smtClean="0"/>
              <a:t> al </a:t>
            </a:r>
            <a:r>
              <a:rPr lang="en-US" dirty="0" err="1" smtClean="0"/>
              <a:t>trabajo</a:t>
            </a:r>
            <a:r>
              <a:rPr lang="en-US" dirty="0" smtClean="0"/>
              <a:t> formal</a:t>
            </a:r>
          </a:p>
          <a:p>
            <a:pPr lvl="1"/>
            <a:r>
              <a:rPr lang="en-US" dirty="0" err="1" smtClean="0"/>
              <a:t>Movilidad</a:t>
            </a:r>
            <a:endParaRPr lang="en-US" dirty="0" smtClean="0"/>
          </a:p>
          <a:p>
            <a:r>
              <a:rPr lang="en-US" dirty="0" err="1" smtClean="0"/>
              <a:t>Multinacionales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 locales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4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0" y="914400"/>
            <a:ext cx="9144000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58975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s-MX" sz="3100" b="1" dirty="0" smtClean="0">
                <a:latin typeface="+mn-lt"/>
                <a:cs typeface="Calibri"/>
              </a:rPr>
              <a:t>Center for International Development </a:t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solidFill>
                  <a:srgbClr val="800000"/>
                </a:solidFill>
                <a:latin typeface="+mn-lt"/>
                <a:cs typeface="Calibri"/>
              </a:rPr>
              <a:t>at Harvard University</a:t>
            </a: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/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3100" b="1" dirty="0" smtClean="0">
                <a:latin typeface="+mn-lt"/>
                <a:cs typeface="Calibri"/>
              </a:rPr>
              <a:t>¿Por qué México no crece?</a:t>
            </a:r>
            <a:br>
              <a:rPr lang="es-MX" sz="3100" b="1" dirty="0" smtClean="0">
                <a:latin typeface="+mn-lt"/>
                <a:cs typeface="Calibri"/>
              </a:rPr>
            </a:br>
            <a:r>
              <a:rPr lang="es-MX" sz="2000" dirty="0" smtClean="0">
                <a:latin typeface="+mn-lt"/>
                <a:cs typeface="Calibri"/>
              </a:rPr>
              <a:t>Ciudad de México, Octubre 2014</a:t>
            </a:r>
            <a:endParaRPr lang="es-MX" sz="2000" dirty="0"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6687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MX" sz="2000" dirty="0" smtClean="0">
                <a:latin typeface="Calibri"/>
                <a:cs typeface="Calibri"/>
              </a:rPr>
              <a:t>En ese período, el PIB per capita de las principales economías de la región superaron a México en términos acumulados entre 19%-39% </a:t>
            </a:r>
            <a:endParaRPr lang="es-MX" sz="2000" i="1" dirty="0">
              <a:solidFill>
                <a:srgbClr val="800000"/>
              </a:solidFill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1" name="Char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961095"/>
              </p:ext>
            </p:extLst>
          </p:nvPr>
        </p:nvGraphicFramePr>
        <p:xfrm>
          <a:off x="457200" y="990600"/>
          <a:ext cx="7531811" cy="5354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Up Arrow 11"/>
          <p:cNvSpPr/>
          <p:nvPr/>
        </p:nvSpPr>
        <p:spPr>
          <a:xfrm>
            <a:off x="7691022" y="2057400"/>
            <a:ext cx="990600" cy="2057400"/>
          </a:xfrm>
          <a:prstGeom prst="upArrow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39%*</a:t>
            </a:r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/>
          </a:p>
        </p:txBody>
      </p:sp>
      <p:sp>
        <p:nvSpPr>
          <p:cNvPr id="10" name="Up Arrow 9"/>
          <p:cNvSpPr/>
          <p:nvPr/>
        </p:nvSpPr>
        <p:spPr>
          <a:xfrm>
            <a:off x="7673636" y="2514600"/>
            <a:ext cx="990600" cy="16764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r>
              <a:rPr lang="en-US" sz="1400" b="1" dirty="0" smtClean="0"/>
              <a:t>34%</a:t>
            </a:r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 smtClean="0"/>
          </a:p>
          <a:p>
            <a:pPr algn="ctr"/>
            <a:endParaRPr lang="en-US" sz="1400" b="1" dirty="0"/>
          </a:p>
          <a:p>
            <a:pPr algn="ctr"/>
            <a:endParaRPr lang="en-US" sz="1400" b="1" dirty="0"/>
          </a:p>
        </p:txBody>
      </p:sp>
      <p:sp>
        <p:nvSpPr>
          <p:cNvPr id="9" name="Up Arrow 8"/>
          <p:cNvSpPr/>
          <p:nvPr/>
        </p:nvSpPr>
        <p:spPr>
          <a:xfrm>
            <a:off x="7673636" y="2971800"/>
            <a:ext cx="990600" cy="1295400"/>
          </a:xfrm>
          <a:prstGeom prst="upArrow">
            <a:avLst/>
          </a:prstGeom>
          <a:solidFill>
            <a:srgbClr val="F1F38A"/>
          </a:solidFill>
          <a:ln>
            <a:solidFill>
              <a:srgbClr val="F1F3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28%</a:t>
            </a:r>
          </a:p>
          <a:p>
            <a:pPr algn="ctr"/>
            <a:endParaRPr lang="en-US" sz="1400" b="1" dirty="0" smtClean="0">
              <a:solidFill>
                <a:srgbClr val="FF0000"/>
              </a:solidFill>
            </a:endParaRPr>
          </a:p>
          <a:p>
            <a:pPr algn="ctr"/>
            <a:endParaRPr lang="en-US" sz="1400" b="1" dirty="0">
              <a:solidFill>
                <a:srgbClr val="FF0000"/>
              </a:solidFill>
            </a:endParaRPr>
          </a:p>
          <a:p>
            <a:pPr algn="ctr"/>
            <a:endParaRPr lang="en-US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Up Arrow 2"/>
          <p:cNvSpPr/>
          <p:nvPr/>
        </p:nvSpPr>
        <p:spPr>
          <a:xfrm>
            <a:off x="7673636" y="3348361"/>
            <a:ext cx="990600" cy="914400"/>
          </a:xfrm>
          <a:prstGeom prst="upArrow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19%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3755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MX" sz="2200" dirty="0" smtClean="0">
                <a:latin typeface="Calibri"/>
                <a:cs typeface="Calibri"/>
              </a:rPr>
              <a:t>Tampoco tiene que ver con el déficit de inversión: México invirtió más que muchas otras economías que crecieron más</a:t>
            </a:r>
            <a:endParaRPr lang="es-MX" i="1" dirty="0">
              <a:solidFill>
                <a:srgbClr val="800000"/>
              </a:solidFill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dirty="0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27" name="Chart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822998"/>
              </p:ext>
            </p:extLst>
          </p:nvPr>
        </p:nvGraphicFramePr>
        <p:xfrm>
          <a:off x="457201" y="1066801"/>
          <a:ext cx="7696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6217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Capital humano en </a:t>
            </a:r>
            <a:r>
              <a:rPr lang="es-PE" dirty="0" err="1" smtClean="0"/>
              <a:t>méxico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720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Años de escolaridad de la fuerza de trabajo (+25 años)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476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48" y="1464344"/>
            <a:ext cx="8706905" cy="49917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3056" y="2874427"/>
            <a:ext cx="1335672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France 1985</a:t>
            </a:r>
          </a:p>
          <a:p>
            <a:pPr algn="ctr"/>
            <a:r>
              <a:rPr lang="en-US" dirty="0" smtClean="0"/>
              <a:t>US$ 21315</a:t>
            </a:r>
          </a:p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47564" y="3410340"/>
            <a:ext cx="1389323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Mexico 1993</a:t>
            </a:r>
          </a:p>
          <a:p>
            <a:pPr algn="ctr"/>
            <a:r>
              <a:rPr lang="en-US" dirty="0" smtClean="0"/>
              <a:t>10544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36973" y="3122863"/>
            <a:ext cx="1897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Ghana 1998=1015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71800" y="6324600"/>
            <a:ext cx="3844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GDP per capita in constant dollars, logs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98310" y="3409691"/>
            <a:ext cx="8045690" cy="11406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36462" y="2849036"/>
            <a:ext cx="15082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Thailand 2005</a:t>
            </a:r>
          </a:p>
          <a:p>
            <a:pPr algn="ctr"/>
            <a:r>
              <a:rPr lang="en-US" dirty="0" smtClean="0"/>
              <a:t>US$ 6751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64771" y="2006628"/>
            <a:ext cx="1389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Mexico 2005</a:t>
            </a:r>
          </a:p>
          <a:p>
            <a:pPr algn="ctr"/>
            <a:r>
              <a:rPr lang="en-US" dirty="0" smtClean="0"/>
              <a:t>US$ 12593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19521" y="2002334"/>
            <a:ext cx="1335672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France 1993</a:t>
            </a:r>
          </a:p>
          <a:p>
            <a:r>
              <a:rPr lang="en-US" dirty="0" smtClean="0"/>
              <a:t>US$ 24430</a:t>
            </a:r>
          </a:p>
          <a:p>
            <a:endParaRPr lang="en-US" dirty="0"/>
          </a:p>
        </p:txBody>
      </p:sp>
      <p:cxnSp>
        <p:nvCxnSpPr>
          <p:cNvPr id="15" name="Straight Connector 14"/>
          <p:cNvCxnSpPr>
            <a:stCxn id="12" idx="2"/>
          </p:cNvCxnSpPr>
          <p:nvPr/>
        </p:nvCxnSpPr>
        <p:spPr>
          <a:xfrm>
            <a:off x="6759433" y="2652959"/>
            <a:ext cx="21984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647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7" grpId="1"/>
      <p:bldP spid="11" grpId="0"/>
      <p:bldP spid="11" grpId="1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Población con educación superior completa (%)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65" y="1600200"/>
            <a:ext cx="6219069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México, Octubre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1B418-6CB2-46AE-9298-A63EC2B700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743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ID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12198</TotalTime>
  <Words>712</Words>
  <Application>Microsoft Macintosh PowerPoint</Application>
  <PresentationFormat>Presentación en pantalla (4:3)</PresentationFormat>
  <Paragraphs>198</Paragraphs>
  <Slides>38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38</vt:i4>
      </vt:variant>
    </vt:vector>
  </HeadingPairs>
  <TitlesOfParts>
    <vt:vector size="41" baseType="lpstr">
      <vt:lpstr>Custom Design</vt:lpstr>
      <vt:lpstr>1_Custom Design</vt:lpstr>
      <vt:lpstr>CID Theme</vt:lpstr>
      <vt:lpstr>Center for International Development  at Harvard University   ¿Por qué México no crece? Ciudad de México, Octubre 2014</vt:lpstr>
      <vt:lpstr>Presentación de PowerPoint</vt:lpstr>
      <vt:lpstr>Entre 2000-2010 México registró la segunda tasa más baja de América Latina (0.8%), sólo por encima de Haití</vt:lpstr>
      <vt:lpstr>En ese período, el PIB per capita de las principales economías de la región superaron a México en términos acumulados entre 19%-39% </vt:lpstr>
      <vt:lpstr>Tampoco tiene que ver con el déficit de inversión: México invirtió más que muchas otras economías que crecieron más</vt:lpstr>
      <vt:lpstr>Capital humano en méxico</vt:lpstr>
      <vt:lpstr>Años de escolaridad de la fuerza de trabajo (+25 años)</vt:lpstr>
      <vt:lpstr>Presentación de PowerPoint</vt:lpstr>
      <vt:lpstr>Población con educación superior completa (%)</vt:lpstr>
      <vt:lpstr>Mexico</vt:lpstr>
      <vt:lpstr>Ranked 12th in structural change between 1964-2008</vt:lpstr>
      <vt:lpstr>Algunas excusas…</vt:lpstr>
      <vt:lpstr>Los términos de intercambio de los países que más dependen de commodities crecieron, los de México se mantuvieron estables…</vt:lpstr>
      <vt:lpstr>México también se diversificó un poco en términos de destinos de exportación, reduciendo la importancia relativa de los Estados Unidos</vt:lpstr>
      <vt:lpstr>Crecimiento del “socio comercial promedio”</vt:lpstr>
      <vt:lpstr>Dentro de los Estados Unidos, México cedió terreno en comparación con China</vt:lpstr>
      <vt:lpstr>Artículos científicos y técnicos publicados (por mil personas)</vt:lpstr>
      <vt:lpstr>Artículos científicos y técnicos publicados (por mil personas)</vt:lpstr>
      <vt:lpstr>Investigadores en I&amp;D (por millón de personas)</vt:lpstr>
      <vt:lpstr>Investigadores en I&amp;D (por millón de personas)</vt:lpstr>
      <vt:lpstr>Explicaciones conocidas</vt:lpstr>
      <vt:lpstr>Income disparities across and within countries</vt:lpstr>
      <vt:lpstr>Income disparities within and across countries</vt:lpstr>
      <vt:lpstr>Presentación de PowerPoint</vt:lpstr>
      <vt:lpstr>Presentación de PowerPoint</vt:lpstr>
      <vt:lpstr>Por que las diferencias de productividad?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INTUICIÓN</vt:lpstr>
      <vt:lpstr>Presentación de PowerPoint</vt:lpstr>
      <vt:lpstr>The United States</vt:lpstr>
      <vt:lpstr>Los estados de México</vt:lpstr>
      <vt:lpstr>Las Ciudades de México</vt:lpstr>
      <vt:lpstr>Algunos nuevos temas</vt:lpstr>
      <vt:lpstr>Center for International Development  at Harvard University   ¿Por qué México no crece? Ciudad de México, Octubre 2014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 de Complejidad Económica</dc:title>
  <dc:creator>Luis Miguel</dc:creator>
  <cp:lastModifiedBy>Miguel Limon Garcia</cp:lastModifiedBy>
  <cp:revision>217</cp:revision>
  <dcterms:created xsi:type="dcterms:W3CDTF">2014-09-22T17:37:08Z</dcterms:created>
  <dcterms:modified xsi:type="dcterms:W3CDTF">2014-10-27T23:33:36Z</dcterms:modified>
</cp:coreProperties>
</file>