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8" r:id="rId3"/>
    <p:sldId id="269" r:id="rId4"/>
    <p:sldId id="270" r:id="rId5"/>
    <p:sldId id="264" r:id="rId6"/>
    <p:sldId id="263" r:id="rId7"/>
    <p:sldId id="261" r:id="rId8"/>
    <p:sldId id="267" r:id="rId9"/>
    <p:sldId id="256" r:id="rId10"/>
    <p:sldId id="258" r:id="rId11"/>
    <p:sldId id="257" r:id="rId12"/>
    <p:sldId id="265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Documents\Medici&#243;n%20de%20la%20TFP\Datos%20Gabinete\MexicoHistoryDataAppendix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duardo%20Ramos\AppData\Local\Microsoft\Windows\Temporary%20Internet%20Files\Content.Outlook\5NMC79RA\OECD%20excedente%20bruto%20y%20salario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&#233;s%20Robles\AppData\Local\Microsoft\Windows\Temporary%20Internet%20Files\Content.Outlook\E7X73UG9\Tabla%20marginaci&#243;n%20nueva%20con%20tasas%20de%20crecimiento%20escalonadas%20en%20deciles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an%20Mendoza\Documents\Luis%20de%20la%20Calle\base%20antes%20y%20depues%20TLC.xls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an%20Mendoza\Documents\Colegas\Luis%20de%20la%20Calle\20141020%20Mexico%20Brazi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s-MX" sz="2000" dirty="0" smtClean="0"/>
              <a:t>(</a:t>
            </a:r>
            <a:r>
              <a:rPr lang="es-MX" sz="2000" dirty="0"/>
              <a:t>Índice 1950=100)</a:t>
            </a:r>
          </a:p>
        </c:rich>
      </c:tx>
      <c:layout>
        <c:manualLayout>
          <c:xMode val="edge"/>
          <c:yMode val="edge"/>
          <c:x val="0.38395851431225292"/>
          <c:y val="7.849720215101974E-2"/>
        </c:manualLayout>
      </c:layout>
    </c:title>
    <c:plotArea>
      <c:layout>
        <c:manualLayout>
          <c:layoutTarget val="inner"/>
          <c:xMode val="edge"/>
          <c:yMode val="edge"/>
          <c:x val="8.2537951221498027E-2"/>
          <c:y val="0.16980446416024647"/>
          <c:w val="0.8875339176466126"/>
          <c:h val="0.62011371732244913"/>
        </c:manualLayout>
      </c:layout>
      <c:lineChart>
        <c:grouping val="standard"/>
        <c:ser>
          <c:idx val="1"/>
          <c:order val="0"/>
          <c:tx>
            <c:v>Productivity</c:v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'Constructed Mexico'!$A$5:$A$65</c:f>
              <c:numCache>
                <c:formatCode>General</c:formatCode>
                <c:ptCount val="61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</c:numCache>
            </c:numRef>
          </c:cat>
          <c:val>
            <c:numRef>
              <c:f>'Constructed Mexico'!$W$5:$W$65</c:f>
              <c:numCache>
                <c:formatCode>#,##0</c:formatCode>
                <c:ptCount val="61"/>
                <c:pt idx="0">
                  <c:v>100</c:v>
                </c:pt>
                <c:pt idx="1">
                  <c:v>108.61811839330713</c:v>
                </c:pt>
                <c:pt idx="2">
                  <c:v>110.58919853644761</c:v>
                </c:pt>
                <c:pt idx="3">
                  <c:v>107.37335023205843</c:v>
                </c:pt>
                <c:pt idx="4">
                  <c:v>118.42269182740525</c:v>
                </c:pt>
                <c:pt idx="5">
                  <c:v>128.52762135473787</c:v>
                </c:pt>
                <c:pt idx="6">
                  <c:v>135.5721819407662</c:v>
                </c:pt>
                <c:pt idx="7">
                  <c:v>142.63384047766269</c:v>
                </c:pt>
                <c:pt idx="8">
                  <c:v>145.57658191166712</c:v>
                </c:pt>
                <c:pt idx="9">
                  <c:v>145.35258255434718</c:v>
                </c:pt>
                <c:pt idx="10">
                  <c:v>156.07131525608216</c:v>
                </c:pt>
                <c:pt idx="11">
                  <c:v>157.72768758859499</c:v>
                </c:pt>
                <c:pt idx="12">
                  <c:v>159.39901733851821</c:v>
                </c:pt>
                <c:pt idx="13">
                  <c:v>169.05096765003682</c:v>
                </c:pt>
                <c:pt idx="14">
                  <c:v>185.84396329344091</c:v>
                </c:pt>
                <c:pt idx="15">
                  <c:v>189.35147787836419</c:v>
                </c:pt>
                <c:pt idx="16">
                  <c:v>196.33660102890602</c:v>
                </c:pt>
                <c:pt idx="17">
                  <c:v>201.19240079165738</c:v>
                </c:pt>
                <c:pt idx="18">
                  <c:v>211.12373474768765</c:v>
                </c:pt>
                <c:pt idx="19">
                  <c:v>215.57378979932454</c:v>
                </c:pt>
                <c:pt idx="20">
                  <c:v>221.60021085087843</c:v>
                </c:pt>
                <c:pt idx="21">
                  <c:v>213.84313188791543</c:v>
                </c:pt>
                <c:pt idx="22">
                  <c:v>220.82236500392284</c:v>
                </c:pt>
                <c:pt idx="23">
                  <c:v>227.66120442312192</c:v>
                </c:pt>
                <c:pt idx="24">
                  <c:v>226.98569205297994</c:v>
                </c:pt>
                <c:pt idx="25">
                  <c:v>222.48480425709141</c:v>
                </c:pt>
                <c:pt idx="26">
                  <c:v>218.09533505197697</c:v>
                </c:pt>
                <c:pt idx="27">
                  <c:v>212.72902234060521</c:v>
                </c:pt>
                <c:pt idx="28">
                  <c:v>220.41584701112888</c:v>
                </c:pt>
                <c:pt idx="29">
                  <c:v>227.8799838459415</c:v>
                </c:pt>
                <c:pt idx="30">
                  <c:v>231.16666832640112</c:v>
                </c:pt>
                <c:pt idx="31">
                  <c:v>239.88619833287558</c:v>
                </c:pt>
                <c:pt idx="32">
                  <c:v>220.97919814225341</c:v>
                </c:pt>
                <c:pt idx="33">
                  <c:v>203.8870925878264</c:v>
                </c:pt>
                <c:pt idx="34">
                  <c:v>201.51569017594073</c:v>
                </c:pt>
                <c:pt idx="35">
                  <c:v>194.99852143232044</c:v>
                </c:pt>
                <c:pt idx="36">
                  <c:v>177.47924281493181</c:v>
                </c:pt>
                <c:pt idx="37">
                  <c:v>173.91052895868242</c:v>
                </c:pt>
                <c:pt idx="38">
                  <c:v>169.05879267721104</c:v>
                </c:pt>
                <c:pt idx="39">
                  <c:v>169.920711433192</c:v>
                </c:pt>
                <c:pt idx="40">
                  <c:v>173.00898872723641</c:v>
                </c:pt>
                <c:pt idx="41">
                  <c:v>174.36159029742169</c:v>
                </c:pt>
                <c:pt idx="42">
                  <c:v>176.078883575194</c:v>
                </c:pt>
                <c:pt idx="43">
                  <c:v>175.1783260932296</c:v>
                </c:pt>
                <c:pt idx="44">
                  <c:v>177.32924123676079</c:v>
                </c:pt>
                <c:pt idx="45">
                  <c:v>161.32952947773589</c:v>
                </c:pt>
                <c:pt idx="46">
                  <c:v>162.84776420007515</c:v>
                </c:pt>
                <c:pt idx="47">
                  <c:v>163.16981063544671</c:v>
                </c:pt>
                <c:pt idx="48">
                  <c:v>172.55379771499713</c:v>
                </c:pt>
                <c:pt idx="49">
                  <c:v>170.86900392897383</c:v>
                </c:pt>
                <c:pt idx="50">
                  <c:v>185.98861608767641</c:v>
                </c:pt>
                <c:pt idx="51">
                  <c:v>184.89403787637221</c:v>
                </c:pt>
                <c:pt idx="52">
                  <c:v>176.45823531073663</c:v>
                </c:pt>
                <c:pt idx="53">
                  <c:v>181.18533133248576</c:v>
                </c:pt>
                <c:pt idx="54">
                  <c:v>184.65253458944454</c:v>
                </c:pt>
                <c:pt idx="55">
                  <c:v>181.29337840889679</c:v>
                </c:pt>
                <c:pt idx="56">
                  <c:v>187.08921644997986</c:v>
                </c:pt>
                <c:pt idx="57">
                  <c:v>189.89447483525927</c:v>
                </c:pt>
                <c:pt idx="58">
                  <c:v>186.31700636627747</c:v>
                </c:pt>
                <c:pt idx="59">
                  <c:v>176.05003066290061</c:v>
                </c:pt>
                <c:pt idx="60">
                  <c:v>185.66790302409692</c:v>
                </c:pt>
              </c:numCache>
            </c:numRef>
          </c:val>
        </c:ser>
        <c:marker val="1"/>
        <c:axId val="75143424"/>
        <c:axId val="86532096"/>
      </c:lineChart>
      <c:catAx>
        <c:axId val="75143424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s-MX"/>
          </a:p>
        </c:txPr>
        <c:crossAx val="86532096"/>
        <c:crosses val="autoZero"/>
        <c:auto val="1"/>
        <c:lblAlgn val="ctr"/>
        <c:lblOffset val="100"/>
        <c:tickLblSkip val="5"/>
      </c:catAx>
      <c:valAx>
        <c:axId val="86532096"/>
        <c:scaling>
          <c:orientation val="minMax"/>
          <c:min val="90"/>
        </c:scaling>
        <c:axPos val="l"/>
        <c:numFmt formatCode="#,##0" sourceLinked="1"/>
        <c:tickLblPos val="nextTo"/>
        <c:crossAx val="75143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600">
          <a:latin typeface="+mj-lt"/>
        </a:defRPr>
      </a:pPr>
      <a:endParaRPr lang="es-MX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plotArea>
      <c:layout>
        <c:manualLayout>
          <c:layoutTarget val="inner"/>
          <c:xMode val="edge"/>
          <c:yMode val="edge"/>
          <c:x val="5.2044788230124726E-2"/>
          <c:y val="0.1149850753949874"/>
          <c:w val="0.90187574631161793"/>
          <c:h val="0.64258084244323865"/>
        </c:manualLayout>
      </c:layout>
      <c:barChart>
        <c:barDir val="col"/>
        <c:grouping val="stacked"/>
        <c:ser>
          <c:idx val="0"/>
          <c:order val="0"/>
          <c:tx>
            <c:strRef>
              <c:f>'OECD.Stat export (2)'!$J$3</c:f>
              <c:strCache>
                <c:ptCount val="1"/>
                <c:pt idx="0">
                  <c:v>Remuneración a los asalariados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34"/>
            <c:spPr>
              <a:solidFill>
                <a:srgbClr val="FF0000"/>
              </a:solidFill>
            </c:spPr>
          </c:dPt>
          <c:cat>
            <c:strRef>
              <c:f>'OECD.Stat export (2)'!$A$4:$A$38</c:f>
              <c:strCache>
                <c:ptCount val="35"/>
                <c:pt idx="0">
                  <c:v>Switzerland</c:v>
                </c:pt>
                <c:pt idx="1">
                  <c:v>Denmark</c:v>
                </c:pt>
                <c:pt idx="2">
                  <c:v>Iceland</c:v>
                </c:pt>
                <c:pt idx="3">
                  <c:v>United Kingdom</c:v>
                </c:pt>
                <c:pt idx="4">
                  <c:v>Sweden</c:v>
                </c:pt>
                <c:pt idx="5">
                  <c:v>France</c:v>
                </c:pt>
                <c:pt idx="6">
                  <c:v>United States</c:v>
                </c:pt>
                <c:pt idx="7">
                  <c:v>Belgium</c:v>
                </c:pt>
                <c:pt idx="8">
                  <c:v>Slovenia</c:v>
                </c:pt>
                <c:pt idx="9">
                  <c:v>Finland</c:v>
                </c:pt>
                <c:pt idx="10">
                  <c:v>Japan</c:v>
                </c:pt>
                <c:pt idx="11">
                  <c:v>Germany</c:v>
                </c:pt>
                <c:pt idx="12">
                  <c:v>Netherlands</c:v>
                </c:pt>
                <c:pt idx="13">
                  <c:v>Canada</c:v>
                </c:pt>
                <c:pt idx="14">
                  <c:v>Russian Federation</c:v>
                </c:pt>
                <c:pt idx="15">
                  <c:v>Austria</c:v>
                </c:pt>
                <c:pt idx="16">
                  <c:v>Australia</c:v>
                </c:pt>
                <c:pt idx="17">
                  <c:v>Luxembourg</c:v>
                </c:pt>
                <c:pt idx="18">
                  <c:v>Portugal</c:v>
                </c:pt>
                <c:pt idx="19">
                  <c:v>Spain</c:v>
                </c:pt>
                <c:pt idx="20">
                  <c:v>Estonia</c:v>
                </c:pt>
                <c:pt idx="21">
                  <c:v>South Africa</c:v>
                </c:pt>
                <c:pt idx="22">
                  <c:v>Korea</c:v>
                </c:pt>
                <c:pt idx="23">
                  <c:v>Israel</c:v>
                </c:pt>
                <c:pt idx="24">
                  <c:v>Norway</c:v>
                </c:pt>
                <c:pt idx="25">
                  <c:v>Hungary</c:v>
                </c:pt>
                <c:pt idx="26">
                  <c:v>Czech Republic</c:v>
                </c:pt>
                <c:pt idx="27">
                  <c:v>Italy</c:v>
                </c:pt>
                <c:pt idx="28">
                  <c:v>Ireland</c:v>
                </c:pt>
                <c:pt idx="29">
                  <c:v>Chile</c:v>
                </c:pt>
                <c:pt idx="30">
                  <c:v>Slovak Republic</c:v>
                </c:pt>
                <c:pt idx="31">
                  <c:v>Poland</c:v>
                </c:pt>
                <c:pt idx="32">
                  <c:v>Greece</c:v>
                </c:pt>
                <c:pt idx="33">
                  <c:v>Colombia</c:v>
                </c:pt>
                <c:pt idx="34">
                  <c:v>Mexico</c:v>
                </c:pt>
              </c:strCache>
            </c:strRef>
          </c:cat>
          <c:val>
            <c:numRef>
              <c:f>'OECD.Stat export (2)'!$J$4:$J$38</c:f>
              <c:numCache>
                <c:formatCode>0%</c:formatCode>
                <c:ptCount val="35"/>
                <c:pt idx="0">
                  <c:v>0.61216883773619013</c:v>
                </c:pt>
                <c:pt idx="1">
                  <c:v>0.55197191909210364</c:v>
                </c:pt>
                <c:pt idx="2">
                  <c:v>0.53987896411095948</c:v>
                </c:pt>
                <c:pt idx="3">
                  <c:v>0.53909902047914215</c:v>
                </c:pt>
                <c:pt idx="4">
                  <c:v>0.53822468264299972</c:v>
                </c:pt>
                <c:pt idx="5">
                  <c:v>0.53382282895798638</c:v>
                </c:pt>
                <c:pt idx="6">
                  <c:v>0.53063787350873692</c:v>
                </c:pt>
                <c:pt idx="7">
                  <c:v>0.52607675361578565</c:v>
                </c:pt>
                <c:pt idx="8">
                  <c:v>0.52418698839287159</c:v>
                </c:pt>
                <c:pt idx="9">
                  <c:v>0.51881466077462957</c:v>
                </c:pt>
                <c:pt idx="10">
                  <c:v>0.5187217786592061</c:v>
                </c:pt>
                <c:pt idx="11">
                  <c:v>0.51601410141014059</c:v>
                </c:pt>
                <c:pt idx="12">
                  <c:v>0.51588586073300879</c:v>
                </c:pt>
                <c:pt idx="13">
                  <c:v>0.50738502401417174</c:v>
                </c:pt>
                <c:pt idx="14">
                  <c:v>0.50567835432930963</c:v>
                </c:pt>
                <c:pt idx="15">
                  <c:v>0.50244921091784878</c:v>
                </c:pt>
                <c:pt idx="16">
                  <c:v>0.48702210085309738</c:v>
                </c:pt>
                <c:pt idx="17">
                  <c:v>0.48209833682061981</c:v>
                </c:pt>
                <c:pt idx="18">
                  <c:v>0.48077554367641917</c:v>
                </c:pt>
                <c:pt idx="19">
                  <c:v>0.46887870052726338</c:v>
                </c:pt>
                <c:pt idx="20">
                  <c:v>0.46306089276361001</c:v>
                </c:pt>
                <c:pt idx="21">
                  <c:v>0.46244416976215286</c:v>
                </c:pt>
                <c:pt idx="22">
                  <c:v>0.45846410042912955</c:v>
                </c:pt>
                <c:pt idx="23">
                  <c:v>0.45561645149587338</c:v>
                </c:pt>
                <c:pt idx="24">
                  <c:v>0.44902995059341527</c:v>
                </c:pt>
                <c:pt idx="25">
                  <c:v>0.44788279182010077</c:v>
                </c:pt>
                <c:pt idx="26">
                  <c:v>0.43050100287941123</c:v>
                </c:pt>
                <c:pt idx="27">
                  <c:v>0.42698510715163346</c:v>
                </c:pt>
                <c:pt idx="28">
                  <c:v>0.42092003797764693</c:v>
                </c:pt>
                <c:pt idx="29">
                  <c:v>0.38887122145554176</c:v>
                </c:pt>
                <c:pt idx="30">
                  <c:v>0.37853339941673525</c:v>
                </c:pt>
                <c:pt idx="31">
                  <c:v>0.36059316778357031</c:v>
                </c:pt>
                <c:pt idx="32">
                  <c:v>0.33267047650502063</c:v>
                </c:pt>
                <c:pt idx="33">
                  <c:v>0.32238921256730585</c:v>
                </c:pt>
                <c:pt idx="34">
                  <c:v>0.26988841415516546</c:v>
                </c:pt>
              </c:numCache>
            </c:numRef>
          </c:val>
        </c:ser>
        <c:ser>
          <c:idx val="1"/>
          <c:order val="1"/>
          <c:tx>
            <c:strRef>
              <c:f>'OECD.Stat export (2)'!$K$3</c:f>
              <c:strCache>
                <c:ptCount val="1"/>
                <c:pt idx="0">
                  <c:v>Excedente bruto de operación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'OECD.Stat export (2)'!$A$4:$A$38</c:f>
              <c:strCache>
                <c:ptCount val="35"/>
                <c:pt idx="0">
                  <c:v>Switzerland</c:v>
                </c:pt>
                <c:pt idx="1">
                  <c:v>Denmark</c:v>
                </c:pt>
                <c:pt idx="2">
                  <c:v>Iceland</c:v>
                </c:pt>
                <c:pt idx="3">
                  <c:v>United Kingdom</c:v>
                </c:pt>
                <c:pt idx="4">
                  <c:v>Sweden</c:v>
                </c:pt>
                <c:pt idx="5">
                  <c:v>France</c:v>
                </c:pt>
                <c:pt idx="6">
                  <c:v>United States</c:v>
                </c:pt>
                <c:pt idx="7">
                  <c:v>Belgium</c:v>
                </c:pt>
                <c:pt idx="8">
                  <c:v>Slovenia</c:v>
                </c:pt>
                <c:pt idx="9">
                  <c:v>Finland</c:v>
                </c:pt>
                <c:pt idx="10">
                  <c:v>Japan</c:v>
                </c:pt>
                <c:pt idx="11">
                  <c:v>Germany</c:v>
                </c:pt>
                <c:pt idx="12">
                  <c:v>Netherlands</c:v>
                </c:pt>
                <c:pt idx="13">
                  <c:v>Canada</c:v>
                </c:pt>
                <c:pt idx="14">
                  <c:v>Russian Federation</c:v>
                </c:pt>
                <c:pt idx="15">
                  <c:v>Austria</c:v>
                </c:pt>
                <c:pt idx="16">
                  <c:v>Australia</c:v>
                </c:pt>
                <c:pt idx="17">
                  <c:v>Luxembourg</c:v>
                </c:pt>
                <c:pt idx="18">
                  <c:v>Portugal</c:v>
                </c:pt>
                <c:pt idx="19">
                  <c:v>Spain</c:v>
                </c:pt>
                <c:pt idx="20">
                  <c:v>Estonia</c:v>
                </c:pt>
                <c:pt idx="21">
                  <c:v>South Africa</c:v>
                </c:pt>
                <c:pt idx="22">
                  <c:v>Korea</c:v>
                </c:pt>
                <c:pt idx="23">
                  <c:v>Israel</c:v>
                </c:pt>
                <c:pt idx="24">
                  <c:v>Norway</c:v>
                </c:pt>
                <c:pt idx="25">
                  <c:v>Hungary</c:v>
                </c:pt>
                <c:pt idx="26">
                  <c:v>Czech Republic</c:v>
                </c:pt>
                <c:pt idx="27">
                  <c:v>Italy</c:v>
                </c:pt>
                <c:pt idx="28">
                  <c:v>Ireland</c:v>
                </c:pt>
                <c:pt idx="29">
                  <c:v>Chile</c:v>
                </c:pt>
                <c:pt idx="30">
                  <c:v>Slovak Republic</c:v>
                </c:pt>
                <c:pt idx="31">
                  <c:v>Poland</c:v>
                </c:pt>
                <c:pt idx="32">
                  <c:v>Greece</c:v>
                </c:pt>
                <c:pt idx="33">
                  <c:v>Colombia</c:v>
                </c:pt>
                <c:pt idx="34">
                  <c:v>Mexico</c:v>
                </c:pt>
              </c:strCache>
            </c:strRef>
          </c:cat>
          <c:val>
            <c:numRef>
              <c:f>'OECD.Stat export (2)'!$K$4:$K$38</c:f>
              <c:numCache>
                <c:formatCode>0%</c:formatCode>
                <c:ptCount val="35"/>
                <c:pt idx="0">
                  <c:v>0.35735217071381603</c:v>
                </c:pt>
                <c:pt idx="1">
                  <c:v>0.30938188479071438</c:v>
                </c:pt>
                <c:pt idx="2">
                  <c:v>0.33006916355993976</c:v>
                </c:pt>
                <c:pt idx="3">
                  <c:v>0.33072320274124734</c:v>
                </c:pt>
                <c:pt idx="4">
                  <c:v>0.29278569031996815</c:v>
                </c:pt>
                <c:pt idx="5">
                  <c:v>0.32851316934147523</c:v>
                </c:pt>
                <c:pt idx="6">
                  <c:v>0.40481144503404315</c:v>
                </c:pt>
                <c:pt idx="7">
                  <c:v>0.36853601949703607</c:v>
                </c:pt>
                <c:pt idx="8">
                  <c:v>0.34755590729149288</c:v>
                </c:pt>
                <c:pt idx="9">
                  <c:v>0.35298674291655907</c:v>
                </c:pt>
                <c:pt idx="10">
                  <c:v>0.40365036638537438</c:v>
                </c:pt>
                <c:pt idx="11">
                  <c:v>0.38104560456045666</c:v>
                </c:pt>
                <c:pt idx="12">
                  <c:v>0.38037634857125774</c:v>
                </c:pt>
                <c:pt idx="13">
                  <c:v>0.39156204480630691</c:v>
                </c:pt>
                <c:pt idx="14">
                  <c:v>0.29623074321037185</c:v>
                </c:pt>
                <c:pt idx="15">
                  <c:v>0.38864709273152376</c:v>
                </c:pt>
                <c:pt idx="16">
                  <c:v>0.41415614237264603</c:v>
                </c:pt>
                <c:pt idx="17">
                  <c:v>0.40619276850164732</c:v>
                </c:pt>
                <c:pt idx="18">
                  <c:v>0.39840249437638864</c:v>
                </c:pt>
                <c:pt idx="19">
                  <c:v>0.43954748906759067</c:v>
                </c:pt>
                <c:pt idx="20">
                  <c:v>0.41445820165940894</c:v>
                </c:pt>
                <c:pt idx="21">
                  <c:v>0.42296223614040307</c:v>
                </c:pt>
                <c:pt idx="22">
                  <c:v>0.43103965194963051</c:v>
                </c:pt>
                <c:pt idx="23">
                  <c:v>0.4061457544887116</c:v>
                </c:pt>
                <c:pt idx="24">
                  <c:v>0.45520371106292234</c:v>
                </c:pt>
                <c:pt idx="25">
                  <c:v>0.39667773192078765</c:v>
                </c:pt>
                <c:pt idx="26">
                  <c:v>0.475065042853138</c:v>
                </c:pt>
                <c:pt idx="27">
                  <c:v>0.43374538816080238</c:v>
                </c:pt>
                <c:pt idx="28">
                  <c:v>0.47767547836595564</c:v>
                </c:pt>
                <c:pt idx="29">
                  <c:v>0.50083574034796541</c:v>
                </c:pt>
                <c:pt idx="30">
                  <c:v>0.53929125171667491</c:v>
                </c:pt>
                <c:pt idx="31">
                  <c:v>0.5140336436608377</c:v>
                </c:pt>
                <c:pt idx="32">
                  <c:v>0.55785706957252967</c:v>
                </c:pt>
                <c:pt idx="33">
                  <c:v>0.56915939955608463</c:v>
                </c:pt>
                <c:pt idx="34">
                  <c:v>0.6937560919686776</c:v>
                </c:pt>
              </c:numCache>
            </c:numRef>
          </c:val>
        </c:ser>
        <c:ser>
          <c:idx val="2"/>
          <c:order val="2"/>
          <c:tx>
            <c:strRef>
              <c:f>'OECD.Stat export (2)'!$L$3</c:f>
              <c:strCache>
                <c:ptCount val="1"/>
                <c:pt idx="0">
                  <c:v>Impuestos menos subsidios en productos e importaciones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'OECD.Stat export (2)'!$A$4:$A$38</c:f>
              <c:strCache>
                <c:ptCount val="35"/>
                <c:pt idx="0">
                  <c:v>Switzerland</c:v>
                </c:pt>
                <c:pt idx="1">
                  <c:v>Denmark</c:v>
                </c:pt>
                <c:pt idx="2">
                  <c:v>Iceland</c:v>
                </c:pt>
                <c:pt idx="3">
                  <c:v>United Kingdom</c:v>
                </c:pt>
                <c:pt idx="4">
                  <c:v>Sweden</c:v>
                </c:pt>
                <c:pt idx="5">
                  <c:v>France</c:v>
                </c:pt>
                <c:pt idx="6">
                  <c:v>United States</c:v>
                </c:pt>
                <c:pt idx="7">
                  <c:v>Belgium</c:v>
                </c:pt>
                <c:pt idx="8">
                  <c:v>Slovenia</c:v>
                </c:pt>
                <c:pt idx="9">
                  <c:v>Finland</c:v>
                </c:pt>
                <c:pt idx="10">
                  <c:v>Japan</c:v>
                </c:pt>
                <c:pt idx="11">
                  <c:v>Germany</c:v>
                </c:pt>
                <c:pt idx="12">
                  <c:v>Netherlands</c:v>
                </c:pt>
                <c:pt idx="13">
                  <c:v>Canada</c:v>
                </c:pt>
                <c:pt idx="14">
                  <c:v>Russian Federation</c:v>
                </c:pt>
                <c:pt idx="15">
                  <c:v>Austria</c:v>
                </c:pt>
                <c:pt idx="16">
                  <c:v>Australia</c:v>
                </c:pt>
                <c:pt idx="17">
                  <c:v>Luxembourg</c:v>
                </c:pt>
                <c:pt idx="18">
                  <c:v>Portugal</c:v>
                </c:pt>
                <c:pt idx="19">
                  <c:v>Spain</c:v>
                </c:pt>
                <c:pt idx="20">
                  <c:v>Estonia</c:v>
                </c:pt>
                <c:pt idx="21">
                  <c:v>South Africa</c:v>
                </c:pt>
                <c:pt idx="22">
                  <c:v>Korea</c:v>
                </c:pt>
                <c:pt idx="23">
                  <c:v>Israel</c:v>
                </c:pt>
                <c:pt idx="24">
                  <c:v>Norway</c:v>
                </c:pt>
                <c:pt idx="25">
                  <c:v>Hungary</c:v>
                </c:pt>
                <c:pt idx="26">
                  <c:v>Czech Republic</c:v>
                </c:pt>
                <c:pt idx="27">
                  <c:v>Italy</c:v>
                </c:pt>
                <c:pt idx="28">
                  <c:v>Ireland</c:v>
                </c:pt>
                <c:pt idx="29">
                  <c:v>Chile</c:v>
                </c:pt>
                <c:pt idx="30">
                  <c:v>Slovak Republic</c:v>
                </c:pt>
                <c:pt idx="31">
                  <c:v>Poland</c:v>
                </c:pt>
                <c:pt idx="32">
                  <c:v>Greece</c:v>
                </c:pt>
                <c:pt idx="33">
                  <c:v>Colombia</c:v>
                </c:pt>
                <c:pt idx="34">
                  <c:v>Mexico</c:v>
                </c:pt>
              </c:strCache>
            </c:strRef>
          </c:cat>
          <c:val>
            <c:numRef>
              <c:f>'OECD.Stat export (2)'!$L$4:$L$38</c:f>
              <c:numCache>
                <c:formatCode>0%</c:formatCode>
                <c:ptCount val="35"/>
                <c:pt idx="0">
                  <c:v>3.0478991549996042E-2</c:v>
                </c:pt>
                <c:pt idx="1">
                  <c:v>0.13864619611718387</c:v>
                </c:pt>
                <c:pt idx="2">
                  <c:v>0.13005187232910168</c:v>
                </c:pt>
                <c:pt idx="3">
                  <c:v>0.12873336049768541</c:v>
                </c:pt>
                <c:pt idx="4">
                  <c:v>0.16898962703703321</c:v>
                </c:pt>
                <c:pt idx="5">
                  <c:v>0.13766400170053969</c:v>
                </c:pt>
                <c:pt idx="6">
                  <c:v>6.5597183063910464E-2</c:v>
                </c:pt>
                <c:pt idx="7">
                  <c:v>0.10538988750891308</c:v>
                </c:pt>
                <c:pt idx="8">
                  <c:v>0.12825710431563572</c:v>
                </c:pt>
                <c:pt idx="9">
                  <c:v>0.12819859630881175</c:v>
                </c:pt>
                <c:pt idx="10">
                  <c:v>7.8961604518242912E-2</c:v>
                </c:pt>
                <c:pt idx="11">
                  <c:v>0.10294029402940294</c:v>
                </c:pt>
                <c:pt idx="12">
                  <c:v>0.1037377906957343</c:v>
                </c:pt>
                <c:pt idx="13">
                  <c:v>0.1013463430930341</c:v>
                </c:pt>
                <c:pt idx="14">
                  <c:v>0.19809090246031921</c:v>
                </c:pt>
                <c:pt idx="15">
                  <c:v>0.10890369635062729</c:v>
                </c:pt>
                <c:pt idx="16">
                  <c:v>9.8922337711343247E-2</c:v>
                </c:pt>
                <c:pt idx="17">
                  <c:v>0.11170889467773255</c:v>
                </c:pt>
                <c:pt idx="18">
                  <c:v>0.12082196194719316</c:v>
                </c:pt>
                <c:pt idx="19">
                  <c:v>9.1573810405147685E-2</c:v>
                </c:pt>
                <c:pt idx="20">
                  <c:v>0.12248090563440441</c:v>
                </c:pt>
                <c:pt idx="21">
                  <c:v>0.11459359409744552</c:v>
                </c:pt>
                <c:pt idx="22">
                  <c:v>0.1104962476212408</c:v>
                </c:pt>
                <c:pt idx="23">
                  <c:v>0.13823779391474633</c:v>
                </c:pt>
                <c:pt idx="24">
                  <c:v>9.5777682744547468E-2</c:v>
                </c:pt>
                <c:pt idx="25">
                  <c:v>0.15543947625911381</c:v>
                </c:pt>
                <c:pt idx="26">
                  <c:v>9.4433954267450784E-2</c:v>
                </c:pt>
                <c:pt idx="27">
                  <c:v>0.13926950468756524</c:v>
                </c:pt>
                <c:pt idx="28">
                  <c:v>9.3187104555594771E-2</c:v>
                </c:pt>
                <c:pt idx="29">
                  <c:v>0.11029303811933221</c:v>
                </c:pt>
                <c:pt idx="30">
                  <c:v>8.2175348866590087E-2</c:v>
                </c:pt>
                <c:pt idx="31">
                  <c:v>0.12537318855559274</c:v>
                </c:pt>
                <c:pt idx="32">
                  <c:v>0.10947245392245065</c:v>
                </c:pt>
                <c:pt idx="33">
                  <c:v>0.10845138787661122</c:v>
                </c:pt>
                <c:pt idx="34">
                  <c:v>3.6355493876157732E-2</c:v>
                </c:pt>
              </c:numCache>
            </c:numRef>
          </c:val>
        </c:ser>
        <c:overlap val="100"/>
        <c:axId val="86542592"/>
        <c:axId val="86548480"/>
      </c:barChart>
      <c:catAx>
        <c:axId val="86542592"/>
        <c:scaling>
          <c:orientation val="minMax"/>
        </c:scaling>
        <c:axPos val="b"/>
        <c:numFmt formatCode="General" sourceLinked="1"/>
        <c:tickLblPos val="nextTo"/>
        <c:txPr>
          <a:bodyPr rot="-27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86548480"/>
        <c:crosses val="autoZero"/>
        <c:auto val="1"/>
        <c:lblAlgn val="ctr"/>
        <c:lblOffset val="100"/>
      </c:catAx>
      <c:valAx>
        <c:axId val="86548480"/>
        <c:scaling>
          <c:orientation val="minMax"/>
          <c:max val="1"/>
        </c:scaling>
        <c:axPos val="l"/>
        <c:majorGridlines/>
        <c:numFmt formatCode="0%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8654259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MX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'TOTAL (2)'!$B$29</c:f>
              <c:strCache>
                <c:ptCount val="1"/>
                <c:pt idx="0">
                  <c:v>Zonas Marginadas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c:spPr>
          <c:cat>
            <c:strRef>
              <c:f>'TOTAL (2)'!$C$28:$L$28</c:f>
              <c:strCache>
                <c:ptCount val="10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VIII</c:v>
                </c:pt>
                <c:pt idx="8">
                  <c:v>IX</c:v>
                </c:pt>
                <c:pt idx="9">
                  <c:v>X</c:v>
                </c:pt>
              </c:strCache>
            </c:strRef>
          </c:cat>
          <c:val>
            <c:numRef>
              <c:f>'TOTAL (2)'!$C$29:$L$29</c:f>
              <c:numCache>
                <c:formatCode>0.00%</c:formatCode>
                <c:ptCount val="10"/>
                <c:pt idx="0">
                  <c:v>0.69471501286486892</c:v>
                </c:pt>
                <c:pt idx="1">
                  <c:v>0.60102659369555234</c:v>
                </c:pt>
                <c:pt idx="2">
                  <c:v>0.40180048634204829</c:v>
                </c:pt>
                <c:pt idx="3">
                  <c:v>0.43565026456999623</c:v>
                </c:pt>
                <c:pt idx="4">
                  <c:v>0.27821244406048257</c:v>
                </c:pt>
                <c:pt idx="5">
                  <c:v>0.21012223622467938</c:v>
                </c:pt>
                <c:pt idx="6">
                  <c:v>0.22409386635649178</c:v>
                </c:pt>
                <c:pt idx="7">
                  <c:v>0.20854921858776657</c:v>
                </c:pt>
                <c:pt idx="8">
                  <c:v>0.17140243091539814</c:v>
                </c:pt>
                <c:pt idx="9">
                  <c:v>0.1501225744817011</c:v>
                </c:pt>
              </c:numCache>
            </c:numRef>
          </c:val>
        </c:ser>
        <c:ser>
          <c:idx val="1"/>
          <c:order val="1"/>
          <c:tx>
            <c:strRef>
              <c:f>'TOTAL (2)'!$B$30</c:f>
              <c:strCache>
                <c:ptCount val="1"/>
                <c:pt idx="0">
                  <c:v>Baja Marginación</c:v>
                </c:pt>
              </c:strCache>
            </c:strRef>
          </c:tx>
          <c:cat>
            <c:strRef>
              <c:f>'TOTAL (2)'!$C$28:$L$28</c:f>
              <c:strCache>
                <c:ptCount val="10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VIII</c:v>
                </c:pt>
                <c:pt idx="8">
                  <c:v>IX</c:v>
                </c:pt>
                <c:pt idx="9">
                  <c:v>X</c:v>
                </c:pt>
              </c:strCache>
            </c:strRef>
          </c:cat>
          <c:val>
            <c:numRef>
              <c:f>'TOTAL (2)'!$C$30:$L$30</c:f>
              <c:numCache>
                <c:formatCode>0.00%</c:formatCode>
                <c:ptCount val="10"/>
                <c:pt idx="0">
                  <c:v>0.30528498713513402</c:v>
                </c:pt>
                <c:pt idx="1">
                  <c:v>0.39897340630445166</c:v>
                </c:pt>
                <c:pt idx="2">
                  <c:v>0.59819951365795343</c:v>
                </c:pt>
                <c:pt idx="3">
                  <c:v>0.56434973543000611</c:v>
                </c:pt>
                <c:pt idx="4">
                  <c:v>0.7217875559395176</c:v>
                </c:pt>
                <c:pt idx="5">
                  <c:v>0.78987776377532048</c:v>
                </c:pt>
                <c:pt idx="6">
                  <c:v>0.77590613364351213</c:v>
                </c:pt>
                <c:pt idx="7">
                  <c:v>0.79145078141223169</c:v>
                </c:pt>
                <c:pt idx="8">
                  <c:v>0.82859756908460258</c:v>
                </c:pt>
                <c:pt idx="9">
                  <c:v>0.84987742551830092</c:v>
                </c:pt>
              </c:numCache>
            </c:numRef>
          </c:val>
        </c:ser>
        <c:axId val="86792448"/>
        <c:axId val="86794624"/>
      </c:barChart>
      <c:catAx>
        <c:axId val="867924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Deciles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es-MX"/>
          </a:p>
        </c:txPr>
        <c:crossAx val="86794624"/>
        <c:crosses val="autoZero"/>
        <c:auto val="1"/>
        <c:lblAlgn val="ctr"/>
        <c:lblOffset val="100"/>
      </c:catAx>
      <c:valAx>
        <c:axId val="86794624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100"/>
            </a:pPr>
            <a:endParaRPr lang="es-MX"/>
          </a:p>
        </c:txPr>
        <c:crossAx val="8679244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 sz="1050">
          <a:solidFill>
            <a:schemeClr val="dk1"/>
          </a:solidFill>
          <a:latin typeface="+mn-lt"/>
          <a:ea typeface="+mn-ea"/>
          <a:cs typeface="+mn-cs"/>
        </a:defRPr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8237824438611882E-2"/>
          <c:y val="3.1154032854444458E-2"/>
          <c:w val="0.93478686691941282"/>
          <c:h val="0.78579718835527379"/>
        </c:manualLayout>
      </c:layout>
      <c:barChart>
        <c:barDir val="col"/>
        <c:grouping val="clustered"/>
        <c:ser>
          <c:idx val="0"/>
          <c:order val="0"/>
          <c:tx>
            <c:strRef>
              <c:f>Hoja5!$C$1</c:f>
              <c:strCache>
                <c:ptCount val="1"/>
                <c:pt idx="0">
                  <c:v>Crecimiento (eje izquierdo)</c:v>
                </c:pt>
              </c:strCache>
            </c:strRef>
          </c:tx>
          <c:dPt>
            <c:idx val="19"/>
            <c:spPr>
              <a:solidFill>
                <a:srgbClr val="FF0000"/>
              </a:solidFill>
            </c:spPr>
          </c:dPt>
          <c:cat>
            <c:strRef>
              <c:f>Hoja5!$B$2:$B$34</c:f>
              <c:strCache>
                <c:ptCount val="33"/>
                <c:pt idx="0">
                  <c:v>Querétaro</c:v>
                </c:pt>
                <c:pt idx="1">
                  <c:v>Aguascalientes</c:v>
                </c:pt>
                <c:pt idx="2">
                  <c:v>Baja California Sur</c:v>
                </c:pt>
                <c:pt idx="3">
                  <c:v>Quintana Roo</c:v>
                </c:pt>
                <c:pt idx="4">
                  <c:v>Nuevo León</c:v>
                </c:pt>
                <c:pt idx="5">
                  <c:v>Coahuila de Zaragoza</c:v>
                </c:pt>
                <c:pt idx="6">
                  <c:v>Zacatecas</c:v>
                </c:pt>
                <c:pt idx="7">
                  <c:v>Guanajuato</c:v>
                </c:pt>
                <c:pt idx="8">
                  <c:v>Sonora</c:v>
                </c:pt>
                <c:pt idx="9">
                  <c:v>Chihuahua</c:v>
                </c:pt>
                <c:pt idx="10">
                  <c:v>Puebla</c:v>
                </c:pt>
                <c:pt idx="11">
                  <c:v>Baja California</c:v>
                </c:pt>
                <c:pt idx="12">
                  <c:v>Yucatán</c:v>
                </c:pt>
                <c:pt idx="13">
                  <c:v>Tamaulipas</c:v>
                </c:pt>
                <c:pt idx="14">
                  <c:v>San Luis Potosí</c:v>
                </c:pt>
                <c:pt idx="15">
                  <c:v>Tabasco</c:v>
                </c:pt>
                <c:pt idx="16">
                  <c:v>México</c:v>
                </c:pt>
                <c:pt idx="17">
                  <c:v>Tlaxcala</c:v>
                </c:pt>
                <c:pt idx="18">
                  <c:v>Colima</c:v>
                </c:pt>
                <c:pt idx="19">
                  <c:v>Total nacional</c:v>
                </c:pt>
                <c:pt idx="20">
                  <c:v>Jalisco</c:v>
                </c:pt>
                <c:pt idx="21">
                  <c:v>Durango</c:v>
                </c:pt>
                <c:pt idx="22">
                  <c:v>Morelos</c:v>
                </c:pt>
                <c:pt idx="23">
                  <c:v>Veracruz de Ignacio de la Llave</c:v>
                </c:pt>
                <c:pt idx="24">
                  <c:v>Michoacán de Ocampo</c:v>
                </c:pt>
                <c:pt idx="25">
                  <c:v>Chiapas</c:v>
                </c:pt>
                <c:pt idx="26">
                  <c:v>Distrito Federal</c:v>
                </c:pt>
                <c:pt idx="27">
                  <c:v>Hidalgo</c:v>
                </c:pt>
                <c:pt idx="28">
                  <c:v>Sinaloa</c:v>
                </c:pt>
                <c:pt idx="29">
                  <c:v>Nayarit</c:v>
                </c:pt>
                <c:pt idx="30">
                  <c:v>Guerrero</c:v>
                </c:pt>
                <c:pt idx="31">
                  <c:v>Oaxaca</c:v>
                </c:pt>
                <c:pt idx="32">
                  <c:v>Campeche</c:v>
                </c:pt>
              </c:strCache>
            </c:strRef>
          </c:cat>
          <c:val>
            <c:numRef>
              <c:f>Hoja5!$C$2:$C$34</c:f>
              <c:numCache>
                <c:formatCode>0%</c:formatCode>
                <c:ptCount val="33"/>
                <c:pt idx="0">
                  <c:v>5.0941464821807884E-2</c:v>
                </c:pt>
                <c:pt idx="1">
                  <c:v>4.8038719398529064E-2</c:v>
                </c:pt>
                <c:pt idx="2">
                  <c:v>4.5357409172687553E-2</c:v>
                </c:pt>
                <c:pt idx="3">
                  <c:v>4.5080177290464388E-2</c:v>
                </c:pt>
                <c:pt idx="4">
                  <c:v>4.2183866329158416E-2</c:v>
                </c:pt>
                <c:pt idx="5">
                  <c:v>4.0000097570592509E-2</c:v>
                </c:pt>
                <c:pt idx="6">
                  <c:v>3.8456933433329211E-2</c:v>
                </c:pt>
                <c:pt idx="7">
                  <c:v>3.6202636939304887E-2</c:v>
                </c:pt>
                <c:pt idx="8">
                  <c:v>3.6066281259003997E-2</c:v>
                </c:pt>
                <c:pt idx="9">
                  <c:v>3.5825222996103412E-2</c:v>
                </c:pt>
                <c:pt idx="10">
                  <c:v>3.5779393444011147E-2</c:v>
                </c:pt>
                <c:pt idx="11">
                  <c:v>3.4188505087802946E-2</c:v>
                </c:pt>
                <c:pt idx="12">
                  <c:v>3.4004919173691001E-2</c:v>
                </c:pt>
                <c:pt idx="13">
                  <c:v>3.3952645812911672E-2</c:v>
                </c:pt>
                <c:pt idx="14">
                  <c:v>3.3668452120601225E-2</c:v>
                </c:pt>
                <c:pt idx="15">
                  <c:v>3.0845975281522459E-2</c:v>
                </c:pt>
                <c:pt idx="16">
                  <c:v>3.0644842816616717E-2</c:v>
                </c:pt>
                <c:pt idx="17">
                  <c:v>2.8501945176443375E-2</c:v>
                </c:pt>
                <c:pt idx="18">
                  <c:v>2.7952701019945271E-2</c:v>
                </c:pt>
                <c:pt idx="19">
                  <c:v>2.7764187850377351E-2</c:v>
                </c:pt>
                <c:pt idx="20">
                  <c:v>2.7261110537324506E-2</c:v>
                </c:pt>
                <c:pt idx="21">
                  <c:v>2.5375486285260516E-2</c:v>
                </c:pt>
                <c:pt idx="22">
                  <c:v>2.5134716554601082E-2</c:v>
                </c:pt>
                <c:pt idx="23">
                  <c:v>2.4518427833502367E-2</c:v>
                </c:pt>
                <c:pt idx="24">
                  <c:v>2.4370604682554052E-2</c:v>
                </c:pt>
                <c:pt idx="25">
                  <c:v>2.2655151645348003E-2</c:v>
                </c:pt>
                <c:pt idx="26">
                  <c:v>2.2548802132236489E-2</c:v>
                </c:pt>
                <c:pt idx="27">
                  <c:v>2.1688275935155092E-2</c:v>
                </c:pt>
                <c:pt idx="28">
                  <c:v>1.9439674948478161E-2</c:v>
                </c:pt>
                <c:pt idx="29">
                  <c:v>1.9263534662976475E-2</c:v>
                </c:pt>
                <c:pt idx="30">
                  <c:v>1.71668809181869E-2</c:v>
                </c:pt>
                <c:pt idx="31">
                  <c:v>1.6918704107546968E-2</c:v>
                </c:pt>
                <c:pt idx="32">
                  <c:v>-2.068387139551825E-3</c:v>
                </c:pt>
              </c:numCache>
            </c:numRef>
          </c:val>
        </c:ser>
        <c:axId val="86832256"/>
        <c:axId val="86833792"/>
      </c:barChart>
      <c:catAx>
        <c:axId val="86832256"/>
        <c:scaling>
          <c:orientation val="minMax"/>
        </c:scaling>
        <c:axPos val="b"/>
        <c:tickLblPos val="nextTo"/>
        <c:crossAx val="86833792"/>
        <c:crosses val="autoZero"/>
        <c:auto val="1"/>
        <c:lblAlgn val="ctr"/>
        <c:lblOffset val="100"/>
      </c:catAx>
      <c:valAx>
        <c:axId val="86833792"/>
        <c:scaling>
          <c:orientation val="minMax"/>
        </c:scaling>
        <c:axPos val="l"/>
        <c:majorGridlines/>
        <c:numFmt formatCode="0%" sourceLinked="1"/>
        <c:tickLblPos val="nextTo"/>
        <c:crossAx val="86832256"/>
        <c:crosses val="autoZero"/>
        <c:crossBetween val="between"/>
      </c:valAx>
    </c:plotArea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plotArea>
      <c:layout/>
      <c:lineChart>
        <c:grouping val="standard"/>
        <c:ser>
          <c:idx val="2"/>
          <c:order val="0"/>
          <c:tx>
            <c:strRef>
              <c:f>Hoja1!$A$3</c:f>
              <c:strCache>
                <c:ptCount val="1"/>
                <c:pt idx="0">
                  <c:v>Mexico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Hoja1!$F$1:$Q$1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Hoja1!$F$3:$Q$3</c:f>
              <c:numCache>
                <c:formatCode>0.000%</c:formatCode>
                <c:ptCount val="12"/>
                <c:pt idx="0">
                  <c:v>4.2960000000000033E-2</c:v>
                </c:pt>
                <c:pt idx="1">
                  <c:v>3.0329999999999999E-2</c:v>
                </c:pt>
                <c:pt idx="2">
                  <c:v>5.0010000000000034E-2</c:v>
                </c:pt>
                <c:pt idx="3">
                  <c:v>3.1480000000000015E-2</c:v>
                </c:pt>
                <c:pt idx="4">
                  <c:v>1.3999999999999999E-2</c:v>
                </c:pt>
                <c:pt idx="5">
                  <c:v>-4.7000000000000014E-2</c:v>
                </c:pt>
                <c:pt idx="6">
                  <c:v>5.1100000000000007E-2</c:v>
                </c:pt>
                <c:pt idx="7">
                  <c:v>4.0450000000000014E-2</c:v>
                </c:pt>
                <c:pt idx="8">
                  <c:v>3.9830000000000011E-2</c:v>
                </c:pt>
                <c:pt idx="9">
                  <c:v>1.0699999999999998E-2</c:v>
                </c:pt>
                <c:pt idx="10">
                  <c:v>2.3929999999999993E-2</c:v>
                </c:pt>
                <c:pt idx="11">
                  <c:v>3.533E-2</c:v>
                </c:pt>
              </c:numCache>
            </c:numRef>
          </c:val>
        </c:ser>
        <c:ser>
          <c:idx val="1"/>
          <c:order val="1"/>
          <c:tx>
            <c:strRef>
              <c:f>Hoja1!$A$2</c:f>
              <c:strCache>
                <c:ptCount val="1"/>
                <c:pt idx="0">
                  <c:v>Brazil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numRef>
              <c:f>Hoja1!$F$1:$Q$1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Hoja1!$F$2:$Q$2</c:f>
              <c:numCache>
                <c:formatCode>0.000%</c:formatCode>
                <c:ptCount val="12"/>
                <c:pt idx="0">
                  <c:v>5.7140000000000003E-2</c:v>
                </c:pt>
                <c:pt idx="1">
                  <c:v>3.1570000000000001E-2</c:v>
                </c:pt>
                <c:pt idx="2">
                  <c:v>3.9550000000000002E-2</c:v>
                </c:pt>
                <c:pt idx="3">
                  <c:v>6.0960000000000014E-2</c:v>
                </c:pt>
                <c:pt idx="4">
                  <c:v>5.1689999999999986E-2</c:v>
                </c:pt>
                <c:pt idx="5">
                  <c:v>-3.2800000000000025E-3</c:v>
                </c:pt>
                <c:pt idx="6">
                  <c:v>7.5340000000000004E-2</c:v>
                </c:pt>
                <c:pt idx="7">
                  <c:v>2.7330000000000017E-2</c:v>
                </c:pt>
                <c:pt idx="8">
                  <c:v>1.0320000000000001E-2</c:v>
                </c:pt>
                <c:pt idx="9">
                  <c:v>2.4919999999999998E-2</c:v>
                </c:pt>
                <c:pt idx="10">
                  <c:v>3.0200000000000018E-3</c:v>
                </c:pt>
                <c:pt idx="11">
                  <c:v>1.3879999999999998E-2</c:v>
                </c:pt>
              </c:numCache>
            </c:numRef>
          </c:val>
        </c:ser>
        <c:marker val="1"/>
        <c:axId val="86895616"/>
        <c:axId val="86385408"/>
      </c:lineChart>
      <c:catAx>
        <c:axId val="86895616"/>
        <c:scaling>
          <c:orientation val="minMax"/>
        </c:scaling>
        <c:axPos val="b"/>
        <c:numFmt formatCode="General" sourceLinked="1"/>
        <c:tickLblPos val="nextTo"/>
        <c:crossAx val="86385408"/>
        <c:crosses val="autoZero"/>
        <c:auto val="1"/>
        <c:lblAlgn val="ctr"/>
        <c:lblOffset val="100"/>
      </c:catAx>
      <c:valAx>
        <c:axId val="86385408"/>
        <c:scaling>
          <c:orientation val="minMax"/>
        </c:scaling>
        <c:axPos val="l"/>
        <c:majorGridlines/>
        <c:numFmt formatCode="0%" sourceLinked="0"/>
        <c:tickLblPos val="nextTo"/>
        <c:crossAx val="86895616"/>
        <c:crosses val="autoZero"/>
        <c:crossBetween val="between"/>
      </c:valAx>
    </c:plotArea>
    <c:legend>
      <c:legendPos val="t"/>
      <c:layout/>
    </c:legend>
    <c:plotVisOnly val="1"/>
    <c:dispBlanksAs val="gap"/>
  </c:chart>
  <c:txPr>
    <a:bodyPr/>
    <a:lstStyle/>
    <a:p>
      <a:pPr>
        <a:defRPr sz="1100"/>
      </a:pPr>
      <a:endParaRPr lang="es-MX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0.94279</cdr:y>
    </cdr:from>
    <cdr:to>
      <cdr:x>0.93264</cdr:x>
      <cdr:y>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-248292" y="5932881"/>
          <a:ext cx="806493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R="0" indent="0" algn="l" rtl="0" fontAlgn="auto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kern="1200" dirty="0">
              <a:solidFill>
                <a:schemeClr val="tx2">
                  <a:lumMod val="50000"/>
                </a:schemeClr>
              </a:solidFill>
            </a:rPr>
            <a:t>Elaboración propia a partir de Kehoe y Meza (2012).</a:t>
          </a:r>
        </a:p>
        <a:p xmlns:a="http://schemas.openxmlformats.org/drawingml/2006/main">
          <a:endParaRPr lang="es-MX" sz="2600" dirty="0">
            <a:latin typeface="Adobe Caslon Pro" pitchFamily="18" charset="0"/>
          </a:endParaRPr>
        </a:p>
      </cdr:txBody>
    </cdr:sp>
  </cdr:relSizeAnchor>
  <cdr:relSizeAnchor xmlns:cdr="http://schemas.openxmlformats.org/drawingml/2006/chartDrawing">
    <cdr:from>
      <cdr:x>0.51665</cdr:x>
      <cdr:y>0.24872</cdr:y>
    </cdr:from>
    <cdr:to>
      <cdr:x>0.51665</cdr:x>
      <cdr:y>0.78955</cdr:y>
    </cdr:to>
    <cdr:sp macro="" textlink="">
      <cdr:nvSpPr>
        <cdr:cNvPr id="5" name="4 Conector recto"/>
        <cdr:cNvSpPr/>
      </cdr:nvSpPr>
      <cdr:spPr>
        <a:xfrm xmlns:a="http://schemas.openxmlformats.org/drawingml/2006/main" flipV="1">
          <a:off x="4467686" y="1368153"/>
          <a:ext cx="37" cy="297503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bg1">
              <a:lumMod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MX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E8D89-83CA-4B4C-918C-7D5932A6CE4C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09094-E513-46E1-AD93-47D2913DEB3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C6DBA7-EA0F-4FC6-B009-520AFA9D3D60}" type="slidenum">
              <a:rPr lang="es-MX" smtClean="0"/>
              <a:pPr>
                <a:defRPr/>
              </a:pPr>
              <a:t>1</a:t>
            </a:fld>
            <a:endParaRPr lang="es-MX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96BC4-A472-43EF-8444-CC0A71492772}" type="datetimeFigureOut">
              <a:rPr lang="es-MX" smtClean="0"/>
              <a:pPr/>
              <a:t>23/10/2014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0C11-A198-4FAB-9FD0-90A1B9C485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msc.com.mx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22350" y="4797425"/>
            <a:ext cx="7772400" cy="503238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BrowalliaUPC" pitchFamily="34" charset="-34"/>
              </a:rPr>
              <a:t>Octubre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  <a:cs typeface="BrowalliaUPC" pitchFamily="34" charset="-34"/>
              </a:rPr>
              <a:t> 2014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Century Gothic" pitchFamily="34" charset="0"/>
              <a:cs typeface="BrowalliaUPC" pitchFamily="34" charset="-34"/>
            </a:endParaRPr>
          </a:p>
        </p:txBody>
      </p:sp>
      <p:sp>
        <p:nvSpPr>
          <p:cNvPr id="2051" name="4 CuadroTexto"/>
          <p:cNvSpPr txBox="1">
            <a:spLocks noChangeArrowheads="1"/>
          </p:cNvSpPr>
          <p:nvPr/>
        </p:nvSpPr>
        <p:spPr bwMode="auto">
          <a:xfrm>
            <a:off x="971550" y="723900"/>
            <a:ext cx="75612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 smtClean="0">
                <a:solidFill>
                  <a:srgbClr val="FF8511"/>
                </a:solidFill>
                <a:latin typeface="Kartika" pitchFamily="18" charset="0"/>
                <a:ea typeface="Adobe Arabic"/>
                <a:cs typeface="Kartika" pitchFamily="18" charset="0"/>
              </a:rPr>
              <a:t>Aspen Institute</a:t>
            </a:r>
            <a:endParaRPr lang="en-US" sz="6000" b="1" dirty="0">
              <a:solidFill>
                <a:srgbClr val="FF8511"/>
              </a:solidFill>
              <a:latin typeface="Kartika" pitchFamily="18" charset="0"/>
              <a:ea typeface="Adobe Arabic"/>
              <a:cs typeface="Kartika" pitchFamily="18" charset="0"/>
            </a:endParaRPr>
          </a:p>
        </p:txBody>
      </p:sp>
      <p:pic>
        <p:nvPicPr>
          <p:cNvPr id="2052" name="5 Imagen" descr="cmm metafile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988" y="4311650"/>
            <a:ext cx="295116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TCLAN</a:t>
            </a:r>
            <a:r>
              <a:rPr lang="es-MX" sz="32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/>
            </a:r>
            <a:br>
              <a:rPr lang="es-MX" sz="32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</a:br>
            <a:r>
              <a:rPr lang="es-MX" sz="2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(Tasa de crecimiento promedio anual, periodo1994 - 2012)</a:t>
            </a:r>
            <a:endParaRPr lang="es-MX" sz="3200" dirty="0">
              <a:solidFill>
                <a:srgbClr val="FF9933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36E9E-DE54-494E-BCBE-C4593CE997FC}" type="slidenum">
              <a:rPr lang="es-MX" smtClean="0"/>
              <a:pPr>
                <a:defRPr/>
              </a:pPr>
              <a:t>10</a:t>
            </a:fld>
            <a:endParaRPr lang="es-MX" dirty="0"/>
          </a:p>
        </p:txBody>
      </p:sp>
      <p:graphicFrame>
        <p:nvGraphicFramePr>
          <p:cNvPr id="7" name="3 Gráfic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971600" y="638132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Fuente: INEGI</a:t>
            </a:r>
            <a:endParaRPr lang="es-MX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PIB de México y Brasil</a:t>
            </a:r>
            <a:br>
              <a:rPr lang="es-MX" sz="36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</a:br>
            <a:r>
              <a:rPr lang="es-MX" sz="36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(crecimiento real*)</a:t>
            </a:r>
            <a:endParaRPr lang="es-MX" sz="2000" dirty="0" smtClean="0">
              <a:solidFill>
                <a:srgbClr val="FF9933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9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EB83D7-2529-413A-9F89-6749DBA57FE5}" type="slidenum">
              <a:rPr lang="es-MX" smtClean="0">
                <a:cs typeface="Arial" charset="0"/>
              </a:rPr>
              <a:pPr/>
              <a:t>11</a:t>
            </a:fld>
            <a:endParaRPr lang="es-MX" smtClean="0">
              <a:cs typeface="Arial" charset="0"/>
            </a:endParaRP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900113" y="6237288"/>
            <a:ext cx="5543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20000"/>
              </a:spcAft>
            </a:pPr>
            <a:r>
              <a:rPr lang="es-MX" sz="900" dirty="0" smtClean="0">
                <a:latin typeface="Book Antiqua" pitchFamily="18" charset="0"/>
              </a:rPr>
              <a:t>*/ Cambio porcentual al año anterior</a:t>
            </a:r>
          </a:p>
          <a:p>
            <a:pPr>
              <a:spcAft>
                <a:spcPct val="20000"/>
              </a:spcAft>
            </a:pPr>
            <a:r>
              <a:rPr lang="es-MX" sz="900" dirty="0" smtClean="0">
                <a:latin typeface="Book Antiqua" pitchFamily="18" charset="0"/>
              </a:rPr>
              <a:t>Fuente: Fondo Monetario Internacional</a:t>
            </a:r>
            <a:endParaRPr lang="es-ES" sz="900" dirty="0">
              <a:latin typeface="Book Antiqua" pitchFamily="18" charset="0"/>
            </a:endParaRPr>
          </a:p>
        </p:txBody>
      </p:sp>
      <p:sp>
        <p:nvSpPr>
          <p:cNvPr id="4101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s-MX" dirty="0" smtClean="0">
                <a:ea typeface="ＭＳ Ｐゴシック" pitchFamily="34" charset="-128"/>
              </a:rPr>
              <a:t> </a:t>
            </a:r>
          </a:p>
          <a:p>
            <a:pPr>
              <a:buFont typeface="Arial" charset="0"/>
              <a:buNone/>
            </a:pPr>
            <a:endParaRPr lang="es-MX" dirty="0" smtClean="0">
              <a:ea typeface="ＭＳ Ｐゴシック" pitchFamily="34" charset="-128"/>
            </a:endParaRPr>
          </a:p>
        </p:txBody>
      </p:sp>
      <p:graphicFrame>
        <p:nvGraphicFramePr>
          <p:cNvPr id="8" name="3 Gráfico"/>
          <p:cNvGraphicFramePr>
            <a:graphicFrameLocks/>
          </p:cNvGraphicFramePr>
          <p:nvPr/>
        </p:nvGraphicFramePr>
        <p:xfrm>
          <a:off x="457200" y="1484784"/>
          <a:ext cx="8229600" cy="452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Untitle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6550" y="2030413"/>
            <a:ext cx="3455988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260475" y="4652963"/>
            <a:ext cx="6323013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  <a:hlinkClick r:id="rId3"/>
              </a:rPr>
              <a:t>www.cmmsc.com.mx</a:t>
            </a:r>
            <a:endParaRPr lang="es-MX" dirty="0">
              <a:solidFill>
                <a:schemeClr val="bg1">
                  <a:lumMod val="50000"/>
                </a:schemeClr>
              </a:solidFill>
              <a:latin typeface="+mj-lt"/>
              <a:ea typeface="ＭＳ Ｐゴシック" pitchFamily="34" charset="-128"/>
              <a:cs typeface="Arial" charset="0"/>
            </a:endParaRPr>
          </a:p>
          <a:p>
            <a:pPr algn="ctr">
              <a:defRPr/>
            </a:pPr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buzon@cmmsc.com.mx</a:t>
            </a:r>
          </a:p>
          <a:p>
            <a:pPr algn="ctr">
              <a:defRPr/>
            </a:pPr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@</a:t>
            </a:r>
            <a:r>
              <a:rPr lang="es-MX" dirty="0" err="1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eledece</a:t>
            </a:r>
            <a:endParaRPr lang="es-MX" dirty="0">
              <a:solidFill>
                <a:schemeClr val="bg1">
                  <a:lumMod val="50000"/>
                </a:schemeClr>
              </a:solidFill>
              <a:latin typeface="+mj-lt"/>
              <a:ea typeface="ＭＳ Ｐゴシック" pitchFamily="34" charset="-128"/>
              <a:cs typeface="Arial" charset="0"/>
            </a:endParaRPr>
          </a:p>
          <a:p>
            <a:pPr algn="ctr">
              <a:defRPr/>
            </a:pPr>
            <a:r>
              <a:rPr lang="es-MX" dirty="0" err="1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Twitter</a:t>
            </a:r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: @</a:t>
            </a:r>
            <a:r>
              <a:rPr lang="es-MX" dirty="0" err="1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cmm_mx</a:t>
            </a:r>
            <a:endParaRPr lang="es-MX" dirty="0">
              <a:solidFill>
                <a:schemeClr val="bg1">
                  <a:lumMod val="50000"/>
                </a:schemeClr>
              </a:solidFill>
              <a:latin typeface="+mj-lt"/>
              <a:ea typeface="ＭＳ Ｐゴシック" pitchFamily="34" charset="-128"/>
              <a:cs typeface="Arial" charset="0"/>
            </a:endParaRPr>
          </a:p>
          <a:p>
            <a:pPr algn="ctr">
              <a:defRPr/>
            </a:pPr>
            <a:r>
              <a:rPr lang="es-MX" dirty="0" err="1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Facebook</a:t>
            </a:r>
            <a:r>
              <a:rPr lang="es-MX" dirty="0">
                <a:solidFill>
                  <a:schemeClr val="bg1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charset="0"/>
              </a:rPr>
              <a:t>: http://www.facebook.com/pages/De-la-Calle-Madrazo-Mancera/177193089006509</a:t>
            </a:r>
          </a:p>
          <a:p>
            <a:pPr>
              <a:defRPr/>
            </a:pPr>
            <a:endParaRPr lang="es-MX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02D93-6D7B-433C-887D-1C2B9C31EBF7}" type="slidenum">
              <a:rPr lang="es-MX" smtClean="0"/>
              <a:pPr>
                <a:defRPr/>
              </a:pPr>
              <a:t>12</a:t>
            </a:fld>
            <a:endParaRPr lang="es-MX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Determinación del PIB</a:t>
            </a:r>
            <a:endParaRPr lang="es-MX" sz="4000" dirty="0">
              <a:solidFill>
                <a:srgbClr val="FF9933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MX" sz="4800" dirty="0" smtClean="0">
              <a:latin typeface="Cambria" pitchFamily="18" charset="0"/>
              <a:ea typeface="Cambria Math" pitchFamily="18" charset="0"/>
            </a:endParaRPr>
          </a:p>
          <a:p>
            <a:pPr>
              <a:buNone/>
            </a:pPr>
            <a:endParaRPr lang="es-MX" sz="5400" dirty="0" smtClean="0">
              <a:latin typeface="Cambria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s-MX" sz="4800" dirty="0" err="1" smtClean="0">
                <a:latin typeface="Cambria" pitchFamily="18" charset="0"/>
                <a:ea typeface="Cambria Math" pitchFamily="18" charset="0"/>
              </a:rPr>
              <a:t>Cobb</a:t>
            </a:r>
            <a:r>
              <a:rPr lang="es-MX" sz="4800" dirty="0" smtClean="0">
                <a:latin typeface="Cambria" pitchFamily="18" charset="0"/>
                <a:ea typeface="Cambria Math" pitchFamily="18" charset="0"/>
              </a:rPr>
              <a:t>-Douglas</a:t>
            </a:r>
          </a:p>
          <a:p>
            <a:pPr>
              <a:buNone/>
            </a:pPr>
            <a:endParaRPr lang="es-MX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907" y="1988840"/>
            <a:ext cx="3856186" cy="1008000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3000" y="4581128"/>
            <a:ext cx="4158000" cy="10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Determinación del PIB</a:t>
            </a:r>
            <a:endParaRPr lang="es-MX" sz="4000" dirty="0">
              <a:solidFill>
                <a:srgbClr val="FF9933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MX" sz="4800" dirty="0" smtClean="0">
              <a:latin typeface="Cambria" pitchFamily="18" charset="0"/>
              <a:ea typeface="Cambria Math" pitchFamily="18" charset="0"/>
            </a:endParaRPr>
          </a:p>
          <a:p>
            <a:pPr>
              <a:buNone/>
            </a:pPr>
            <a:endParaRPr lang="es-MX" sz="5400" dirty="0" smtClean="0">
              <a:latin typeface="Cambria" pitchFamily="18" charset="0"/>
              <a:ea typeface="Cambria Math" pitchFamily="18" charset="0"/>
            </a:endParaRPr>
          </a:p>
          <a:p>
            <a:pPr>
              <a:buNone/>
            </a:pPr>
            <a:endParaRPr lang="es-MX" sz="4800" dirty="0" smtClean="0">
              <a:latin typeface="Cambria" pitchFamily="18" charset="0"/>
              <a:ea typeface="Cambria Math" pitchFamily="18" charset="0"/>
            </a:endParaRPr>
          </a:p>
          <a:p>
            <a:pPr>
              <a:buNone/>
            </a:pPr>
            <a:endParaRPr lang="es-MX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6539" y="2672916"/>
            <a:ext cx="7050923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Productividad  total de los factores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006CB-0E20-4430-B3E4-CFFC186E3D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9" name="1 Gráfico"/>
          <p:cNvGraphicFramePr>
            <a:graphicFrameLocks noGrp="1"/>
          </p:cNvGraphicFramePr>
          <p:nvPr/>
        </p:nvGraphicFramePr>
        <p:xfrm>
          <a:off x="248292" y="1268759"/>
          <a:ext cx="8647416" cy="5500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Productividad  total de los factores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006CB-0E20-4430-B3E4-CFFC186E3D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 l="58530" t="26306" r="6855" b="19590"/>
          <a:stretch>
            <a:fillRect/>
          </a:stretch>
        </p:blipFill>
        <p:spPr bwMode="auto">
          <a:xfrm>
            <a:off x="611560" y="1484784"/>
            <a:ext cx="7915701" cy="432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187356" y="5888305"/>
            <a:ext cx="2093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Fuente:  </a:t>
            </a:r>
            <a:r>
              <a:rPr lang="es-MX" sz="1200" dirty="0" err="1" smtClean="0">
                <a:solidFill>
                  <a:schemeClr val="tx2">
                    <a:lumMod val="50000"/>
                  </a:schemeClr>
                </a:solidFill>
              </a:rPr>
              <a:t>Villagómez</a:t>
            </a:r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 y Antón</a:t>
            </a:r>
            <a:endParaRPr lang="es-MX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Distribución del ingreso para diversas economías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006CB-0E20-4430-B3E4-CFFC186E3D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422195" y="5899910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Fuente:  OCDE</a:t>
            </a:r>
            <a:endParaRPr lang="es-MX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/>
        </p:nvGraphicFramePr>
        <p:xfrm>
          <a:off x="276225" y="1425906"/>
          <a:ext cx="8867775" cy="4729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Ahorro e inversión (2012)</a:t>
            </a:r>
            <a:br>
              <a:rPr lang="es-MX" sz="40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</a:br>
            <a:r>
              <a:rPr lang="es-MX" sz="40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(% PIB</a:t>
            </a:r>
            <a:r>
              <a:rPr lang="es-MX" sz="40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sz="4000" dirty="0">
              <a:solidFill>
                <a:srgbClr val="FF9933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048" t="15463" r="16047" b="6128"/>
          <a:stretch>
            <a:fillRect/>
          </a:stretch>
        </p:blipFill>
        <p:spPr bwMode="auto">
          <a:xfrm>
            <a:off x="942153" y="1449983"/>
            <a:ext cx="7374263" cy="478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5508104" y="3212976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971600" y="638132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Fuente: INEGI</a:t>
            </a:r>
            <a:endParaRPr lang="es-MX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Porcentaje de inversión en vivienda y en su mejora en zonas marginales y de baja marginación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467544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971600" y="638132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2">
                    <a:lumMod val="50000"/>
                  </a:schemeClr>
                </a:solidFill>
              </a:rPr>
              <a:t>Fuente: INEGI</a:t>
            </a:r>
            <a:endParaRPr lang="es-MX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PIB anual</a:t>
            </a:r>
            <a:r>
              <a:rPr lang="es-MX" sz="3600" dirty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36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con distintas bases</a:t>
            </a:r>
            <a:r>
              <a:rPr lang="es-MX" sz="32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/>
            </a:r>
            <a:br>
              <a:rPr lang="es-MX" sz="32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</a:br>
            <a:r>
              <a:rPr lang="es-MX" sz="2800" dirty="0" smtClean="0">
                <a:solidFill>
                  <a:srgbClr val="FF9933"/>
                </a:solidFill>
                <a:latin typeface="Century Gothic" pitchFamily="34" charset="0"/>
                <a:ea typeface="ＭＳ Ｐゴシック" pitchFamily="34" charset="-128"/>
              </a:rPr>
              <a:t>(precios de 2010)</a:t>
            </a:r>
            <a:endParaRPr lang="es-MX" sz="16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983" t="22266" r="21140" b="30485"/>
          <a:stretch>
            <a:fillRect/>
          </a:stretch>
        </p:blipFill>
        <p:spPr bwMode="auto">
          <a:xfrm>
            <a:off x="395536" y="1772816"/>
            <a:ext cx="841593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00113" y="6237288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20000"/>
              </a:spcAft>
            </a:pPr>
            <a:r>
              <a:rPr lang="es-MX" sz="900" dirty="0" smtClean="0">
                <a:latin typeface="Book Antiqua" pitchFamily="18" charset="0"/>
              </a:rPr>
              <a:t>Fuente: Elaboración propia con datos del Banco de Información Económica, INEGI y con información del Centro de Estudios de las Finanzas Públicas (2003)</a:t>
            </a:r>
            <a:endParaRPr lang="es-ES" sz="9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154</Words>
  <Application>Microsoft Office PowerPoint</Application>
  <PresentationFormat>Presentación en pantalla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Octubre 2014</vt:lpstr>
      <vt:lpstr>Determinación del PIB</vt:lpstr>
      <vt:lpstr>Determinación del PIB</vt:lpstr>
      <vt:lpstr>Productividad  total de los factores</vt:lpstr>
      <vt:lpstr>Productividad  total de los factores</vt:lpstr>
      <vt:lpstr>Distribución del ingreso para diversas economías</vt:lpstr>
      <vt:lpstr>Ahorro e inversión (2012) (% PIB)</vt:lpstr>
      <vt:lpstr>Porcentaje de inversión en vivienda y en su mejora en zonas marginales y de baja marginación</vt:lpstr>
      <vt:lpstr>PIB anual con distintas bases (precios de 2010)</vt:lpstr>
      <vt:lpstr>TCLAN (Tasa de crecimiento promedio anual, periodo1994 - 2012)</vt:lpstr>
      <vt:lpstr>PIB de México y Brasil (crecimiento real*)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PIB anual con distintas bases (precios de 2010)</dc:title>
  <dc:creator>Juan Mendoza</dc:creator>
  <cp:lastModifiedBy>Juan Mendoza</cp:lastModifiedBy>
  <cp:revision>8</cp:revision>
  <dcterms:created xsi:type="dcterms:W3CDTF">2014-10-21T18:00:20Z</dcterms:created>
  <dcterms:modified xsi:type="dcterms:W3CDTF">2014-10-23T21:42:38Z</dcterms:modified>
</cp:coreProperties>
</file>