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3004800" cy="9753600"/>
  <p:notesSz cx="6858000" cy="9144000"/>
  <p:defaultTextStyle>
    <a:lvl1pPr algn="ctr" defTabSz="584200">
      <a:defRPr sz="4200">
        <a:latin typeface="+mn-lt"/>
        <a:ea typeface="+mn-ea"/>
        <a:cs typeface="+mn-cs"/>
        <a:sym typeface="Gill Sans"/>
      </a:defRPr>
    </a:lvl1pPr>
    <a:lvl2pPr indent="342900" algn="ctr" defTabSz="584200">
      <a:defRPr sz="4200">
        <a:latin typeface="+mn-lt"/>
        <a:ea typeface="+mn-ea"/>
        <a:cs typeface="+mn-cs"/>
        <a:sym typeface="Gill Sans"/>
      </a:defRPr>
    </a:lvl2pPr>
    <a:lvl3pPr indent="685800" algn="ctr" defTabSz="584200">
      <a:defRPr sz="4200">
        <a:latin typeface="+mn-lt"/>
        <a:ea typeface="+mn-ea"/>
        <a:cs typeface="+mn-cs"/>
        <a:sym typeface="Gill Sans"/>
      </a:defRPr>
    </a:lvl3pPr>
    <a:lvl4pPr indent="1028700" algn="ctr" defTabSz="584200">
      <a:defRPr sz="4200">
        <a:latin typeface="+mn-lt"/>
        <a:ea typeface="+mn-ea"/>
        <a:cs typeface="+mn-cs"/>
        <a:sym typeface="Gill Sans"/>
      </a:defRPr>
    </a:lvl4pPr>
    <a:lvl5pPr indent="1371600" algn="ctr" defTabSz="584200">
      <a:defRPr sz="4200">
        <a:latin typeface="+mn-lt"/>
        <a:ea typeface="+mn-ea"/>
        <a:cs typeface="+mn-cs"/>
        <a:sym typeface="Gill Sans"/>
      </a:defRPr>
    </a:lvl5pPr>
    <a:lvl6pPr indent="1714500" algn="ctr" defTabSz="584200">
      <a:defRPr sz="4200">
        <a:latin typeface="+mn-lt"/>
        <a:ea typeface="+mn-ea"/>
        <a:cs typeface="+mn-cs"/>
        <a:sym typeface="Gill Sans"/>
      </a:defRPr>
    </a:lvl6pPr>
    <a:lvl7pPr indent="2057400" algn="ctr" defTabSz="584200">
      <a:defRPr sz="4200">
        <a:latin typeface="+mn-lt"/>
        <a:ea typeface="+mn-ea"/>
        <a:cs typeface="+mn-cs"/>
        <a:sym typeface="Gill Sans"/>
      </a:defRPr>
    </a:lvl7pPr>
    <a:lvl8pPr indent="2400300" algn="ctr" defTabSz="584200">
      <a:defRPr sz="4200">
        <a:latin typeface="+mn-lt"/>
        <a:ea typeface="+mn-ea"/>
        <a:cs typeface="+mn-cs"/>
        <a:sym typeface="Gill Sans"/>
      </a:defRPr>
    </a:lvl8pPr>
    <a:lvl9pPr indent="2743200" algn="ctr" defTabSz="584200">
      <a:defRPr sz="4200">
        <a:latin typeface="+mn-lt"/>
        <a:ea typeface="+mn-ea"/>
        <a:cs typeface="+mn-cs"/>
        <a:sym typeface="Gill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656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22642629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476264" y="163604"/>
            <a:ext cx="12213472" cy="1143001"/>
          </a:xfrm>
          <a:prstGeom prst="rect">
            <a:avLst/>
          </a:prstGeom>
          <a:solidFill>
            <a:srgbClr val="D6D6D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238044" y="9104345"/>
            <a:ext cx="2720734" cy="1"/>
          </a:xfrm>
          <a:prstGeom prst="line">
            <a:avLst/>
          </a:prstGeom>
          <a:ln w="25400">
            <a:solidFill>
              <a:srgbClr val="9411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410095" y="1317339"/>
            <a:ext cx="12261369" cy="1"/>
          </a:xfrm>
          <a:prstGeom prst="line">
            <a:avLst/>
          </a:prstGeom>
          <a:ln w="12700">
            <a:solidFill>
              <a:srgbClr val="42424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410095" y="152869"/>
            <a:ext cx="12264505" cy="1"/>
          </a:xfrm>
          <a:prstGeom prst="line">
            <a:avLst/>
          </a:prstGeom>
          <a:ln w="12700">
            <a:solidFill>
              <a:srgbClr val="42424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2681023" y="-50507"/>
            <a:ext cx="1" cy="1585275"/>
          </a:xfrm>
          <a:prstGeom prst="line">
            <a:avLst/>
          </a:prstGeom>
          <a:ln w="12700">
            <a:solidFill>
              <a:srgbClr val="42424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-589949" y="-8037"/>
            <a:ext cx="1471676" cy="15852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C5D57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2" name="Shape 22"/>
          <p:cNvSpPr/>
          <p:nvPr/>
        </p:nvSpPr>
        <p:spPr>
          <a:xfrm>
            <a:off x="228418" y="9254848"/>
            <a:ext cx="5412781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Observatorio Nacional del Emprendedor - 19 de Enero de 2015</a:t>
            </a:r>
          </a:p>
        </p:txBody>
      </p:sp>
      <p:pic>
        <p:nvPicPr>
          <p:cNvPr id="23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52492" y="8923923"/>
            <a:ext cx="1248322" cy="7555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xmlns:p14="http://schemas.microsoft.com/office/powerpoint/2010/main" spd="med"/>
  <p:txStyles>
    <p:titleStyle>
      <a:lvl1pPr algn="ctr" defTabSz="584200">
        <a:defRPr sz="8400">
          <a:latin typeface="+mn-lt"/>
          <a:ea typeface="+mn-ea"/>
          <a:cs typeface="+mn-cs"/>
          <a:sym typeface="Gill Sans"/>
        </a:defRPr>
      </a:lvl1pPr>
      <a:lvl2pPr indent="228600" algn="ctr" defTabSz="584200">
        <a:defRPr sz="8400"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kter.com" TargetMode="External"/><Relationship Id="rId4" Type="http://schemas.openxmlformats.org/officeDocument/2006/relationships/hyperlink" Target="http://www.testpoint.com.mx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hyperlink" Target="http://www.eligo.mx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ernesto.ggm@gmail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297164" y="4125913"/>
            <a:ext cx="12410472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lnSpc>
                <a:spcPct val="90000"/>
              </a:lnSpc>
              <a:defRPr sz="4400" b="1" spc="-264">
                <a:solidFill>
                  <a:srgbClr val="1A1A1A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400" b="1" spc="-264">
                <a:solidFill>
                  <a:srgbClr val="1A1A1A"/>
                </a:solidFill>
              </a:rPr>
              <a:t>Desarrollo de competencias en México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n 122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56140" y="3582669"/>
            <a:ext cx="1981201" cy="1981201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124" name="Imagen 123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69711" y="3582669"/>
            <a:ext cx="1981201" cy="1981201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125" name="Imagen 124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53888" y="5508940"/>
            <a:ext cx="1981201" cy="1981201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126" name="Imagen 125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67459" y="5508940"/>
            <a:ext cx="1981201" cy="1981201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27" name="Shape 127"/>
          <p:cNvSpPr/>
          <p:nvPr/>
        </p:nvSpPr>
        <p:spPr>
          <a:xfrm>
            <a:off x="5360575" y="2975231"/>
            <a:ext cx="372331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 lvl="0">
              <a:defRPr sz="1800"/>
            </a:pPr>
            <a:r>
              <a:rPr sz="3000"/>
              <a:t>Si</a:t>
            </a:r>
          </a:p>
        </p:txBody>
      </p:sp>
      <p:sp>
        <p:nvSpPr>
          <p:cNvPr id="128" name="Shape 128"/>
          <p:cNvSpPr/>
          <p:nvPr/>
        </p:nvSpPr>
        <p:spPr>
          <a:xfrm>
            <a:off x="3728011" y="6226490"/>
            <a:ext cx="621991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 lvl="0">
              <a:defRPr sz="1800"/>
            </a:pPr>
            <a:r>
              <a:rPr sz="3000"/>
              <a:t>No</a:t>
            </a:r>
          </a:p>
        </p:txBody>
      </p:sp>
      <p:sp>
        <p:nvSpPr>
          <p:cNvPr id="129" name="Shape 129"/>
          <p:cNvSpPr/>
          <p:nvPr/>
        </p:nvSpPr>
        <p:spPr>
          <a:xfrm>
            <a:off x="3852841" y="4300219"/>
            <a:ext cx="372331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 lvl="0">
              <a:defRPr sz="1800"/>
            </a:pPr>
            <a:r>
              <a:rPr sz="3000"/>
              <a:t>Si</a:t>
            </a:r>
          </a:p>
        </p:txBody>
      </p:sp>
      <p:sp>
        <p:nvSpPr>
          <p:cNvPr id="130" name="Shape 130"/>
          <p:cNvSpPr/>
          <p:nvPr/>
        </p:nvSpPr>
        <p:spPr>
          <a:xfrm>
            <a:off x="7149316" y="2975231"/>
            <a:ext cx="621991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 lvl="0">
              <a:defRPr sz="1800"/>
            </a:pPr>
            <a:r>
              <a:rPr sz="3000"/>
              <a:t>No</a:t>
            </a:r>
          </a:p>
        </p:txBody>
      </p:sp>
      <p:sp>
        <p:nvSpPr>
          <p:cNvPr id="131" name="Shape 131"/>
          <p:cNvSpPr/>
          <p:nvPr/>
        </p:nvSpPr>
        <p:spPr>
          <a:xfrm>
            <a:off x="4606940" y="3620769"/>
            <a:ext cx="1879601" cy="1905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blipFill>
            <a:blip r:embed="rId4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2495944" y="5296438"/>
            <a:ext cx="1236652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FF26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2600"/>
                </a:solidFill>
              </a:rPr>
              <a:t>Escasas</a:t>
            </a:r>
          </a:p>
        </p:txBody>
      </p:sp>
      <p:sp>
        <p:nvSpPr>
          <p:cNvPr id="133" name="Shape 133"/>
          <p:cNvSpPr/>
          <p:nvPr/>
        </p:nvSpPr>
        <p:spPr>
          <a:xfrm>
            <a:off x="5503167" y="2263459"/>
            <a:ext cx="1998466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0365C0"/>
                </a:solidFill>
              </a:rPr>
              <a:t>Importantes</a:t>
            </a:r>
          </a:p>
        </p:txBody>
      </p:sp>
      <p:sp>
        <p:nvSpPr>
          <p:cNvPr id="134" name="Shape 134"/>
          <p:cNvSpPr/>
          <p:nvPr/>
        </p:nvSpPr>
        <p:spPr>
          <a:xfrm>
            <a:off x="1313764" y="373154"/>
            <a:ext cx="1875719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Criterio</a:t>
            </a:r>
          </a:p>
        </p:txBody>
      </p:sp>
      <p:sp>
        <p:nvSpPr>
          <p:cNvPr id="135" name="Shape 135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1034521" y="373154"/>
            <a:ext cx="10094715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Competencias más importantes y escasas. RH.</a:t>
            </a:r>
          </a:p>
        </p:txBody>
      </p:sp>
      <p:pic>
        <p:nvPicPr>
          <p:cNvPr id="138" name="Captura de pantalla 2014-02-19 a la(s) 22.20.28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6864" y="1854867"/>
            <a:ext cx="9956801" cy="6705601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/>
        </p:nvSpPr>
        <p:spPr>
          <a:xfrm>
            <a:off x="1188212" y="373154"/>
            <a:ext cx="10628376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Competencias más importantes y escasas. Áreas.</a:t>
            </a:r>
          </a:p>
        </p:txBody>
      </p:sp>
      <p:pic>
        <p:nvPicPr>
          <p:cNvPr id="142" name="Captura de pantalla 2014-02-19 a la(s) 22.49.0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3490" y="1469864"/>
            <a:ext cx="8054732" cy="7556501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/>
        </p:nvSpPr>
        <p:spPr>
          <a:xfrm>
            <a:off x="1085141" y="373154"/>
            <a:ext cx="7056575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Una empresa pagaría más por…</a:t>
            </a:r>
          </a:p>
        </p:txBody>
      </p:sp>
      <p:sp>
        <p:nvSpPr>
          <p:cNvPr id="146" name="Shape 146"/>
          <p:cNvSpPr/>
          <p:nvPr/>
        </p:nvSpPr>
        <p:spPr>
          <a:xfrm>
            <a:off x="721054" y="2686343"/>
            <a:ext cx="11562692" cy="4380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Toma de decisiones</a:t>
            </a:r>
          </a:p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Conocimientos básicos sobre el uso de equipo y maquinaria</a:t>
            </a:r>
          </a:p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Capacidad de negociación y resolución de conflictos</a:t>
            </a:r>
          </a:p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Sentido de responsabilidad</a:t>
            </a:r>
          </a:p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Comunicación oral en inglés</a:t>
            </a:r>
          </a:p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Detección de oportunidades en mejoras o productos</a:t>
            </a:r>
          </a:p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Saber manejar un cliente</a:t>
            </a:r>
          </a:p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Generación de nuevas ideas</a:t>
            </a:r>
          </a:p>
          <a:p>
            <a:pPr lvl="0" algn="l" defTabSz="450000">
              <a:lnSpc>
                <a:spcPct val="150000"/>
              </a:lnSpc>
              <a:buSzPct val="125000"/>
              <a:buChar char="•"/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Puntualidad</a:t>
            </a:r>
          </a:p>
        </p:txBody>
      </p:sp>
      <p:sp>
        <p:nvSpPr>
          <p:cNvPr id="147" name="Shape 147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2659" y="2394142"/>
            <a:ext cx="8737909" cy="590354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10307897" y="4603749"/>
            <a:ext cx="1998465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0365C0"/>
                </a:solidFill>
              </a:rPr>
              <a:t>Importantes</a:t>
            </a:r>
          </a:p>
        </p:txBody>
      </p:sp>
      <p:sp>
        <p:nvSpPr>
          <p:cNvPr id="151" name="Shape 151"/>
          <p:cNvSpPr/>
          <p:nvPr/>
        </p:nvSpPr>
        <p:spPr>
          <a:xfrm>
            <a:off x="1690072" y="4603749"/>
            <a:ext cx="1236651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FF26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2600"/>
                </a:solidFill>
              </a:rPr>
              <a:t>Escasas</a:t>
            </a:r>
          </a:p>
        </p:txBody>
      </p:sp>
      <p:sp>
        <p:nvSpPr>
          <p:cNvPr id="152" name="Shape 152"/>
          <p:cNvSpPr/>
          <p:nvPr/>
        </p:nvSpPr>
        <p:spPr>
          <a:xfrm>
            <a:off x="1060729" y="373154"/>
            <a:ext cx="10629678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Ejemplo:  Tecnologías de la Información. Nacional</a:t>
            </a:r>
          </a:p>
        </p:txBody>
      </p:sp>
      <p:sp>
        <p:nvSpPr>
          <p:cNvPr id="153" name="Shape 153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/>
        </p:nvSpPr>
        <p:spPr>
          <a:xfrm>
            <a:off x="1147991" y="373154"/>
            <a:ext cx="9218564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Recursos Humanos. Importancia. Nacional</a:t>
            </a:r>
          </a:p>
        </p:txBody>
      </p:sp>
      <p:sp>
        <p:nvSpPr>
          <p:cNvPr id="156" name="Shape 156"/>
          <p:cNvSpPr/>
          <p:nvPr/>
        </p:nvSpPr>
        <p:spPr>
          <a:xfrm>
            <a:off x="1572626" y="1747201"/>
            <a:ext cx="9575801" cy="469901"/>
          </a:xfrm>
          <a:prstGeom prst="rect">
            <a:avLst/>
          </a:prstGeom>
          <a:solidFill>
            <a:srgbClr val="DC5F5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1585326" y="1758504"/>
            <a:ext cx="8077201" cy="6682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FFFFFF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Herramientas de comunicación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 u="sng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Comunicación escrita en español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 u="sng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Comunicación oral en español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32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Comunicación escrita en inglés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Comunicación oral en inglés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Comunicación en otro idioma, en general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Capacidad de síntesis de información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Francés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No aplica para esta empresa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Total</a:t>
            </a:r>
          </a:p>
        </p:txBody>
      </p:sp>
      <p:sp>
        <p:nvSpPr>
          <p:cNvPr id="158" name="Shape 158"/>
          <p:cNvSpPr/>
          <p:nvPr/>
        </p:nvSpPr>
        <p:spPr>
          <a:xfrm>
            <a:off x="9359629" y="1758504"/>
            <a:ext cx="1765301" cy="6606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FFFFFF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%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FFFFFF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33.7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36.59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5.76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5.32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3.1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14.63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0.22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0.67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100</a:t>
            </a:r>
          </a:p>
        </p:txBody>
      </p:sp>
      <p:sp>
        <p:nvSpPr>
          <p:cNvPr id="159" name="Shape 159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1236287" y="373154"/>
            <a:ext cx="10062159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Finanzas y Contabilidad. Importancia. Nacional</a:t>
            </a:r>
          </a:p>
        </p:txBody>
      </p:sp>
      <p:sp>
        <p:nvSpPr>
          <p:cNvPr id="162" name="Shape 162"/>
          <p:cNvSpPr/>
          <p:nvPr/>
        </p:nvSpPr>
        <p:spPr>
          <a:xfrm>
            <a:off x="1714500" y="2331210"/>
            <a:ext cx="9575800" cy="469901"/>
          </a:xfrm>
          <a:prstGeom prst="rect">
            <a:avLst/>
          </a:prstGeom>
          <a:solidFill>
            <a:srgbClr val="DC5F5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10301602" y="2367532"/>
            <a:ext cx="965201" cy="5489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FFFFFF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%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FFFFFF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19.49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38.46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7.18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8.72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3.08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8.72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14.36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100</a:t>
            </a:r>
          </a:p>
        </p:txBody>
      </p:sp>
      <p:sp>
        <p:nvSpPr>
          <p:cNvPr id="164" name="Shape 164"/>
          <p:cNvSpPr/>
          <p:nvPr/>
        </p:nvSpPr>
        <p:spPr>
          <a:xfrm>
            <a:off x="1727200" y="2367532"/>
            <a:ext cx="8712200" cy="5489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FFFFFF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Cuantitativo: estadístico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Conocimiento y manejo básico de estadística descriptiva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 u="sng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Conocimiento y manejo básico de probabilidad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Conocimiento y manejo básico de inferencia estadística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Conocimiento y manejo básico de econometría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Conocimiento y manejo básico de estadística bayesiana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Conocimiento y manejo básico de geoestadística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No aplica para la empresa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Total</a:t>
            </a:r>
          </a:p>
        </p:txBody>
      </p:sp>
      <p:sp>
        <p:nvSpPr>
          <p:cNvPr id="165" name="Shape 165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/>
        </p:nvSpPr>
        <p:spPr>
          <a:xfrm>
            <a:off x="992491" y="373154"/>
            <a:ext cx="10766154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Producción y Operaciones. Importancia. Nacional</a:t>
            </a:r>
          </a:p>
        </p:txBody>
      </p:sp>
      <p:sp>
        <p:nvSpPr>
          <p:cNvPr id="168" name="Shape 168"/>
          <p:cNvSpPr/>
          <p:nvPr/>
        </p:nvSpPr>
        <p:spPr>
          <a:xfrm>
            <a:off x="1714500" y="2392899"/>
            <a:ext cx="9575800" cy="469901"/>
          </a:xfrm>
          <a:prstGeom prst="rect">
            <a:avLst/>
          </a:prstGeom>
          <a:solidFill>
            <a:srgbClr val="DC5F5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10314302" y="2403821"/>
            <a:ext cx="965201" cy="5489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FFFFFF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%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FFFFFF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42.97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6.43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10.44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8.84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10.44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20.08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0.8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100</a:t>
            </a:r>
          </a:p>
        </p:txBody>
      </p:sp>
      <p:sp>
        <p:nvSpPr>
          <p:cNvPr id="170" name="Shape 170"/>
          <p:cNvSpPr/>
          <p:nvPr/>
        </p:nvSpPr>
        <p:spPr>
          <a:xfrm>
            <a:off x="1727200" y="2403821"/>
            <a:ext cx="8394700" cy="5489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FFFFFF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Comunicación con otros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 u="sng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 u="sng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Capacidad de negociación y resolución de conflictos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Entendimiento de otras culturas y costumbres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Entrenar talento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Dar y recibir retroalimentación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Hablar eficazmente en público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 u="sng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Argumentación lógica y clara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No aplica para la empresa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4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Total</a:t>
            </a:r>
          </a:p>
        </p:txBody>
      </p:sp>
      <p:sp>
        <p:nvSpPr>
          <p:cNvPr id="171" name="Shape 171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>
            <a:off x="957994" y="373154"/>
            <a:ext cx="9598559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Sistemas y Tecnología. Importancia. Nacional</a:t>
            </a:r>
          </a:p>
        </p:txBody>
      </p:sp>
      <p:sp>
        <p:nvSpPr>
          <p:cNvPr id="174" name="Shape 174"/>
          <p:cNvSpPr/>
          <p:nvPr/>
        </p:nvSpPr>
        <p:spPr>
          <a:xfrm>
            <a:off x="1714500" y="2184238"/>
            <a:ext cx="9575800" cy="469901"/>
          </a:xfrm>
          <a:prstGeom prst="rect">
            <a:avLst/>
          </a:prstGeom>
          <a:solidFill>
            <a:srgbClr val="DC5F5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10288902" y="2182841"/>
            <a:ext cx="965201" cy="5920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FFFFFF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%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FFFFFF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16.67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33.33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13.89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4.17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8.33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15.28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8.33</a:t>
            </a: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100</a:t>
            </a:r>
          </a:p>
        </p:txBody>
      </p:sp>
      <p:sp>
        <p:nvSpPr>
          <p:cNvPr id="176" name="Shape 176"/>
          <p:cNvSpPr/>
          <p:nvPr/>
        </p:nvSpPr>
        <p:spPr>
          <a:xfrm>
            <a:off x="1739900" y="2182841"/>
            <a:ext cx="6434988" cy="5920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FFFFFF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Eficiencia personal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Manejo eficiente del tiempo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 u="sng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 u="sng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Eficacia al trabajar bajo presión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Tolerancia a la frustración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Planeación de tareas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Resolución de problemas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Disposición para aprender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Rápido aprendizaje</a:t>
            </a: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2600">
              <a:solidFill>
                <a:srgbClr val="606060"/>
              </a:solidFill>
              <a:latin typeface="Heiti TC Light"/>
              <a:ea typeface="Heiti TC Light"/>
              <a:cs typeface="Heiti TC Light"/>
              <a:sym typeface="Heiti TC Light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rPr>
              <a:t>Total</a:t>
            </a:r>
          </a:p>
        </p:txBody>
      </p:sp>
      <p:sp>
        <p:nvSpPr>
          <p:cNvPr id="177" name="Shape 177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1357084" y="373154"/>
            <a:ext cx="3798355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Otros resultados</a:t>
            </a:r>
          </a:p>
        </p:txBody>
      </p:sp>
      <p:sp>
        <p:nvSpPr>
          <p:cNvPr id="180" name="Shape 180"/>
          <p:cNvSpPr/>
          <p:nvPr/>
        </p:nvSpPr>
        <p:spPr>
          <a:xfrm>
            <a:off x="1448967" y="1835591"/>
            <a:ext cx="2933701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ct val="80000"/>
              </a:lnSpc>
              <a:defRPr sz="5000" b="1" spc="-250">
                <a:solidFill>
                  <a:srgbClr val="DD5B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5000" b="1" spc="-250">
                <a:solidFill>
                  <a:srgbClr val="DD5B51"/>
                </a:solidFill>
              </a:rPr>
              <a:t>OAXACA</a:t>
            </a:r>
          </a:p>
        </p:txBody>
      </p:sp>
      <p:sp>
        <p:nvSpPr>
          <p:cNvPr id="181" name="Shape 181"/>
          <p:cNvSpPr/>
          <p:nvPr/>
        </p:nvSpPr>
        <p:spPr>
          <a:xfrm>
            <a:off x="4446167" y="1904044"/>
            <a:ext cx="6553201" cy="777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606060"/>
                </a:solidFill>
              </a:rPr>
              <a:t>Sobresalen competencias relacionadas con FINANCIERO - CONTABLE.</a:t>
            </a:r>
          </a:p>
        </p:txBody>
      </p:sp>
      <p:sp>
        <p:nvSpPr>
          <p:cNvPr id="182" name="Shape 182"/>
          <p:cNvSpPr/>
          <p:nvPr/>
        </p:nvSpPr>
        <p:spPr>
          <a:xfrm>
            <a:off x="534567" y="3216295"/>
            <a:ext cx="3276601" cy="743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just">
              <a:lnSpc>
                <a:spcPct val="80000"/>
              </a:lnSpc>
              <a:defRPr sz="5000" b="1" spc="-250">
                <a:solidFill>
                  <a:srgbClr val="DD5B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5000" b="1" spc="-250" dirty="0">
                <a:solidFill>
                  <a:srgbClr val="DD5B51"/>
                </a:solidFill>
              </a:rPr>
              <a:t>PUEBLA</a:t>
            </a:r>
          </a:p>
        </p:txBody>
      </p:sp>
      <p:sp>
        <p:nvSpPr>
          <p:cNvPr id="183" name="Shape 183"/>
          <p:cNvSpPr/>
          <p:nvPr/>
        </p:nvSpPr>
        <p:spPr>
          <a:xfrm>
            <a:off x="3849267" y="3186744"/>
            <a:ext cx="7315201" cy="777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606060"/>
                </a:solidFill>
              </a:rPr>
              <a:t>Competencias relacionadas con INGENIERÍA son señaladas como las más importantes.</a:t>
            </a:r>
          </a:p>
        </p:txBody>
      </p:sp>
      <p:sp>
        <p:nvSpPr>
          <p:cNvPr id="184" name="Shape 184"/>
          <p:cNvSpPr/>
          <p:nvPr/>
        </p:nvSpPr>
        <p:spPr>
          <a:xfrm>
            <a:off x="534567" y="4513894"/>
            <a:ext cx="6362701" cy="777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606060"/>
                </a:solidFill>
              </a:rPr>
              <a:t>SABER HABLAR O ESCRIBIR INGLÉS fue de las competencias más importantes</a:t>
            </a:r>
          </a:p>
        </p:txBody>
      </p:sp>
      <p:sp>
        <p:nvSpPr>
          <p:cNvPr id="185" name="Shape 185"/>
          <p:cNvSpPr/>
          <p:nvPr/>
        </p:nvSpPr>
        <p:spPr>
          <a:xfrm>
            <a:off x="6922667" y="4439091"/>
            <a:ext cx="4978401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5000" b="1" spc="-250">
                <a:solidFill>
                  <a:srgbClr val="DD5B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5000" b="1" spc="-250">
                <a:solidFill>
                  <a:srgbClr val="DD5B51"/>
                </a:solidFill>
              </a:rPr>
              <a:t>EN 11 ESTADOS</a:t>
            </a:r>
          </a:p>
        </p:txBody>
      </p:sp>
      <p:sp>
        <p:nvSpPr>
          <p:cNvPr id="186" name="Shape 186"/>
          <p:cNvSpPr/>
          <p:nvPr/>
        </p:nvSpPr>
        <p:spPr>
          <a:xfrm>
            <a:off x="1436267" y="5721791"/>
            <a:ext cx="4152901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ct val="80000"/>
              </a:lnSpc>
              <a:defRPr sz="5000" b="1" spc="-250">
                <a:solidFill>
                  <a:srgbClr val="DD5B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5000" b="1" spc="-250">
                <a:solidFill>
                  <a:srgbClr val="DD5B51"/>
                </a:solidFill>
              </a:rPr>
              <a:t>TAMAULIPAS</a:t>
            </a:r>
          </a:p>
        </p:txBody>
      </p:sp>
      <p:sp>
        <p:nvSpPr>
          <p:cNvPr id="187" name="Shape 187"/>
          <p:cNvSpPr/>
          <p:nvPr/>
        </p:nvSpPr>
        <p:spPr>
          <a:xfrm>
            <a:off x="5639967" y="5790244"/>
            <a:ext cx="5359401" cy="777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606060"/>
                </a:solidFill>
              </a:rPr>
              <a:t>La PUNTUALIDAD es una de las 5 competencias más importantes.</a:t>
            </a:r>
          </a:p>
        </p:txBody>
      </p:sp>
      <p:sp>
        <p:nvSpPr>
          <p:cNvPr id="188" name="Shape 188"/>
          <p:cNvSpPr/>
          <p:nvPr/>
        </p:nvSpPr>
        <p:spPr>
          <a:xfrm>
            <a:off x="1233067" y="6864791"/>
            <a:ext cx="2933701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ct val="80000"/>
              </a:lnSpc>
              <a:defRPr sz="5000" b="1" spc="-250">
                <a:solidFill>
                  <a:srgbClr val="DD5B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5000" b="1" spc="-250">
                <a:solidFill>
                  <a:srgbClr val="DD5B51"/>
                </a:solidFill>
              </a:rPr>
              <a:t>NAYARIT</a:t>
            </a:r>
          </a:p>
        </p:txBody>
      </p:sp>
      <p:sp>
        <p:nvSpPr>
          <p:cNvPr id="189" name="Shape 189"/>
          <p:cNvSpPr/>
          <p:nvPr/>
        </p:nvSpPr>
        <p:spPr>
          <a:xfrm>
            <a:off x="2147467" y="7893491"/>
            <a:ext cx="3835401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ct val="80000"/>
              </a:lnSpc>
              <a:defRPr sz="5000" b="1" spc="-250">
                <a:solidFill>
                  <a:srgbClr val="DD5B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5000" b="1" spc="-250">
                <a:solidFill>
                  <a:srgbClr val="DD5B51"/>
                </a:solidFill>
              </a:rPr>
              <a:t>ZACATECAS</a:t>
            </a:r>
          </a:p>
        </p:txBody>
      </p:sp>
      <p:sp>
        <p:nvSpPr>
          <p:cNvPr id="190" name="Shape 190"/>
          <p:cNvSpPr/>
          <p:nvPr/>
        </p:nvSpPr>
        <p:spPr>
          <a:xfrm>
            <a:off x="4128667" y="7117394"/>
            <a:ext cx="7086601" cy="434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606060"/>
                </a:solidFill>
              </a:rPr>
              <a:t>Son más escasas las competencias SUAVES.</a:t>
            </a:r>
          </a:p>
        </p:txBody>
      </p:sp>
      <p:sp>
        <p:nvSpPr>
          <p:cNvPr id="191" name="Shape 191"/>
          <p:cNvSpPr/>
          <p:nvPr/>
        </p:nvSpPr>
        <p:spPr>
          <a:xfrm>
            <a:off x="5893967" y="7961944"/>
            <a:ext cx="4406901" cy="777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600">
                <a:solidFill>
                  <a:srgbClr val="606060"/>
                </a:solidFill>
                <a:latin typeface="Heiti TC Light"/>
                <a:ea typeface="Heiti TC Light"/>
                <a:cs typeface="Heiti TC Light"/>
                <a:sym typeface="Heiti TC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606060"/>
                </a:solidFill>
              </a:rPr>
              <a:t>Las competencias DURAS son las más escasas.</a:t>
            </a:r>
          </a:p>
        </p:txBody>
      </p:sp>
      <p:sp>
        <p:nvSpPr>
          <p:cNvPr id="192" name="Shape 192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2814" y="2921656"/>
            <a:ext cx="1803401" cy="10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/>
        </p:nvSpPr>
        <p:spPr>
          <a:xfrm>
            <a:off x="6161863" y="2978806"/>
            <a:ext cx="3847580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hlinkClick r:id="rId3"/>
              </a:defRPr>
            </a:lvl1pPr>
          </a:lstStyle>
          <a:p>
            <a:pPr lvl="0">
              <a:defRPr sz="1800" u="none"/>
            </a:pPr>
            <a:r>
              <a:rPr sz="4200" u="sng">
                <a:hlinkClick r:id="rId3"/>
              </a:rPr>
              <a:t>www.brikter.com</a:t>
            </a:r>
          </a:p>
        </p:txBody>
      </p:sp>
      <p:sp>
        <p:nvSpPr>
          <p:cNvPr id="57" name="Shape 57"/>
          <p:cNvSpPr/>
          <p:nvPr/>
        </p:nvSpPr>
        <p:spPr>
          <a:xfrm>
            <a:off x="6171256" y="4709679"/>
            <a:ext cx="5139408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hlinkClick r:id="rId4"/>
              </a:defRPr>
            </a:lvl1pPr>
          </a:lstStyle>
          <a:p>
            <a:pPr lvl="0">
              <a:defRPr sz="1800" u="none"/>
            </a:pPr>
            <a:r>
              <a:rPr sz="4200" u="sng">
                <a:hlinkClick r:id="rId4"/>
              </a:rPr>
              <a:t>www.testpoint.com.mx</a:t>
            </a:r>
          </a:p>
        </p:txBody>
      </p:sp>
      <p:pic>
        <p:nvPicPr>
          <p:cNvPr id="58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94136" y="4475835"/>
            <a:ext cx="3800757" cy="1191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asted-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99059" y="6253895"/>
            <a:ext cx="3477619" cy="1402267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>
            <a:off x="6186820" y="6593078"/>
            <a:ext cx="3135252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hlinkClick r:id="rId7"/>
              </a:defRPr>
            </a:lvl1pPr>
          </a:lstStyle>
          <a:p>
            <a:pPr lvl="0">
              <a:defRPr sz="1800" u="none"/>
            </a:pPr>
            <a:r>
              <a:rPr sz="4200" u="sng">
                <a:hlinkClick r:id="rId7"/>
              </a:rPr>
              <a:t>www.eligo.mx</a:t>
            </a:r>
          </a:p>
        </p:txBody>
      </p:sp>
      <p:sp>
        <p:nvSpPr>
          <p:cNvPr id="61" name="Shape 61"/>
          <p:cNvSpPr/>
          <p:nvPr/>
        </p:nvSpPr>
        <p:spPr>
          <a:xfrm>
            <a:off x="1261259" y="373154"/>
            <a:ext cx="3091496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Antecedentes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/>
        </p:nvSpPr>
        <p:spPr>
          <a:xfrm>
            <a:off x="297164" y="4125913"/>
            <a:ext cx="12410472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lnSpc>
                <a:spcPct val="90000"/>
              </a:lnSpc>
              <a:defRPr sz="4400" b="1" spc="-264">
                <a:solidFill>
                  <a:srgbClr val="1A1A1A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400" b="1" spc="-264">
                <a:solidFill>
                  <a:srgbClr val="1A1A1A"/>
                </a:solidFill>
              </a:rPr>
              <a:t>Recomendaciones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/>
        </p:nvSpPr>
        <p:spPr>
          <a:xfrm>
            <a:off x="1085550" y="373154"/>
            <a:ext cx="7282384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Recomendaciones para empresas</a:t>
            </a:r>
          </a:p>
        </p:txBody>
      </p:sp>
      <p:sp>
        <p:nvSpPr>
          <p:cNvPr id="197" name="Shape 197"/>
          <p:cNvSpPr/>
          <p:nvPr/>
        </p:nvSpPr>
        <p:spPr>
          <a:xfrm>
            <a:off x="2362260" y="3213921"/>
            <a:ext cx="7899401" cy="292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(a) Mayor </a:t>
            </a:r>
            <a:r>
              <a:rPr sz="3800" u="sng" spc="76">
                <a:latin typeface="Heiti TC Light"/>
                <a:ea typeface="Heiti TC Light"/>
                <a:cs typeface="Heiti TC Light"/>
                <a:sym typeface="Heiti TC Light"/>
              </a:rPr>
              <a:t>coordinación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entre empresas a nivel industria</a:t>
            </a:r>
          </a:p>
          <a:p>
            <a:pPr lvl="0" algn="l" defTabSz="450000">
              <a:defRPr sz="1800"/>
            </a:pPr>
            <a:endParaRPr sz="2800" spc="56"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(b) Mayor </a:t>
            </a:r>
            <a:r>
              <a:rPr sz="3800" u="sng" spc="76">
                <a:latin typeface="Heiti TC Medium"/>
                <a:ea typeface="Heiti TC Medium"/>
                <a:cs typeface="Heiti TC Medium"/>
                <a:sym typeface="Heiti TC Medium"/>
              </a:rPr>
              <a:t>vinculación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con las IES</a:t>
            </a:r>
          </a:p>
          <a:p>
            <a:pPr lvl="0" algn="l" defTabSz="450000">
              <a:defRPr sz="1800"/>
            </a:pPr>
            <a:endParaRPr sz="2800" spc="56"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(c) Prácticas </a:t>
            </a:r>
            <a:r>
              <a:rPr sz="3800" u="sng" spc="76">
                <a:latin typeface="Heiti TC Medium"/>
                <a:ea typeface="Heiti TC Medium"/>
                <a:cs typeface="Heiti TC Medium"/>
                <a:sym typeface="Heiti TC Medium"/>
              </a:rPr>
              <a:t>estandarizadas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de capacitación a nivel industria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/>
        </p:nvSpPr>
        <p:spPr>
          <a:xfrm>
            <a:off x="1176102" y="373154"/>
            <a:ext cx="7781405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Recomendaciones para autoridades</a:t>
            </a:r>
          </a:p>
        </p:txBody>
      </p:sp>
      <p:sp>
        <p:nvSpPr>
          <p:cNvPr id="200" name="Shape 200"/>
          <p:cNvSpPr/>
          <p:nvPr/>
        </p:nvSpPr>
        <p:spPr>
          <a:xfrm>
            <a:off x="2272831" y="2475458"/>
            <a:ext cx="8089901" cy="45232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(a) </a:t>
            </a:r>
            <a:r>
              <a:rPr sz="3800" u="sng" spc="76">
                <a:latin typeface="Heiti TC Light"/>
                <a:ea typeface="Heiti TC Light"/>
                <a:cs typeface="Heiti TC Light"/>
                <a:sym typeface="Heiti TC Light"/>
              </a:rPr>
              <a:t>Fortalecer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el desarrollo de competencias en todos los niveles, especialmente las </a:t>
            </a:r>
            <a:r>
              <a:rPr sz="2800" spc="56">
                <a:latin typeface="Heiti TC Light"/>
                <a:ea typeface="Heiti TC Light"/>
                <a:cs typeface="Heiti TC Light"/>
                <a:sym typeface="Heiti TC Light"/>
              </a:rPr>
              <a:t>suaves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</a:t>
            </a:r>
          </a:p>
          <a:p>
            <a:pPr lvl="0" algn="l" defTabSz="450000">
              <a:defRPr sz="1800"/>
            </a:pPr>
            <a:endParaRPr sz="2800" spc="56"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(b) </a:t>
            </a:r>
            <a:r>
              <a:rPr sz="3800" u="sng" spc="76">
                <a:latin typeface="Heiti TC Light"/>
                <a:ea typeface="Heiti TC Light"/>
                <a:cs typeface="Heiti TC Light"/>
                <a:sym typeface="Heiti TC Light"/>
              </a:rPr>
              <a:t>Mapear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el desarrollo y la demanda de competencias de forma periódica </a:t>
            </a:r>
          </a:p>
          <a:p>
            <a:pPr lvl="0" algn="l" defTabSz="450000">
              <a:defRPr sz="1800"/>
            </a:pPr>
            <a:endParaRPr sz="2800" spc="56"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(c) </a:t>
            </a:r>
            <a:r>
              <a:rPr sz="3800" u="sng" spc="76">
                <a:latin typeface="Heiti TC Light"/>
                <a:ea typeface="Heiti TC Light"/>
                <a:cs typeface="Heiti TC Light"/>
                <a:sym typeface="Heiti TC Light"/>
              </a:rPr>
              <a:t>Flexibilizar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la actualización de planes de estudio para que puedan adaptarse más fácil a las necesidades de competencias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1163361" y="373154"/>
            <a:ext cx="10039873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4200"/>
              <a:t>Recomendaciones para IES</a:t>
            </a:r>
          </a:p>
        </p:txBody>
      </p:sp>
      <p:sp>
        <p:nvSpPr>
          <p:cNvPr id="203" name="Shape 203"/>
          <p:cNvSpPr/>
          <p:nvPr/>
        </p:nvSpPr>
        <p:spPr>
          <a:xfrm>
            <a:off x="2557447" y="2799333"/>
            <a:ext cx="7251701" cy="4154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0000">
              <a:defRPr sz="1800"/>
            </a:pPr>
            <a:endParaRPr sz="2800" spc="56"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(a) Recolectar y </a:t>
            </a:r>
            <a:r>
              <a:rPr sz="3800" u="sng" spc="76">
                <a:latin typeface="Heiti TC Light"/>
                <a:ea typeface="Heiti TC Light"/>
                <a:cs typeface="Heiti TC Light"/>
                <a:sym typeface="Heiti TC Light"/>
              </a:rPr>
              <a:t>publicar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información de sus egresados</a:t>
            </a:r>
          </a:p>
          <a:p>
            <a:pPr lvl="0" algn="l" defTabSz="450000">
              <a:defRPr sz="1800"/>
            </a:pPr>
            <a:endParaRPr sz="2800" spc="56"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(b)Ofrecer </a:t>
            </a:r>
            <a:r>
              <a:rPr sz="3800" u="sng" spc="76">
                <a:latin typeface="Heiti TC Light"/>
                <a:ea typeface="Heiti TC Light"/>
                <a:cs typeface="Heiti TC Light"/>
                <a:sym typeface="Heiti TC Light"/>
              </a:rPr>
              <a:t>información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sobre las competencias especificas que desarrollarán los estudiantes</a:t>
            </a:r>
          </a:p>
          <a:p>
            <a:pPr lvl="0" algn="l" defTabSz="450000">
              <a:defRPr sz="1800"/>
            </a:pPr>
            <a:endParaRPr sz="2800" spc="56">
              <a:latin typeface="Heiti TC Medium"/>
              <a:ea typeface="Heiti TC Medium"/>
              <a:cs typeface="Heiti TC Medium"/>
              <a:sym typeface="Heiti TC Medium"/>
            </a:endParaRPr>
          </a:p>
          <a:p>
            <a:pPr lvl="0" algn="l" defTabSz="450000">
              <a:defRPr sz="1800"/>
            </a:pP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(c) Mayor </a:t>
            </a:r>
            <a:r>
              <a:rPr sz="3800" u="sng" spc="76">
                <a:latin typeface="Heiti TC Medium"/>
                <a:ea typeface="Heiti TC Medium"/>
                <a:cs typeface="Heiti TC Medium"/>
                <a:sym typeface="Heiti TC Medium"/>
              </a:rPr>
              <a:t>coordinación</a:t>
            </a:r>
            <a:r>
              <a:rPr sz="2800" spc="56">
                <a:latin typeface="Heiti TC Medium"/>
                <a:ea typeface="Heiti TC Medium"/>
                <a:cs typeface="Heiti TC Medium"/>
                <a:sym typeface="Heiti TC Medium"/>
              </a:rPr>
              <a:t> con empresas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/>
        </p:nvSpPr>
        <p:spPr>
          <a:xfrm>
            <a:off x="335543" y="2884837"/>
            <a:ext cx="12410473" cy="4645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457200">
              <a:lnSpc>
                <a:spcPct val="90000"/>
              </a:lnSpc>
              <a:defRPr sz="1800"/>
            </a:pPr>
            <a:r>
              <a:rPr sz="4400" b="1" spc="-264">
                <a:solidFill>
                  <a:srgbClr val="1A1A1A"/>
                </a:solidFill>
                <a:latin typeface="Calibri"/>
                <a:ea typeface="Calibri"/>
                <a:cs typeface="Calibri"/>
                <a:sym typeface="Calibri"/>
              </a:rPr>
              <a:t>Muchas gracias</a:t>
            </a:r>
          </a:p>
          <a:p>
            <a:pPr lvl="0" defTabSz="457200">
              <a:lnSpc>
                <a:spcPct val="90000"/>
              </a:lnSpc>
              <a:defRPr sz="1800"/>
            </a:pPr>
            <a:endParaRPr sz="4400" b="1" spc="-264">
              <a:solidFill>
                <a:srgbClr val="1A1A1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defTabSz="457200">
              <a:lnSpc>
                <a:spcPct val="90000"/>
              </a:lnSpc>
              <a:defRPr sz="1800"/>
            </a:pPr>
            <a:endParaRPr sz="4400" b="1" spc="-264">
              <a:solidFill>
                <a:srgbClr val="1A1A1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defTabSz="457200">
              <a:lnSpc>
                <a:spcPct val="90000"/>
              </a:lnSpc>
              <a:defRPr sz="1800"/>
            </a:pPr>
            <a:endParaRPr sz="4400" b="1" spc="-264">
              <a:solidFill>
                <a:srgbClr val="1A1A1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defTabSz="457200">
              <a:lnSpc>
                <a:spcPct val="90000"/>
              </a:lnSpc>
              <a:defRPr sz="1800"/>
            </a:pPr>
            <a:r>
              <a:rPr sz="4400" b="1" spc="-264">
                <a:solidFill>
                  <a:srgbClr val="1A1A1A"/>
                </a:solidFill>
                <a:latin typeface="Calibri"/>
                <a:ea typeface="Calibri"/>
                <a:cs typeface="Calibri"/>
                <a:sym typeface="Calibri"/>
              </a:rPr>
              <a:t>Ernesto García</a:t>
            </a:r>
          </a:p>
          <a:p>
            <a:pPr lvl="0" defTabSz="457200">
              <a:lnSpc>
                <a:spcPct val="90000"/>
              </a:lnSpc>
              <a:defRPr sz="1800"/>
            </a:pPr>
            <a:r>
              <a:rPr sz="3400" b="1" spc="-204">
                <a:solidFill>
                  <a:srgbClr val="1A1A1A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ernesto.ggm@gmail.com</a:t>
            </a:r>
            <a:endParaRPr sz="3400" b="1" spc="-204">
              <a:solidFill>
                <a:srgbClr val="1A1A1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defTabSz="457200">
              <a:lnSpc>
                <a:spcPct val="90000"/>
              </a:lnSpc>
              <a:defRPr sz="1800"/>
            </a:pPr>
            <a:r>
              <a:rPr sz="3400" b="1" spc="-204">
                <a:solidFill>
                  <a:srgbClr val="1A1A1A"/>
                </a:solidFill>
                <a:latin typeface="Calibri"/>
                <a:ea typeface="Calibri"/>
                <a:cs typeface="Calibri"/>
                <a:sym typeface="Calibri"/>
              </a:rPr>
              <a:t>55 4191 2146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3780972" y="5347902"/>
            <a:ext cx="2689007" cy="2228503"/>
          </a:xfrm>
          <a:prstGeom prst="wedgeEllipseCallout">
            <a:avLst>
              <a:gd name="adj1" fmla="val 43976"/>
              <a:gd name="adj2" fmla="val -66768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4" name="Shape 64"/>
          <p:cNvSpPr/>
          <p:nvPr/>
        </p:nvSpPr>
        <p:spPr>
          <a:xfrm>
            <a:off x="6781310" y="5529231"/>
            <a:ext cx="2689793" cy="2228504"/>
          </a:xfrm>
          <a:prstGeom prst="wedgeEllipseCallout">
            <a:avLst>
              <a:gd name="adj1" fmla="val -68167"/>
              <a:gd name="adj2" fmla="val 47190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6843421" y="6122446"/>
            <a:ext cx="25654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“Mejor asumimos que vamos a tener que enseñarles todo”</a:t>
            </a:r>
          </a:p>
        </p:txBody>
      </p:sp>
      <p:sp>
        <p:nvSpPr>
          <p:cNvPr id="66" name="Shape 66"/>
          <p:cNvSpPr/>
          <p:nvPr/>
        </p:nvSpPr>
        <p:spPr>
          <a:xfrm>
            <a:off x="3908479" y="6004883"/>
            <a:ext cx="24384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“Es muy difícil encontrar buenos candidatos”</a:t>
            </a:r>
          </a:p>
        </p:txBody>
      </p:sp>
      <p:sp>
        <p:nvSpPr>
          <p:cNvPr id="67" name="Shape 67"/>
          <p:cNvSpPr/>
          <p:nvPr/>
        </p:nvSpPr>
        <p:spPr>
          <a:xfrm>
            <a:off x="9725731" y="5674385"/>
            <a:ext cx="2689792" cy="2228504"/>
          </a:xfrm>
          <a:prstGeom prst="wedgeEllipseCallout">
            <a:avLst>
              <a:gd name="adj1" fmla="val 55178"/>
              <a:gd name="adj2" fmla="val -72764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9755079" y="6277499"/>
            <a:ext cx="27432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“Mejor seleccionamos por actitud y presentación”</a:t>
            </a:r>
          </a:p>
        </p:txBody>
      </p:sp>
      <p:sp>
        <p:nvSpPr>
          <p:cNvPr id="69" name="Shape 69"/>
          <p:cNvSpPr/>
          <p:nvPr/>
        </p:nvSpPr>
        <p:spPr>
          <a:xfrm>
            <a:off x="753054" y="5658474"/>
            <a:ext cx="2689007" cy="2228503"/>
          </a:xfrm>
          <a:prstGeom prst="wedgeEllipseCallout">
            <a:avLst>
              <a:gd name="adj1" fmla="val 67161"/>
              <a:gd name="adj2" fmla="val 39442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783196" y="6299689"/>
            <a:ext cx="2628901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r>
              <a:t>“Los jóvenes tienen una visión muy distorsionada de la realidad”</a:t>
            </a:r>
          </a:p>
        </p:txBody>
      </p:sp>
      <p:sp>
        <p:nvSpPr>
          <p:cNvPr id="71" name="Shape 71"/>
          <p:cNvSpPr/>
          <p:nvPr/>
        </p:nvSpPr>
        <p:spPr>
          <a:xfrm>
            <a:off x="3478658" y="2680933"/>
            <a:ext cx="2689007" cy="2228504"/>
          </a:xfrm>
          <a:prstGeom prst="wedgeEllipseCallout">
            <a:avLst>
              <a:gd name="adj1" fmla="val -46071"/>
              <a:gd name="adj2" fmla="val -60230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6506571" y="2890311"/>
            <a:ext cx="2689793" cy="2228504"/>
          </a:xfrm>
          <a:prstGeom prst="wedgeEllipseCallout">
            <a:avLst>
              <a:gd name="adj1" fmla="val 57280"/>
              <a:gd name="adj2" fmla="val 65659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6576903" y="3491971"/>
            <a:ext cx="25654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“Mi mejor fuente de contratación son los propios alumnos”</a:t>
            </a:r>
          </a:p>
        </p:txBody>
      </p:sp>
      <p:sp>
        <p:nvSpPr>
          <p:cNvPr id="74" name="Shape 74"/>
          <p:cNvSpPr/>
          <p:nvPr/>
        </p:nvSpPr>
        <p:spPr>
          <a:xfrm>
            <a:off x="3508800" y="3331781"/>
            <a:ext cx="26289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“El sentido común realmente es muy poco común”</a:t>
            </a:r>
          </a:p>
        </p:txBody>
      </p:sp>
      <p:sp>
        <p:nvSpPr>
          <p:cNvPr id="75" name="Shape 75"/>
          <p:cNvSpPr/>
          <p:nvPr/>
        </p:nvSpPr>
        <p:spPr>
          <a:xfrm>
            <a:off x="9359407" y="3196788"/>
            <a:ext cx="2689793" cy="2228503"/>
          </a:xfrm>
          <a:prstGeom prst="wedgeEllipseCallout">
            <a:avLst>
              <a:gd name="adj1" fmla="val -54833"/>
              <a:gd name="adj2" fmla="val -74248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6" name="Shape 76"/>
          <p:cNvSpPr/>
          <p:nvPr/>
        </p:nvSpPr>
        <p:spPr>
          <a:xfrm>
            <a:off x="9337175" y="3803015"/>
            <a:ext cx="25654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“Sabemos que los primeros 6-12 meses vienen a aprender”</a:t>
            </a:r>
          </a:p>
        </p:txBody>
      </p:sp>
      <p:sp>
        <p:nvSpPr>
          <p:cNvPr id="77" name="Shape 77"/>
          <p:cNvSpPr/>
          <p:nvPr/>
        </p:nvSpPr>
        <p:spPr>
          <a:xfrm>
            <a:off x="657586" y="3248404"/>
            <a:ext cx="2689007" cy="2228504"/>
          </a:xfrm>
          <a:prstGeom prst="wedgeEllipseCallout">
            <a:avLst>
              <a:gd name="adj1" fmla="val -60396"/>
              <a:gd name="adj2" fmla="val 66262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8" name="Shape 78"/>
          <p:cNvSpPr/>
          <p:nvPr/>
        </p:nvSpPr>
        <p:spPr>
          <a:xfrm>
            <a:off x="782978" y="3650615"/>
            <a:ext cx="2438401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“Vemos que los programas académicos no están actualizados”</a:t>
            </a:r>
          </a:p>
        </p:txBody>
      </p:sp>
      <p:sp>
        <p:nvSpPr>
          <p:cNvPr id="79" name="Shape 79"/>
          <p:cNvSpPr/>
          <p:nvPr/>
        </p:nvSpPr>
        <p:spPr>
          <a:xfrm>
            <a:off x="1146335" y="373154"/>
            <a:ext cx="6134585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Lo que dicen las EMPRESAS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1134858" y="373154"/>
            <a:ext cx="6746901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Lo que dicen los EGRESADOS</a:t>
            </a:r>
          </a:p>
        </p:txBody>
      </p:sp>
      <p:sp>
        <p:nvSpPr>
          <p:cNvPr id="82" name="Shape 82"/>
          <p:cNvSpPr/>
          <p:nvPr/>
        </p:nvSpPr>
        <p:spPr>
          <a:xfrm>
            <a:off x="3819072" y="5322502"/>
            <a:ext cx="2689007" cy="2228503"/>
          </a:xfrm>
          <a:prstGeom prst="wedgeEllipseCallout">
            <a:avLst>
              <a:gd name="adj1" fmla="val 43976"/>
              <a:gd name="adj2" fmla="val -66768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3" name="Shape 83"/>
          <p:cNvSpPr/>
          <p:nvPr/>
        </p:nvSpPr>
        <p:spPr>
          <a:xfrm>
            <a:off x="6781310" y="5529231"/>
            <a:ext cx="2689793" cy="2228504"/>
          </a:xfrm>
          <a:prstGeom prst="wedgeEllipseCallout">
            <a:avLst>
              <a:gd name="adj1" fmla="val -68167"/>
              <a:gd name="adj2" fmla="val 47190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6859516" y="6135458"/>
            <a:ext cx="25146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“En la escuela nadie me dijo que iba a tener que saber hacer esto”</a:t>
            </a:r>
          </a:p>
        </p:txBody>
      </p:sp>
      <p:sp>
        <p:nvSpPr>
          <p:cNvPr id="85" name="Shape 85"/>
          <p:cNvSpPr/>
          <p:nvPr/>
        </p:nvSpPr>
        <p:spPr>
          <a:xfrm>
            <a:off x="4021727" y="5728484"/>
            <a:ext cx="2171701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“Si hubiera estudiado [ ] estaría en un mejor trabajo” </a:t>
            </a:r>
          </a:p>
        </p:txBody>
      </p:sp>
      <p:sp>
        <p:nvSpPr>
          <p:cNvPr id="86" name="Shape 86"/>
          <p:cNvSpPr/>
          <p:nvPr/>
        </p:nvSpPr>
        <p:spPr>
          <a:xfrm>
            <a:off x="9725731" y="5674385"/>
            <a:ext cx="2689792" cy="2228504"/>
          </a:xfrm>
          <a:prstGeom prst="wedgeEllipseCallout">
            <a:avLst>
              <a:gd name="adj1" fmla="val 55178"/>
              <a:gd name="adj2" fmla="val -72764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9815371" y="6324869"/>
            <a:ext cx="25146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“No estoy aplicando las cosas que estudié en la carrera”</a:t>
            </a:r>
          </a:p>
        </p:txBody>
      </p:sp>
      <p:sp>
        <p:nvSpPr>
          <p:cNvPr id="88" name="Shape 88"/>
          <p:cNvSpPr/>
          <p:nvPr/>
        </p:nvSpPr>
        <p:spPr>
          <a:xfrm>
            <a:off x="753054" y="5658474"/>
            <a:ext cx="2689007" cy="2228503"/>
          </a:xfrm>
          <a:prstGeom prst="wedgeEllipseCallout">
            <a:avLst>
              <a:gd name="adj1" fmla="val 67161"/>
              <a:gd name="adj2" fmla="val 39442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740235" y="6604269"/>
            <a:ext cx="262890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“Por qué nadie me dijo o me enseñó [ ]”</a:t>
            </a:r>
          </a:p>
        </p:txBody>
      </p:sp>
      <p:sp>
        <p:nvSpPr>
          <p:cNvPr id="90" name="Shape 90"/>
          <p:cNvSpPr/>
          <p:nvPr/>
        </p:nvSpPr>
        <p:spPr>
          <a:xfrm>
            <a:off x="3478658" y="2680933"/>
            <a:ext cx="2689007" cy="2228504"/>
          </a:xfrm>
          <a:prstGeom prst="wedgeEllipseCallout">
            <a:avLst>
              <a:gd name="adj1" fmla="val -46071"/>
              <a:gd name="adj2" fmla="val -60230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1" name="Shape 91"/>
          <p:cNvSpPr/>
          <p:nvPr/>
        </p:nvSpPr>
        <p:spPr>
          <a:xfrm>
            <a:off x="6506571" y="2890311"/>
            <a:ext cx="2689793" cy="2228504"/>
          </a:xfrm>
          <a:prstGeom prst="wedgeEllipseCallout">
            <a:avLst>
              <a:gd name="adj1" fmla="val 57280"/>
              <a:gd name="adj2" fmla="val 65659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6576903" y="3491971"/>
            <a:ext cx="25654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“No me siento preparado y no soy competitivo”</a:t>
            </a:r>
          </a:p>
        </p:txBody>
      </p:sp>
      <p:sp>
        <p:nvSpPr>
          <p:cNvPr id="93" name="Shape 93"/>
          <p:cNvSpPr/>
          <p:nvPr/>
        </p:nvSpPr>
        <p:spPr>
          <a:xfrm>
            <a:off x="3597700" y="3294984"/>
            <a:ext cx="24257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“Creía que sabía sobre [ ] pero ahora veo que no tengo idea”</a:t>
            </a:r>
          </a:p>
        </p:txBody>
      </p:sp>
      <p:sp>
        <p:nvSpPr>
          <p:cNvPr id="94" name="Shape 94"/>
          <p:cNvSpPr/>
          <p:nvPr/>
        </p:nvSpPr>
        <p:spPr>
          <a:xfrm>
            <a:off x="9359407" y="3196788"/>
            <a:ext cx="2689793" cy="2228503"/>
          </a:xfrm>
          <a:prstGeom prst="wedgeEllipseCallout">
            <a:avLst>
              <a:gd name="adj1" fmla="val -54833"/>
              <a:gd name="adj2" fmla="val -74248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9464175" y="3803015"/>
            <a:ext cx="25654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“Debí haber llevado más materias de matemáticas”</a:t>
            </a:r>
          </a:p>
        </p:txBody>
      </p:sp>
      <p:sp>
        <p:nvSpPr>
          <p:cNvPr id="96" name="Shape 96"/>
          <p:cNvSpPr/>
          <p:nvPr/>
        </p:nvSpPr>
        <p:spPr>
          <a:xfrm>
            <a:off x="657586" y="3248404"/>
            <a:ext cx="2689007" cy="2228504"/>
          </a:xfrm>
          <a:prstGeom prst="wedgeEllipseCallout">
            <a:avLst>
              <a:gd name="adj1" fmla="val -60396"/>
              <a:gd name="adj2" fmla="val 66262"/>
            </a:avLst>
          </a:prstGeom>
          <a:ln w="508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770278" y="4031615"/>
            <a:ext cx="243840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000"/>
              <a:t>“No se para qué sirve lo que estudié”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297164" y="4125913"/>
            <a:ext cx="12410472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lnSpc>
                <a:spcPct val="90000"/>
              </a:lnSpc>
              <a:defRPr sz="4400" b="1" spc="-264">
                <a:solidFill>
                  <a:srgbClr val="1A1A1A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4400" b="1" spc="-264">
                <a:solidFill>
                  <a:srgbClr val="1A1A1A"/>
                </a:solidFill>
              </a:rPr>
              <a:t>Brecha entre oferta y demanda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1041255" y="373154"/>
            <a:ext cx="7144346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Vacantes que no se han cubierto</a:t>
            </a:r>
          </a:p>
        </p:txBody>
      </p:sp>
      <p:pic>
        <p:nvPicPr>
          <p:cNvPr id="102" name="Captura de pantalla 2014-02-19 a la(s) 20.44.5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83812" y="2100706"/>
            <a:ext cx="6527801" cy="6311901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Shape 103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1036498" y="373154"/>
            <a:ext cx="10313232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Qué hacen las empresas para superar la brecha</a:t>
            </a:r>
          </a:p>
        </p:txBody>
      </p:sp>
      <p:sp>
        <p:nvSpPr>
          <p:cNvPr id="106" name="Shape 106"/>
          <p:cNvSpPr/>
          <p:nvPr/>
        </p:nvSpPr>
        <p:spPr>
          <a:xfrm>
            <a:off x="4169450" y="2475458"/>
            <a:ext cx="5003801" cy="2628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15000" b="1" spc="-750">
                <a:solidFill>
                  <a:srgbClr val="DC5F5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5000" b="1" spc="-750">
                <a:solidFill>
                  <a:srgbClr val="DC5F52"/>
                </a:solidFill>
              </a:rPr>
              <a:t>62%</a:t>
            </a:r>
          </a:p>
        </p:txBody>
      </p:sp>
      <p:sp>
        <p:nvSpPr>
          <p:cNvPr id="107" name="Shape 107"/>
          <p:cNvSpPr/>
          <p:nvPr/>
        </p:nvSpPr>
        <p:spPr>
          <a:xfrm>
            <a:off x="3700336" y="4784132"/>
            <a:ext cx="5604128" cy="161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 defTabSz="450000">
              <a:defRPr sz="1800"/>
            </a:pPr>
            <a:r>
              <a:rPr sz="2800" spc="56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Implementan “cursos de capacitación internos”para desarrollar o perfeccionar competencias.</a:t>
            </a:r>
          </a:p>
        </p:txBody>
      </p:sp>
      <p:sp>
        <p:nvSpPr>
          <p:cNvPr id="108" name="Shape 108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1036498" y="373154"/>
            <a:ext cx="10313232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Qué hacen las empresas para superar la brecha</a:t>
            </a:r>
          </a:p>
        </p:txBody>
      </p:sp>
      <p:sp>
        <p:nvSpPr>
          <p:cNvPr id="111" name="Shape 111"/>
          <p:cNvSpPr/>
          <p:nvPr/>
        </p:nvSpPr>
        <p:spPr>
          <a:xfrm>
            <a:off x="4000772" y="3125271"/>
            <a:ext cx="5003801" cy="2628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15000" b="1" spc="-750">
                <a:solidFill>
                  <a:srgbClr val="DC5F5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5000" b="1" spc="-750">
                <a:solidFill>
                  <a:srgbClr val="DC5F52"/>
                </a:solidFill>
              </a:rPr>
              <a:t>32%</a:t>
            </a:r>
          </a:p>
        </p:txBody>
      </p:sp>
      <p:sp>
        <p:nvSpPr>
          <p:cNvPr id="112" name="Shape 112"/>
          <p:cNvSpPr/>
          <p:nvPr/>
        </p:nvSpPr>
        <p:spPr>
          <a:xfrm>
            <a:off x="4271600" y="5432777"/>
            <a:ext cx="4622801" cy="161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 defTabSz="450000">
              <a:defRPr sz="1800"/>
            </a:pPr>
            <a:r>
              <a:rPr sz="2800" spc="56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Cuentan con mecanismos de vinculación.</a:t>
            </a:r>
          </a:p>
        </p:txBody>
      </p:sp>
      <p:sp>
        <p:nvSpPr>
          <p:cNvPr id="113" name="Shape 113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1069506" y="373154"/>
            <a:ext cx="5375896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Competencias evaluadas</a:t>
            </a:r>
          </a:p>
        </p:txBody>
      </p:sp>
      <p:sp>
        <p:nvSpPr>
          <p:cNvPr id="116" name="Shape 116"/>
          <p:cNvSpPr/>
          <p:nvPr/>
        </p:nvSpPr>
        <p:spPr>
          <a:xfrm>
            <a:off x="609600" y="2286000"/>
            <a:ext cx="3937000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ct val="80000"/>
              </a:lnSpc>
              <a:defRPr sz="5000" b="1" spc="-250">
                <a:solidFill>
                  <a:srgbClr val="DD5B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5000" b="1" spc="-250">
                <a:solidFill>
                  <a:srgbClr val="DD5B51"/>
                </a:solidFill>
              </a:rPr>
              <a:t>GENERALES</a:t>
            </a:r>
          </a:p>
        </p:txBody>
      </p:sp>
      <p:sp>
        <p:nvSpPr>
          <p:cNvPr id="117" name="Shape 117"/>
          <p:cNvSpPr/>
          <p:nvPr/>
        </p:nvSpPr>
        <p:spPr>
          <a:xfrm>
            <a:off x="482600" y="3992904"/>
            <a:ext cx="5778069" cy="344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Cultura general</a:t>
            </a:r>
          </a:p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Herramientas de comunicación</a:t>
            </a:r>
          </a:p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Comunicación con otros</a:t>
            </a:r>
          </a:p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Trabajo en equipo</a:t>
            </a:r>
          </a:p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Innovación</a:t>
            </a:r>
          </a:p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Liderazgo</a:t>
            </a:r>
          </a:p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Imagen Personal</a:t>
            </a:r>
          </a:p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Eficiencia Personal</a:t>
            </a:r>
          </a:p>
          <a:p>
            <a:pPr marL="317500" lvl="0" indent="-3175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Inteligencia Emocional</a:t>
            </a:r>
          </a:p>
        </p:txBody>
      </p:sp>
      <p:sp>
        <p:nvSpPr>
          <p:cNvPr id="118" name="Shape 118"/>
          <p:cNvSpPr/>
          <p:nvPr/>
        </p:nvSpPr>
        <p:spPr>
          <a:xfrm flipH="1">
            <a:off x="6304403" y="1990596"/>
            <a:ext cx="45" cy="6469740"/>
          </a:xfrm>
          <a:prstGeom prst="line">
            <a:avLst/>
          </a:prstGeom>
          <a:ln w="25400">
            <a:solidFill>
              <a:srgbClr val="7A7A7A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6527800" y="2324100"/>
            <a:ext cx="564377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lnSpc>
                <a:spcPct val="80000"/>
              </a:lnSpc>
              <a:defRPr sz="5000" b="1" spc="-250">
                <a:solidFill>
                  <a:srgbClr val="DD5B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5000" b="1" spc="-250">
                <a:solidFill>
                  <a:srgbClr val="DD5B51"/>
                </a:solidFill>
              </a:rPr>
              <a:t>ESPECÍFICAS</a:t>
            </a:r>
          </a:p>
        </p:txBody>
      </p:sp>
      <p:sp>
        <p:nvSpPr>
          <p:cNvPr id="120" name="Shape 120"/>
          <p:cNvSpPr/>
          <p:nvPr/>
        </p:nvSpPr>
        <p:spPr>
          <a:xfrm>
            <a:off x="6629400" y="3999254"/>
            <a:ext cx="6205725" cy="344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0200" lvl="0" indent="-3302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Marketing y ventas</a:t>
            </a:r>
          </a:p>
          <a:p>
            <a:pPr marL="330200" lvl="0" indent="-3302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Tecnologías de la información</a:t>
            </a:r>
          </a:p>
          <a:p>
            <a:pPr marL="330200" lvl="0" indent="-3302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Operaciones</a:t>
            </a:r>
          </a:p>
          <a:p>
            <a:pPr marL="330200" lvl="0" indent="-3302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Conocimientos técnicos en ingeniería</a:t>
            </a:r>
          </a:p>
          <a:p>
            <a:pPr marL="330200" lvl="0" indent="-3302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Estadística</a:t>
            </a:r>
          </a:p>
          <a:p>
            <a:pPr marL="330200" lvl="0" indent="-3302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Matemáticas</a:t>
            </a:r>
          </a:p>
          <a:p>
            <a:pPr marL="330200" lvl="0" indent="-3302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Análisis de datos</a:t>
            </a:r>
          </a:p>
          <a:p>
            <a:pPr marL="330200" lvl="0" indent="-330200" algn="l" defTabSz="450000">
              <a:lnSpc>
                <a:spcPct val="110000"/>
              </a:lnSpc>
              <a:buSzPct val="125000"/>
              <a:buChar char="•"/>
              <a:defRPr sz="1800"/>
            </a:pPr>
            <a:r>
              <a:rPr sz="2600" spc="52">
                <a:solidFill>
                  <a:srgbClr val="606060"/>
                </a:solidFill>
                <a:latin typeface="Heiti TC Medium"/>
                <a:ea typeface="Heiti TC Medium"/>
                <a:cs typeface="Heiti TC Medium"/>
                <a:sym typeface="Heiti TC Medium"/>
              </a:rPr>
              <a:t>Finanzas y contabilidad</a:t>
            </a:r>
          </a:p>
        </p:txBody>
      </p:sp>
      <p:sp>
        <p:nvSpPr>
          <p:cNvPr id="121" name="Shape 121"/>
          <p:cNvSpPr/>
          <p:nvPr/>
        </p:nvSpPr>
        <p:spPr>
          <a:xfrm>
            <a:off x="10376603" y="8420633"/>
            <a:ext cx="22679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Fuente: ENCOP2014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822</Words>
  <Application>Microsoft Macintosh PowerPoint</Application>
  <PresentationFormat>Personalizado</PresentationFormat>
  <Paragraphs>271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White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Fernanda Gutierrez Pita P</cp:lastModifiedBy>
  <cp:revision>1</cp:revision>
  <dcterms:modified xsi:type="dcterms:W3CDTF">2015-01-20T19:38:25Z</dcterms:modified>
</cp:coreProperties>
</file>